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s/slide218.xml" ContentType="application/vnd.openxmlformats-officedocument.presentationml.slide+xml"/>
  <Override PartName="/ppt/slides/slide25.xml" ContentType="application/vnd.openxmlformats-officedocument.presentationml.slide+xml"/>
  <Override PartName="/ppt/slides/slide72.xml" ContentType="application/vnd.openxmlformats-officedocument.presentationml.slide+xml"/>
  <Override PartName="/ppt/slides/slide207.xml" ContentType="application/vnd.openxmlformats-officedocument.presentationml.slid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69.xml" ContentType="application/vnd.openxmlformats-officedocument.presentationml.slide+xml"/>
  <Override PartName="/ppt/slides/slide221.xml" ContentType="application/vnd.openxmlformats-officedocument.presentationml.slide+xml"/>
  <Override PartName="/ppt/tableStyles.xml" ContentType="application/vnd.openxmlformats-officedocument.presentationml.tableStyles+xml"/>
  <Override PartName="/ppt/slides/slide147.xml" ContentType="application/vnd.openxmlformats-officedocument.presentationml.slide+xml"/>
  <Override PartName="/ppt/slides/slide158.xml" ContentType="application/vnd.openxmlformats-officedocument.presentationml.slide+xml"/>
  <Override PartName="/ppt/slides/slide194.xml" ContentType="application/vnd.openxmlformats-officedocument.presentationml.slide+xml"/>
  <Override PartName="/ppt/slides/slide210.xml" ContentType="application/vnd.openxmlformats-officedocument.presentationml.slide+xml"/>
  <Override PartName="/ppt/slides/slide99.xml" ContentType="application/vnd.openxmlformats-officedocument.presentationml.slide+xml"/>
  <Override PartName="/ppt/slides/slide136.xml" ContentType="application/vnd.openxmlformats-officedocument.presentationml.slide+xml"/>
  <Override PartName="/ppt/slides/slide183.xml" ContentType="application/vnd.openxmlformats-officedocument.presentationml.slide+xml"/>
  <Override PartName="/ppt/notesSlides/notesSlide7.xml" ContentType="application/vnd.openxmlformats-officedocument.presentationml.notes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slides/slide172.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55.xml" ContentType="application/vnd.openxmlformats-officedocument.presentationml.slide+xml"/>
  <Override PartName="/ppt/theme/theme2.xml" ContentType="application/vnd.openxmlformats-officedocument.them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215.xml" ContentType="application/vnd.openxmlformats-officedocument.presentationml.slide+xml"/>
  <Override PartName="/ppt/slides/slide226.xml" ContentType="application/vnd.openxmlformats-officedocument.presentationml.slide+xml"/>
  <Override PartName="/ppt/presentation.xml" ContentType="application/vnd.openxmlformats-officedocument.presentationml.presentation.main+xml"/>
  <Override PartName="/ppt/slides/slide22.xml" ContentType="application/vnd.openxmlformats-officedocument.presentationml.slide+xml"/>
  <Override PartName="/ppt/slides/slide199.xml" ContentType="application/vnd.openxmlformats-officedocument.presentationml.slide+xml"/>
  <Override PartName="/ppt/slides/slide204.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188.xml" ContentType="application/vnd.openxmlformats-officedocument.presentationml.slide+xml"/>
  <Override PartName="/ppt/slides/slide119.xml" ContentType="application/vnd.openxmlformats-officedocument.presentationml.slide+xml"/>
  <Override PartName="/ppt/slides/slide148.xml" ContentType="application/vnd.openxmlformats-officedocument.presentationml.slide+xml"/>
  <Override PartName="/ppt/slides/slide166.xml" ContentType="application/vnd.openxmlformats-officedocument.presentationml.slide+xml"/>
  <Override PartName="/ppt/slides/slide177.xml" ContentType="application/vnd.openxmlformats-officedocument.presentationml.slide+xml"/>
  <Override PartName="/ppt/slides/slide195.xml" ContentType="application/vnd.openxmlformats-officedocument.presentationml.slide+xml"/>
  <Override PartName="/ppt/slides/slide200.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s/slide173.xml" ContentType="application/vnd.openxmlformats-officedocument.presentationml.slide+xml"/>
  <Override PartName="/ppt/slides/slide184.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slides/slide162.xml" ContentType="application/vnd.openxmlformats-officedocument.presentationml.slide+xml"/>
  <Override PartName="/ppt/slides/slide191.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s/slide180.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s/slide209.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slides/slide216.xml" ContentType="application/vnd.openxmlformats-officedocument.presentationml.slide+xml"/>
  <Override PartName="/ppt/slideLayouts/slideLayout15.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89.xml" ContentType="application/vnd.openxmlformats-officedocument.presentationml.slide+xml"/>
  <Override PartName="/ppt/slides/slide205.xml" ContentType="application/vnd.openxmlformats-officedocument.presentationml.slide+xml"/>
  <Override PartName="/ppt/slides/slide223.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s/slide178.xml" ContentType="application/vnd.openxmlformats-officedocument.presentationml.slide+xml"/>
  <Override PartName="/ppt/slides/slide196.xml" ContentType="application/vnd.openxmlformats-officedocument.presentationml.slide+xml"/>
  <Override PartName="/ppt/slides/slide212.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167.xml" ContentType="application/vnd.openxmlformats-officedocument.presentationml.slide+xml"/>
  <Override PartName="/ppt/slides/slide185.xml" ContentType="application/vnd.openxmlformats-officedocument.presentationml.slide+xml"/>
  <Override PartName="/ppt/slides/slide201.xml" ContentType="application/vnd.openxmlformats-officedocument.presentationml.slide+xml"/>
  <Override PartName="/ppt/notesSlides/notesSlide9.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174.xml" ContentType="application/vnd.openxmlformats-officedocument.presentationml.slide+xml"/>
  <Override PartName="/ppt/slides/slide192.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s/slide181.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170.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s/slide217.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slides/slide206.xml" ContentType="application/vnd.openxmlformats-officedocument.presentationml.slide+xml"/>
  <Override PartName="/ppt/slideLayouts/slideLayout16.xml" ContentType="application/vnd.openxmlformats-officedocument.presentationml.slideLayout+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s/slide213.xml" ContentType="application/vnd.openxmlformats-officedocument.presentationml.slide+xml"/>
  <Override PartName="/ppt/slides/slide224.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68.xml" ContentType="application/vnd.openxmlformats-officedocument.presentationml.slide+xml"/>
  <Override PartName="/ppt/slides/slide179.xml" ContentType="application/vnd.openxmlformats-officedocument.presentationml.slide+xml"/>
  <Override PartName="/ppt/slides/slide197.xml" ContentType="application/vnd.openxmlformats-officedocument.presentationml.slide+xml"/>
  <Override PartName="/ppt/slides/slide202.xml" ContentType="application/vnd.openxmlformats-officedocument.presentationml.slide+xml"/>
  <Override PartName="/ppt/slideLayouts/slideLayout12.xml" ContentType="application/vnd.openxmlformats-officedocument.presentationml.slideLayout+xml"/>
  <Override PartName="/ppt/slides/slide139.xml" ContentType="application/vnd.openxmlformats-officedocument.presentationml.slide+xml"/>
  <Override PartName="/ppt/slides/slide157.xml" ContentType="application/vnd.openxmlformats-officedocument.presentationml.slide+xml"/>
  <Override PartName="/ppt/slides/slide186.xml" ContentType="application/vnd.openxmlformats-officedocument.presentationml.slide+xml"/>
  <Override PartName="/ppt/slides/slide220.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175.xml" ContentType="application/vnd.openxmlformats-officedocument.presentationml.slide+xml"/>
  <Override PartName="/ppt/slides/slide193.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slides/slide171.xml" ContentType="application/vnd.openxmlformats-officedocument.presentationml.slide+xml"/>
  <Override PartName="/ppt/slides/slide182.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43.xml" ContentType="application/vnd.openxmlformats-officedocument.presentationml.slide+xml"/>
  <Override PartName="/ppt/slides/slide90.xml" ContentType="application/vnd.openxmlformats-officedocument.presentationml.slide+xml"/>
  <Override PartName="/ppt/slides/slide225.xml" ContentType="application/vnd.openxmlformats-officedocument.presentationml.slide+xml"/>
  <Override PartName="/ppt/theme/theme1.xml" ContentType="application/vnd.openxmlformats-officedocument.theme+xml"/>
  <Override PartName="/ppt/slides/slide32.xml" ContentType="application/vnd.openxmlformats-officedocument.presentationml.slide+xml"/>
  <Override PartName="/ppt/slides/slide214.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s/slide187.xml" ContentType="application/vnd.openxmlformats-officedocument.presentationml.slide+xml"/>
  <Override PartName="/ppt/slides/slide198.xml" ContentType="application/vnd.openxmlformats-officedocument.presentationml.slide+xml"/>
  <Override PartName="/ppt/slides/slide203.xml" ContentType="application/vnd.openxmlformats-officedocument.presentationml.slide+xml"/>
  <Override PartName="/ppt/slides/slide129.xml" ContentType="application/vnd.openxmlformats-officedocument.presentationml.slide+xml"/>
  <Override PartName="/ppt/slides/slide176.xml" ContentType="application/vnd.openxmlformats-officedocument.presentationml.slide+xml"/>
  <Override PartName="/ppt/slides/slide118.xml" ContentType="application/vnd.openxmlformats-officedocument.presentationml.slide+xml"/>
  <Override PartName="/ppt/slides/slide165.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slides/slide190.xml" ContentType="application/vnd.openxmlformats-officedocument.presentationml.slide+xml"/>
  <Override PartName="/ppt/viewProps.xml" ContentType="application/vnd.openxmlformats-officedocument.presentationml.viewProps+xml"/>
  <Override PartName="/ppt/slides/slide48.xml" ContentType="application/vnd.openxmlformats-officedocument.presentationml.slide+xml"/>
  <Override PartName="/ppt/slides/slide95.xml" ContentType="application/vnd.openxmlformats-officedocument.presentationml.slide+xml"/>
  <Override PartName="/ppt/slides/slide132.xml" ContentType="application/vnd.openxmlformats-officedocument.presentationml.slide+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slides/slide208.xml" ContentType="application/vnd.openxmlformats-officedocument.presentationml.slide+xml"/>
  <Override PartName="/ppt/slides/slide219.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slides/slide51.xml" ContentType="application/vnd.openxmlformats-officedocument.presentationml.slide+xml"/>
  <Override PartName="/ppt/slideLayouts/slideLayout14.xml" ContentType="application/vnd.openxmlformats-officedocument.presentationml.slideLayout+xml"/>
  <Override PartName="/ppt/slides/slide40.xml" ContentType="application/vnd.openxmlformats-officedocument.presentationml.slide+xml"/>
  <Override PartName="/ppt/slides/slide159.xml" ContentType="application/vnd.openxmlformats-officedocument.presentationml.slide+xml"/>
  <Override PartName="/ppt/slides/slide211.xml" ContentType="application/vnd.openxmlformats-officedocument.presentationml.slide+xml"/>
  <Override PartName="/ppt/slides/slide22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8"/>
  </p:notesMasterIdLst>
  <p:sldIdLst>
    <p:sldId id="366" r:id="rId2"/>
    <p:sldId id="416" r:id="rId3"/>
    <p:sldId id="367" r:id="rId4"/>
    <p:sldId id="368" r:id="rId5"/>
    <p:sldId id="369" r:id="rId6"/>
    <p:sldId id="370" r:id="rId7"/>
    <p:sldId id="371" r:id="rId8"/>
    <p:sldId id="372" r:id="rId9"/>
    <p:sldId id="373" r:id="rId10"/>
    <p:sldId id="374" r:id="rId11"/>
    <p:sldId id="375" r:id="rId12"/>
    <p:sldId id="376" r:id="rId13"/>
    <p:sldId id="377" r:id="rId14"/>
    <p:sldId id="378" r:id="rId15"/>
    <p:sldId id="379" r:id="rId16"/>
    <p:sldId id="380" r:id="rId17"/>
    <p:sldId id="381" r:id="rId18"/>
    <p:sldId id="382" r:id="rId19"/>
    <p:sldId id="383" r:id="rId20"/>
    <p:sldId id="384" r:id="rId21"/>
    <p:sldId id="385" r:id="rId22"/>
    <p:sldId id="386" r:id="rId23"/>
    <p:sldId id="387" r:id="rId24"/>
    <p:sldId id="388" r:id="rId25"/>
    <p:sldId id="389" r:id="rId26"/>
    <p:sldId id="391" r:id="rId27"/>
    <p:sldId id="393" r:id="rId28"/>
    <p:sldId id="395" r:id="rId29"/>
    <p:sldId id="397" r:id="rId30"/>
    <p:sldId id="398" r:id="rId31"/>
    <p:sldId id="399" r:id="rId32"/>
    <p:sldId id="401" r:id="rId33"/>
    <p:sldId id="404" r:id="rId34"/>
    <p:sldId id="405" r:id="rId35"/>
    <p:sldId id="406" r:id="rId36"/>
    <p:sldId id="407" r:id="rId37"/>
    <p:sldId id="408" r:id="rId38"/>
    <p:sldId id="409" r:id="rId39"/>
    <p:sldId id="410" r:id="rId40"/>
    <p:sldId id="411" r:id="rId41"/>
    <p:sldId id="412" r:id="rId42"/>
    <p:sldId id="413" r:id="rId43"/>
    <p:sldId id="414" r:id="rId44"/>
    <p:sldId id="417" r:id="rId45"/>
    <p:sldId id="418" r:id="rId46"/>
    <p:sldId id="419" r:id="rId47"/>
    <p:sldId id="420" r:id="rId48"/>
    <p:sldId id="421" r:id="rId49"/>
    <p:sldId id="422" r:id="rId50"/>
    <p:sldId id="423" r:id="rId51"/>
    <p:sldId id="424" r:id="rId52"/>
    <p:sldId id="425" r:id="rId53"/>
    <p:sldId id="426" r:id="rId54"/>
    <p:sldId id="427" r:id="rId55"/>
    <p:sldId id="428" r:id="rId56"/>
    <p:sldId id="429" r:id="rId57"/>
    <p:sldId id="430" r:id="rId58"/>
    <p:sldId id="431" r:id="rId59"/>
    <p:sldId id="432" r:id="rId60"/>
    <p:sldId id="433" r:id="rId61"/>
    <p:sldId id="434" r:id="rId62"/>
    <p:sldId id="435" r:id="rId63"/>
    <p:sldId id="436" r:id="rId64"/>
    <p:sldId id="437" r:id="rId65"/>
    <p:sldId id="438" r:id="rId66"/>
    <p:sldId id="439" r:id="rId67"/>
    <p:sldId id="440" r:id="rId68"/>
    <p:sldId id="441" r:id="rId69"/>
    <p:sldId id="442" r:id="rId70"/>
    <p:sldId id="443" r:id="rId71"/>
    <p:sldId id="444" r:id="rId72"/>
    <p:sldId id="445" r:id="rId73"/>
    <p:sldId id="446" r:id="rId74"/>
    <p:sldId id="447" r:id="rId75"/>
    <p:sldId id="635" r:id="rId76"/>
    <p:sldId id="626" r:id="rId77"/>
    <p:sldId id="627" r:id="rId78"/>
    <p:sldId id="628" r:id="rId79"/>
    <p:sldId id="629" r:id="rId80"/>
    <p:sldId id="630" r:id="rId81"/>
    <p:sldId id="631" r:id="rId82"/>
    <p:sldId id="632" r:id="rId83"/>
    <p:sldId id="633" r:id="rId84"/>
    <p:sldId id="634" r:id="rId85"/>
    <p:sldId id="451" r:id="rId86"/>
    <p:sldId id="453" r:id="rId87"/>
    <p:sldId id="454" r:id="rId88"/>
    <p:sldId id="455" r:id="rId89"/>
    <p:sldId id="456" r:id="rId90"/>
    <p:sldId id="457" r:id="rId91"/>
    <p:sldId id="459" r:id="rId92"/>
    <p:sldId id="460" r:id="rId93"/>
    <p:sldId id="461" r:id="rId94"/>
    <p:sldId id="462" r:id="rId95"/>
    <p:sldId id="464" r:id="rId96"/>
    <p:sldId id="465" r:id="rId97"/>
    <p:sldId id="466" r:id="rId98"/>
    <p:sldId id="467" r:id="rId99"/>
    <p:sldId id="469" r:id="rId100"/>
    <p:sldId id="471" r:id="rId101"/>
    <p:sldId id="472" r:id="rId102"/>
    <p:sldId id="473" r:id="rId103"/>
    <p:sldId id="474" r:id="rId104"/>
    <p:sldId id="486" r:id="rId105"/>
    <p:sldId id="487" r:id="rId106"/>
    <p:sldId id="488" r:id="rId107"/>
    <p:sldId id="489" r:id="rId108"/>
    <p:sldId id="490" r:id="rId109"/>
    <p:sldId id="491" r:id="rId110"/>
    <p:sldId id="492" r:id="rId111"/>
    <p:sldId id="493" r:id="rId112"/>
    <p:sldId id="494" r:id="rId113"/>
    <p:sldId id="495" r:id="rId114"/>
    <p:sldId id="496" r:id="rId115"/>
    <p:sldId id="497" r:id="rId116"/>
    <p:sldId id="498" r:id="rId117"/>
    <p:sldId id="499" r:id="rId118"/>
    <p:sldId id="500" r:id="rId119"/>
    <p:sldId id="502" r:id="rId120"/>
    <p:sldId id="503" r:id="rId121"/>
    <p:sldId id="504" r:id="rId122"/>
    <p:sldId id="505" r:id="rId123"/>
    <p:sldId id="506" r:id="rId124"/>
    <p:sldId id="507" r:id="rId125"/>
    <p:sldId id="597" r:id="rId126"/>
    <p:sldId id="598" r:id="rId127"/>
    <p:sldId id="599" r:id="rId128"/>
    <p:sldId id="600" r:id="rId129"/>
    <p:sldId id="601" r:id="rId130"/>
    <p:sldId id="603" r:id="rId131"/>
    <p:sldId id="604" r:id="rId132"/>
    <p:sldId id="605" r:id="rId133"/>
    <p:sldId id="606" r:id="rId134"/>
    <p:sldId id="607" r:id="rId135"/>
    <p:sldId id="608" r:id="rId136"/>
    <p:sldId id="610" r:id="rId137"/>
    <p:sldId id="611" r:id="rId138"/>
    <p:sldId id="612" r:id="rId139"/>
    <p:sldId id="613" r:id="rId140"/>
    <p:sldId id="614" r:id="rId141"/>
    <p:sldId id="615" r:id="rId142"/>
    <p:sldId id="616" r:id="rId143"/>
    <p:sldId id="617" r:id="rId144"/>
    <p:sldId id="618" r:id="rId145"/>
    <p:sldId id="619" r:id="rId146"/>
    <p:sldId id="620" r:id="rId147"/>
    <p:sldId id="621" r:id="rId148"/>
    <p:sldId id="622" r:id="rId149"/>
    <p:sldId id="623" r:id="rId150"/>
    <p:sldId id="624" r:id="rId151"/>
    <p:sldId id="536" r:id="rId152"/>
    <p:sldId id="537" r:id="rId153"/>
    <p:sldId id="541" r:id="rId154"/>
    <p:sldId id="542" r:id="rId155"/>
    <p:sldId id="543" r:id="rId156"/>
    <p:sldId id="544" r:id="rId157"/>
    <p:sldId id="545" r:id="rId158"/>
    <p:sldId id="546" r:id="rId159"/>
    <p:sldId id="547" r:id="rId160"/>
    <p:sldId id="548" r:id="rId161"/>
    <p:sldId id="549" r:id="rId162"/>
    <p:sldId id="550" r:id="rId163"/>
    <p:sldId id="551" r:id="rId164"/>
    <p:sldId id="552" r:id="rId165"/>
    <p:sldId id="553" r:id="rId166"/>
    <p:sldId id="554" r:id="rId167"/>
    <p:sldId id="555" r:id="rId168"/>
    <p:sldId id="556" r:id="rId169"/>
    <p:sldId id="557" r:id="rId170"/>
    <p:sldId id="558" r:id="rId171"/>
    <p:sldId id="559" r:id="rId172"/>
    <p:sldId id="560" r:id="rId173"/>
    <p:sldId id="561" r:id="rId174"/>
    <p:sldId id="562" r:id="rId175"/>
    <p:sldId id="563" r:id="rId176"/>
    <p:sldId id="564" r:id="rId177"/>
    <p:sldId id="565" r:id="rId178"/>
    <p:sldId id="566" r:id="rId179"/>
    <p:sldId id="567" r:id="rId180"/>
    <p:sldId id="568" r:id="rId181"/>
    <p:sldId id="569" r:id="rId182"/>
    <p:sldId id="570" r:id="rId183"/>
    <p:sldId id="571" r:id="rId184"/>
    <p:sldId id="572" r:id="rId185"/>
    <p:sldId id="573" r:id="rId186"/>
    <p:sldId id="574" r:id="rId187"/>
    <p:sldId id="575" r:id="rId188"/>
    <p:sldId id="576" r:id="rId189"/>
    <p:sldId id="577" r:id="rId190"/>
    <p:sldId id="578" r:id="rId191"/>
    <p:sldId id="579" r:id="rId192"/>
    <p:sldId id="580" r:id="rId193"/>
    <p:sldId id="581" r:id="rId194"/>
    <p:sldId id="582" r:id="rId195"/>
    <p:sldId id="583" r:id="rId196"/>
    <p:sldId id="584" r:id="rId197"/>
    <p:sldId id="585" r:id="rId198"/>
    <p:sldId id="586" r:id="rId199"/>
    <p:sldId id="587" r:id="rId200"/>
    <p:sldId id="588" r:id="rId201"/>
    <p:sldId id="589" r:id="rId202"/>
    <p:sldId id="590" r:id="rId203"/>
    <p:sldId id="591" r:id="rId204"/>
    <p:sldId id="592" r:id="rId205"/>
    <p:sldId id="593" r:id="rId206"/>
    <p:sldId id="594" r:id="rId207"/>
    <p:sldId id="595" r:id="rId208"/>
    <p:sldId id="596" r:id="rId209"/>
    <p:sldId id="660" r:id="rId210"/>
    <p:sldId id="661" r:id="rId211"/>
    <p:sldId id="662" r:id="rId212"/>
    <p:sldId id="663" r:id="rId213"/>
    <p:sldId id="664" r:id="rId214"/>
    <p:sldId id="665" r:id="rId215"/>
    <p:sldId id="666" r:id="rId216"/>
    <p:sldId id="667" r:id="rId217"/>
    <p:sldId id="668" r:id="rId218"/>
    <p:sldId id="669" r:id="rId219"/>
    <p:sldId id="670" r:id="rId220"/>
    <p:sldId id="671" r:id="rId221"/>
    <p:sldId id="672" r:id="rId222"/>
    <p:sldId id="673" r:id="rId223"/>
    <p:sldId id="674" r:id="rId224"/>
    <p:sldId id="675" r:id="rId225"/>
    <p:sldId id="676" r:id="rId226"/>
    <p:sldId id="677" r:id="rId2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74" autoAdjust="0"/>
    <p:restoredTop sz="94660"/>
  </p:normalViewPr>
  <p:slideViewPr>
    <p:cSldViewPr snapToGrid="0">
      <p:cViewPr varScale="1">
        <p:scale>
          <a:sx n="50" d="100"/>
          <a:sy n="50" d="100"/>
        </p:scale>
        <p:origin x="-702" y="-90"/>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92" Type="http://schemas.openxmlformats.org/officeDocument/2006/relationships/slide" Target="slides/slide191.xml"/><Relationship Id="rId197" Type="http://schemas.openxmlformats.org/officeDocument/2006/relationships/slide" Target="slides/slide196.xml"/><Relationship Id="rId206" Type="http://schemas.openxmlformats.org/officeDocument/2006/relationships/slide" Target="slides/slide205.xml"/><Relationship Id="rId227" Type="http://schemas.openxmlformats.org/officeDocument/2006/relationships/slide" Target="slides/slide226.xml"/><Relationship Id="rId201" Type="http://schemas.openxmlformats.org/officeDocument/2006/relationships/slide" Target="slides/slide200.xml"/><Relationship Id="rId222" Type="http://schemas.openxmlformats.org/officeDocument/2006/relationships/slide" Target="slides/slide221.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217" Type="http://schemas.openxmlformats.org/officeDocument/2006/relationships/slide" Target="slides/slide216.xml"/><Relationship Id="rId1" Type="http://schemas.openxmlformats.org/officeDocument/2006/relationships/slideMaster" Target="slideMasters/slideMaster1.xml"/><Relationship Id="rId6" Type="http://schemas.openxmlformats.org/officeDocument/2006/relationships/slide" Target="slides/slide5.xml"/><Relationship Id="rId212" Type="http://schemas.openxmlformats.org/officeDocument/2006/relationships/slide" Target="slides/slide211.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223" Type="http://schemas.openxmlformats.org/officeDocument/2006/relationships/slide" Target="slides/slide222.xml"/><Relationship Id="rId228" Type="http://schemas.openxmlformats.org/officeDocument/2006/relationships/notesMaster" Target="notesMasters/notesMaster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slide" Target="slides/slide217.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229" Type="http://schemas.openxmlformats.org/officeDocument/2006/relationships/presProps" Target="presProps.xml"/><Relationship Id="rId19" Type="http://schemas.openxmlformats.org/officeDocument/2006/relationships/slide" Target="slides/slide18.xml"/><Relationship Id="rId224" Type="http://schemas.openxmlformats.org/officeDocument/2006/relationships/slide" Target="slides/slide223.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slide" Target="slides/slide218.xml"/><Relationship Id="rId3" Type="http://schemas.openxmlformats.org/officeDocument/2006/relationships/slide" Target="slides/slide2.xml"/><Relationship Id="rId214" Type="http://schemas.openxmlformats.org/officeDocument/2006/relationships/slide" Target="slides/slide213.xml"/><Relationship Id="rId230" Type="http://schemas.openxmlformats.org/officeDocument/2006/relationships/viewProps" Target="viewProps.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6" Type="http://schemas.openxmlformats.org/officeDocument/2006/relationships/slide" Target="slides/slide25.xml"/><Relationship Id="rId231" Type="http://schemas.openxmlformats.org/officeDocument/2006/relationships/theme" Target="theme/theme1.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3D9623-5A61-4CE2-BD18-568AA2E06F6D}" type="datetimeFigureOut">
              <a:rPr lang="en-US" smtClean="0"/>
              <a:pPr/>
              <a:t>21-Feb-26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44696D-D45B-440C-85CA-E140456CDC33}" type="slidenum">
              <a:rPr lang="en-US" smtClean="0"/>
              <a:pPr/>
              <a:t>‹#›</a:t>
            </a:fld>
            <a:endParaRPr lang="en-US"/>
          </a:p>
        </p:txBody>
      </p:sp>
    </p:spTree>
    <p:extLst>
      <p:ext uri="{BB962C8B-B14F-4D97-AF65-F5344CB8AC3E}">
        <p14:creationId xmlns="" xmlns:p14="http://schemas.microsoft.com/office/powerpoint/2010/main" val="1220567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miter lim="800000"/>
            <a:headEnd/>
            <a:tailEnd/>
          </a:ln>
        </p:spPr>
        <p:txBody>
          <a:bodyPr/>
          <a:lstStyle/>
          <a:p>
            <a:fld id="{FDD816E4-F542-4E0E-9E7C-1B486235FE37}" type="slidenum">
              <a:rPr lang="en-US" smtClean="0"/>
              <a:pPr/>
              <a:t>3</a:t>
            </a:fld>
            <a:endParaRPr 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 xmlns:p14="http://schemas.microsoft.com/office/powerpoint/2010/main" val="22334944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miter lim="800000"/>
            <a:headEnd/>
            <a:tailEnd/>
          </a:ln>
        </p:spPr>
        <p:txBody>
          <a:bodyPr/>
          <a:lstStyle/>
          <a:p>
            <a:fld id="{46AF2425-DFC0-46D1-90F1-0402CBC7190D}" type="slidenum">
              <a:rPr lang="en-US" smtClean="0"/>
              <a:pPr/>
              <a:t>26</a:t>
            </a:fld>
            <a:endParaRPr 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 xmlns:p14="http://schemas.microsoft.com/office/powerpoint/2010/main" val="840380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miter lim="800000"/>
            <a:headEnd/>
            <a:tailEnd/>
          </a:ln>
        </p:spPr>
        <p:txBody>
          <a:bodyPr/>
          <a:lstStyle/>
          <a:p>
            <a:fld id="{B4F909C1-CA07-456E-96B6-FF84810F1DC3}" type="slidenum">
              <a:rPr lang="en-US" smtClean="0"/>
              <a:pPr/>
              <a:t>7</a:t>
            </a:fld>
            <a:endParaRPr 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 xmlns:p14="http://schemas.microsoft.com/office/powerpoint/2010/main" val="8182687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p:spPr>
        <p:txBody>
          <a:bodyPr/>
          <a:lstStyle/>
          <a:p>
            <a:endParaRPr lang="en-US" altLang="en-US" smtClean="0"/>
          </a:p>
        </p:txBody>
      </p:sp>
      <p:sp>
        <p:nvSpPr>
          <p:cNvPr id="36868" name="Slide Number Placeholder 3"/>
          <p:cNvSpPr>
            <a:spLocks noGrp="1"/>
          </p:cNvSpPr>
          <p:nvPr>
            <p:ph type="sldNum" sz="quarter" idx="5"/>
          </p:nvPr>
        </p:nvSpPr>
        <p:spPr>
          <a:noFill/>
          <a:ln>
            <a:miter lim="800000"/>
            <a:headEnd/>
            <a:tailEnd/>
          </a:ln>
        </p:spPr>
        <p:txBody>
          <a:bodyPr/>
          <a:lstStyle/>
          <a:p>
            <a:pPr eaLnBrk="0" hangingPunct="0"/>
            <a:fld id="{339A549A-7690-4F2E-89DE-F50169C97DB5}" type="slidenum">
              <a:rPr lang="en-US" altLang="en-US" smtClean="0">
                <a:solidFill>
                  <a:srgbClr val="000000"/>
                </a:solidFill>
                <a:latin typeface="Times New Roman" pitchFamily="18" charset="0"/>
              </a:rPr>
              <a:pPr eaLnBrk="0" hangingPunct="0"/>
              <a:t>11</a:t>
            </a:fld>
            <a:endParaRPr lang="en-US" altLang="en-US" smtClean="0">
              <a:solidFill>
                <a:srgbClr val="000000"/>
              </a:solidFill>
              <a:latin typeface="Times New Roman" pitchFamily="18" charset="0"/>
            </a:endParaRPr>
          </a:p>
        </p:txBody>
      </p:sp>
    </p:spTree>
    <p:extLst>
      <p:ext uri="{BB962C8B-B14F-4D97-AF65-F5344CB8AC3E}">
        <p14:creationId xmlns="" xmlns:p14="http://schemas.microsoft.com/office/powerpoint/2010/main" val="15965926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miter lim="800000"/>
            <a:headEnd/>
            <a:tailEnd/>
          </a:ln>
        </p:spPr>
        <p:txBody>
          <a:bodyPr/>
          <a:lstStyle/>
          <a:p>
            <a:fld id="{43A2432E-043F-44EC-B006-83348E4D1AEB}" type="slidenum">
              <a:rPr lang="en-US" smtClean="0"/>
              <a:pPr/>
              <a:t>12</a:t>
            </a:fld>
            <a:endParaRPr 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 xmlns:p14="http://schemas.microsoft.com/office/powerpoint/2010/main" val="18039587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p:spPr>
        <p:txBody>
          <a:bodyPr/>
          <a:lstStyle/>
          <a:p>
            <a:endParaRPr lang="en-US" altLang="en-US" smtClean="0"/>
          </a:p>
        </p:txBody>
      </p:sp>
      <p:sp>
        <p:nvSpPr>
          <p:cNvPr id="38916" name="Slide Number Placeholder 3"/>
          <p:cNvSpPr>
            <a:spLocks noGrp="1"/>
          </p:cNvSpPr>
          <p:nvPr>
            <p:ph type="sldNum" sz="quarter" idx="5"/>
          </p:nvPr>
        </p:nvSpPr>
        <p:spPr>
          <a:noFill/>
          <a:ln>
            <a:miter lim="800000"/>
            <a:headEnd/>
            <a:tailEnd/>
          </a:ln>
        </p:spPr>
        <p:txBody>
          <a:bodyPr/>
          <a:lstStyle/>
          <a:p>
            <a:pPr eaLnBrk="0" hangingPunct="0"/>
            <a:fld id="{1B0F46D3-B0CF-4FAA-9897-3763817C9FAB}" type="slidenum">
              <a:rPr lang="en-US" altLang="en-US" smtClean="0">
                <a:latin typeface="Times New Roman" pitchFamily="18" charset="0"/>
              </a:rPr>
              <a:pPr eaLnBrk="0" hangingPunct="0"/>
              <a:t>16</a:t>
            </a:fld>
            <a:endParaRPr lang="en-US" altLang="en-US" smtClean="0">
              <a:latin typeface="Times New Roman" pitchFamily="18" charset="0"/>
            </a:endParaRPr>
          </a:p>
        </p:txBody>
      </p:sp>
    </p:spTree>
    <p:extLst>
      <p:ext uri="{BB962C8B-B14F-4D97-AF65-F5344CB8AC3E}">
        <p14:creationId xmlns="" xmlns:p14="http://schemas.microsoft.com/office/powerpoint/2010/main" val="37897413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miter lim="800000"/>
            <a:headEnd/>
            <a:tailEnd/>
          </a:ln>
        </p:spPr>
        <p:txBody>
          <a:bodyPr/>
          <a:lstStyle/>
          <a:p>
            <a:fld id="{9C298E7B-C438-4401-ADE6-DD7C595A4C03}" type="slidenum">
              <a:rPr lang="en-US" smtClean="0"/>
              <a:pPr/>
              <a:t>17</a:t>
            </a:fld>
            <a:endParaRPr 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 xmlns:p14="http://schemas.microsoft.com/office/powerpoint/2010/main" val="17027258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miter lim="800000"/>
            <a:headEnd/>
            <a:tailEnd/>
          </a:ln>
        </p:spPr>
        <p:txBody>
          <a:bodyPr/>
          <a:lstStyle/>
          <a:p>
            <a:fld id="{7C8A343D-7BC9-4F70-83F9-E3D165CD979D}" type="slidenum">
              <a:rPr lang="en-US" smtClean="0"/>
              <a:pPr/>
              <a:t>18</a:t>
            </a:fld>
            <a:endParaRPr lang="en-U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 xmlns:p14="http://schemas.microsoft.com/office/powerpoint/2010/main" val="23663243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miter lim="800000"/>
            <a:headEnd/>
            <a:tailEnd/>
          </a:ln>
        </p:spPr>
        <p:txBody>
          <a:bodyPr/>
          <a:lstStyle/>
          <a:p>
            <a:fld id="{4764BB82-E57E-4718-B942-CFEE92B0D58B}" type="slidenum">
              <a:rPr lang="en-US" smtClean="0"/>
              <a:pPr/>
              <a:t>19</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 xmlns:p14="http://schemas.microsoft.com/office/powerpoint/2010/main" val="12229409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miter lim="800000"/>
            <a:headEnd/>
            <a:tailEnd/>
          </a:ln>
        </p:spPr>
        <p:txBody>
          <a:bodyPr/>
          <a:lstStyle/>
          <a:p>
            <a:fld id="{AF04A0A8-9B4E-43B5-B509-9738F8B9ADCF}" type="slidenum">
              <a:rPr lang="en-US" smtClean="0"/>
              <a:pPr/>
              <a:t>24</a:t>
            </a:fld>
            <a:endParaRPr 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 xmlns:p14="http://schemas.microsoft.com/office/powerpoint/2010/main" val="35565577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06B3F10-F304-4E65-913A-E4CFBCEC33CD}"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 xmlns:p14="http://schemas.microsoft.com/office/powerpoint/2010/main" val="2256081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8C7256-E72B-4601-85FC-D3F0425D21AB}"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 xmlns:p14="http://schemas.microsoft.com/office/powerpoint/2010/main" val="660587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F05266-4922-4275-8DC3-EF2402DB63C6}"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 xmlns:p14="http://schemas.microsoft.com/office/powerpoint/2010/main" val="16700272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30C79B-2096-4903-A885-71A04B8642DC}"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 xmlns:p14="http://schemas.microsoft.com/office/powerpoint/2010/main" val="2493052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D75CA2-D2C9-46D5-A05C-61401C3373C6}"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 xmlns:p14="http://schemas.microsoft.com/office/powerpoint/2010/main" val="34693770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E5D6AC-6C98-4DFA-850B-939AB49D53C0}"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 xmlns:p14="http://schemas.microsoft.com/office/powerpoint/2010/main" val="35239599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052A47B-CAAE-4A82-B761-99FE5FCA8696}"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 xmlns:p14="http://schemas.microsoft.com/office/powerpoint/2010/main" val="1884838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09EE714-6C6D-4C9B-9638-ECC336B7234E}"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 xmlns:p14="http://schemas.microsoft.com/office/powerpoint/2010/main" val="706239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 xmlns:p14="http://schemas.microsoft.com/office/powerpoint/2010/main" val="2274206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A3EA99-83E2-4C8C-869D-E4390F347268}"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 xmlns:p14="http://schemas.microsoft.com/office/powerpoint/2010/main" val="2141684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D9829A-1479-4C16-9416-E358AB3E52A1}" type="datetime1">
              <a:rPr lang="en-US" smtClean="0"/>
              <a:pPr/>
              <a:t>21-Feb-26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 xmlns:p14="http://schemas.microsoft.com/office/powerpoint/2010/main" val="1388538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9893C3A-0DF4-463F-B01F-F51D0B0C4563}" type="datetime1">
              <a:rPr lang="en-US" smtClean="0"/>
              <a:pPr/>
              <a:t>21-Feb-26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 xmlns:p14="http://schemas.microsoft.com/office/powerpoint/2010/main" val="376817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8083922-6F63-4838-9769-9F44F49D9586}" type="datetime1">
              <a:rPr lang="en-US" smtClean="0"/>
              <a:pPr/>
              <a:t>21-Feb-26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 xmlns:p14="http://schemas.microsoft.com/office/powerpoint/2010/main" val="1265495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D05D2D-1004-4363-BA39-937AEDC031ED}" type="datetime1">
              <a:rPr lang="en-US" smtClean="0"/>
              <a:pPr/>
              <a:t>21-Feb-26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 xmlns:p14="http://schemas.microsoft.com/office/powerpoint/2010/main" val="501934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311EAC-61CC-4B91-9C9B-9899C047DE7B}" type="datetime1">
              <a:rPr lang="en-US" smtClean="0"/>
              <a:pPr/>
              <a:t>21-Feb-26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 xmlns:p14="http://schemas.microsoft.com/office/powerpoint/2010/main" val="4624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11BB50-0E23-441E-A384-69D46B939190}" type="datetime1">
              <a:rPr lang="en-US" smtClean="0"/>
              <a:pPr/>
              <a:t>21-Feb-26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 xmlns:p14="http://schemas.microsoft.com/office/powerpoint/2010/main" val="3690261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706B2D-EA20-4927-9B7A-2E4B86C93A09}" type="datetime1">
              <a:rPr lang="en-US" smtClean="0"/>
              <a:pPr/>
              <a:t>21-Feb-26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4DFA2B1-9FBA-4948-A0C7-EAF138024AC0}" type="slidenum">
              <a:rPr lang="en-US" smtClean="0"/>
              <a:pPr/>
              <a:t>‹#›</a:t>
            </a:fld>
            <a:endParaRPr lang="en-US"/>
          </a:p>
        </p:txBody>
      </p:sp>
    </p:spTree>
    <p:extLst>
      <p:ext uri="{BB962C8B-B14F-4D97-AF65-F5344CB8AC3E}">
        <p14:creationId xmlns="" xmlns:p14="http://schemas.microsoft.com/office/powerpoint/2010/main" val="27423596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Content Placeholder 2"/>
          <p:cNvSpPr>
            <a:spLocks noGrp="1"/>
          </p:cNvSpPr>
          <p:nvPr>
            <p:ph idx="1"/>
          </p:nvPr>
        </p:nvSpPr>
        <p:spPr>
          <a:xfrm>
            <a:off x="862885" y="2833353"/>
            <a:ext cx="9697792" cy="2125013"/>
          </a:xfrm>
        </p:spPr>
        <p:txBody>
          <a:bodyPr>
            <a:noAutofit/>
          </a:bodyPr>
          <a:lstStyle/>
          <a:p>
            <a:pPr marL="0" indent="0">
              <a:buNone/>
            </a:pPr>
            <a:r>
              <a:rPr lang="en-US" sz="4800" b="1" dirty="0"/>
              <a:t>Globalization and Development</a:t>
            </a:r>
            <a:endParaRPr lang="en-US" altLang="en-US" sz="4800" dirty="0" smtClean="0"/>
          </a:p>
          <a:p>
            <a:pPr eaLnBrk="1" hangingPunct="1"/>
            <a:endParaRPr lang="en-US" altLang="en-US" sz="4800" dirty="0" smtClean="0"/>
          </a:p>
        </p:txBody>
      </p:sp>
      <p:sp>
        <p:nvSpPr>
          <p:cNvPr id="4" name="Date Placeholder 3"/>
          <p:cNvSpPr>
            <a:spLocks noGrp="1"/>
          </p:cNvSpPr>
          <p:nvPr>
            <p:ph type="dt" sz="quarter" idx="10"/>
          </p:nvPr>
        </p:nvSpPr>
        <p:spPr/>
        <p:txBody>
          <a:bodyPr/>
          <a:lstStyle/>
          <a:p>
            <a:pPr>
              <a:defRPr/>
            </a:pPr>
            <a:fld id="{76D5EBD2-6975-4850-ADE1-6A3AD9665E76}" type="datetime1">
              <a:rPr lang="en-US"/>
              <a:pPr>
                <a:defRPr/>
              </a:pPr>
              <a:t>21-Feb-26</a:t>
            </a:fld>
            <a:endParaRPr lang="en-US"/>
          </a:p>
        </p:txBody>
      </p:sp>
      <p:sp>
        <p:nvSpPr>
          <p:cNvPr id="22533"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chemeClr val="tx1"/>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chemeClr val="tx1"/>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chemeClr val="tx1"/>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9pPr>
          </a:lstStyle>
          <a:p>
            <a:pPr>
              <a:spcBef>
                <a:spcPct val="0"/>
              </a:spcBef>
              <a:buFontTx/>
              <a:buNone/>
            </a:pPr>
            <a:fld id="{FCCC621F-178F-4AA4-834A-484BD0974C13}" type="slidenum">
              <a:rPr lang="en-US" altLang="en-US" sz="1200">
                <a:solidFill>
                  <a:srgbClr val="898989"/>
                </a:solidFill>
              </a:rPr>
              <a:pPr>
                <a:spcBef>
                  <a:spcPct val="0"/>
                </a:spcBef>
                <a:buFontTx/>
                <a:buNone/>
              </a:pPr>
              <a:t>1</a:t>
            </a:fld>
            <a:endParaRPr lang="en-US" altLang="en-US" sz="1200">
              <a:solidFill>
                <a:srgbClr val="898989"/>
              </a:solidFill>
            </a:endParaRPr>
          </a:p>
        </p:txBody>
      </p:sp>
    </p:spTree>
    <p:extLst>
      <p:ext uri="{BB962C8B-B14F-4D97-AF65-F5344CB8AC3E}">
        <p14:creationId xmlns="" xmlns:p14="http://schemas.microsoft.com/office/powerpoint/2010/main" val="2868623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 calcmode="lin" valueType="num">
                                      <p:cBhvr additive="base">
                                        <p:cTn id="7" dur="500" fill="hold"/>
                                        <p:tgtEl>
                                          <p:spTgt spid="225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53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5741" y="185671"/>
            <a:ext cx="8229600" cy="533400"/>
          </a:xfrm>
        </p:spPr>
        <p:txBody>
          <a:bodyPr>
            <a:normAutofit fontScale="90000"/>
          </a:bodyPr>
          <a:lstStyle/>
          <a:p>
            <a:r>
              <a:rPr lang="en-US" sz="3200" b="1" dirty="0"/>
              <a:t>Globalization: </a:t>
            </a:r>
            <a:r>
              <a:rPr lang="en-US" sz="3200" b="1" dirty="0" err="1"/>
              <a:t>Periodization</a:t>
            </a:r>
            <a:endParaRPr lang="en-US" sz="3200" b="1" dirty="0"/>
          </a:p>
        </p:txBody>
      </p:sp>
      <p:sp>
        <p:nvSpPr>
          <p:cNvPr id="3" name="Content Placeholder 2"/>
          <p:cNvSpPr>
            <a:spLocks noGrp="1"/>
          </p:cNvSpPr>
          <p:nvPr>
            <p:ph idx="1"/>
          </p:nvPr>
        </p:nvSpPr>
        <p:spPr>
          <a:xfrm>
            <a:off x="476518" y="965915"/>
            <a:ext cx="10637950" cy="5640947"/>
          </a:xfrm>
        </p:spPr>
        <p:txBody>
          <a:bodyPr>
            <a:normAutofit/>
          </a:bodyPr>
          <a:lstStyle/>
          <a:p>
            <a:r>
              <a:rPr lang="en-US" sz="2150" dirty="0"/>
              <a:t>Increased global integration in a number of economic areas began to intensify in the late1980s and early 1990s when many governments supported economic liberalization with states efforts to uphold free trade</a:t>
            </a:r>
          </a:p>
          <a:p>
            <a:r>
              <a:rPr lang="en-US" sz="2150" dirty="0"/>
              <a:t>Looking at the aspects of globalization below, one can consider </a:t>
            </a:r>
            <a:r>
              <a:rPr lang="en-US" sz="2150" dirty="0" err="1">
                <a:solidFill>
                  <a:srgbClr val="FF0000"/>
                </a:solidFill>
              </a:rPr>
              <a:t>globalisation</a:t>
            </a:r>
            <a:r>
              <a:rPr lang="en-US" sz="2150" dirty="0">
                <a:solidFill>
                  <a:srgbClr val="FF0000"/>
                </a:solidFill>
              </a:rPr>
              <a:t> to be the concept of the late 20</a:t>
            </a:r>
            <a:r>
              <a:rPr lang="en-US" sz="2150" baseline="30000" dirty="0">
                <a:solidFill>
                  <a:srgbClr val="FF0000"/>
                </a:solidFill>
              </a:rPr>
              <a:t>th</a:t>
            </a:r>
            <a:r>
              <a:rPr lang="en-US" sz="2150" dirty="0">
                <a:solidFill>
                  <a:srgbClr val="FF0000"/>
                </a:solidFill>
              </a:rPr>
              <a:t> Century.</a:t>
            </a:r>
          </a:p>
          <a:p>
            <a:r>
              <a:rPr lang="en-US" sz="2150" dirty="0"/>
              <a:t>Globalization in the light of this, needs to be distinguished from internationalization because internationalization is only one of the aspects that satisfies </a:t>
            </a:r>
            <a:r>
              <a:rPr lang="en-US" sz="2150" dirty="0" err="1"/>
              <a:t>globalisation</a:t>
            </a:r>
            <a:r>
              <a:rPr lang="en-US" sz="2150" dirty="0"/>
              <a:t>. </a:t>
            </a:r>
            <a:endParaRPr lang="en-US" sz="2150" dirty="0" smtClean="0"/>
          </a:p>
          <a:p>
            <a:r>
              <a:rPr lang="en-US" sz="2150" dirty="0" smtClean="0"/>
              <a:t>Over </a:t>
            </a:r>
            <a:r>
              <a:rPr lang="en-US" sz="2150" dirty="0"/>
              <a:t>the past century for instance Africa had been integrated  in  the  world  system  through  colonization,  this  can  be  looked  at  as internationalization  per  se,  the  process  which  described  transactions  among  states reflected in the flows of trade and capital. </a:t>
            </a:r>
            <a:endParaRPr lang="en-US" sz="2150" dirty="0" smtClean="0"/>
          </a:p>
          <a:p>
            <a:r>
              <a:rPr lang="en-US" sz="2150" dirty="0" smtClean="0"/>
              <a:t>What </a:t>
            </a:r>
            <a:r>
              <a:rPr lang="en-US" sz="2150" dirty="0"/>
              <a:t>makes a difference is  that  </a:t>
            </a:r>
            <a:r>
              <a:rPr lang="en-US" sz="2150" dirty="0" err="1"/>
              <a:t>globalisation</a:t>
            </a:r>
            <a:r>
              <a:rPr lang="en-US" sz="2150" dirty="0"/>
              <a:t>  goes  beyond  internationalization  to  include technological revolution and liberalization of economies (</a:t>
            </a:r>
            <a:r>
              <a:rPr lang="en-US" sz="2150" dirty="0" err="1"/>
              <a:t>Baylis</a:t>
            </a:r>
            <a:r>
              <a:rPr lang="en-US" sz="2150" dirty="0"/>
              <a:t> et al 2001)</a:t>
            </a:r>
          </a:p>
        </p:txBody>
      </p:sp>
    </p:spTree>
    <p:extLst>
      <p:ext uri="{BB962C8B-B14F-4D97-AF65-F5344CB8AC3E}">
        <p14:creationId xmlns="" xmlns:p14="http://schemas.microsoft.com/office/powerpoint/2010/main" val="399340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02276"/>
            <a:ext cx="10515600" cy="5674687"/>
          </a:xfrm>
        </p:spPr>
        <p:txBody>
          <a:bodyPr>
            <a:normAutofit fontScale="92500" lnSpcReduction="10000"/>
          </a:bodyPr>
          <a:lstStyle/>
          <a:p>
            <a:pPr algn="just"/>
            <a:r>
              <a:rPr lang="en-US" sz="3600" dirty="0"/>
              <a:t>As gender, ethnicity, and class intersect, male migrant workers from certain nations have been stereotyped to be </a:t>
            </a:r>
            <a:r>
              <a:rPr lang="en-US" sz="3600" dirty="0">
                <a:solidFill>
                  <a:srgbClr val="FF0000"/>
                </a:solidFill>
              </a:rPr>
              <a:t>“dangerous.” </a:t>
            </a:r>
            <a:endParaRPr lang="en-US" sz="3600" dirty="0" smtClean="0">
              <a:solidFill>
                <a:srgbClr val="FF0000"/>
              </a:solidFill>
            </a:endParaRPr>
          </a:p>
          <a:p>
            <a:pPr lvl="1" algn="just"/>
            <a:r>
              <a:rPr lang="en-US" sz="3400" dirty="0" smtClean="0"/>
              <a:t>These </a:t>
            </a:r>
            <a:r>
              <a:rPr lang="en-US" sz="3400" dirty="0"/>
              <a:t>assumptions can exacerbate fear among the local population and cause them to exclude these workers from their everyday </a:t>
            </a:r>
            <a:r>
              <a:rPr lang="en-US" sz="3400" dirty="0" smtClean="0"/>
              <a:t>spaces-such </a:t>
            </a:r>
            <a:r>
              <a:rPr lang="en-US" sz="3400" dirty="0"/>
              <a:t>as Qatar, Singapore’s Little India, or Abu </a:t>
            </a:r>
            <a:r>
              <a:rPr lang="en-US" sz="3400" dirty="0" smtClean="0"/>
              <a:t>Dhabi.</a:t>
            </a:r>
          </a:p>
          <a:p>
            <a:pPr algn="just"/>
            <a:r>
              <a:rPr lang="en-US" sz="3600" dirty="0"/>
              <a:t>Being away from their families for prolonged periods and being excluded in a host country also affects the </a:t>
            </a:r>
            <a:r>
              <a:rPr lang="en-US" sz="3600" dirty="0">
                <a:solidFill>
                  <a:srgbClr val="FF0000"/>
                </a:solidFill>
              </a:rPr>
              <a:t>psychosocial wellbeing of these migrant workers, leading to stress and depression</a:t>
            </a:r>
            <a:r>
              <a:rPr lang="en-US" sz="3600" dirty="0" smtClean="0">
                <a:solidFill>
                  <a:srgbClr val="FF0000"/>
                </a:solidFill>
              </a:rPr>
              <a:t>.</a:t>
            </a:r>
          </a:p>
          <a:p>
            <a:pPr algn="just"/>
            <a:endParaRPr lang="en-US" dirty="0" smtClean="0"/>
          </a:p>
          <a:p>
            <a:endParaRPr lang="en-US" dirty="0"/>
          </a:p>
        </p:txBody>
      </p:sp>
    </p:spTree>
    <p:extLst>
      <p:ext uri="{BB962C8B-B14F-4D97-AF65-F5344CB8AC3E}">
        <p14:creationId xmlns="" xmlns:p14="http://schemas.microsoft.com/office/powerpoint/2010/main" val="1673703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6214" y="283335"/>
            <a:ext cx="10470524" cy="5758028"/>
          </a:xfrm>
        </p:spPr>
        <p:txBody>
          <a:bodyPr>
            <a:normAutofit/>
          </a:bodyPr>
          <a:lstStyle/>
          <a:p>
            <a:pPr algn="just"/>
            <a:r>
              <a:rPr lang="en-US" sz="3600" dirty="0"/>
              <a:t>In Amnesty International’s 2013 report, </a:t>
            </a:r>
            <a:r>
              <a:rPr lang="en-US" sz="3600" dirty="0" smtClean="0"/>
              <a:t>it highlighted </a:t>
            </a:r>
            <a:r>
              <a:rPr lang="en-US" sz="3600" dirty="0"/>
              <a:t>that Indian workers in a Qatari </a:t>
            </a:r>
            <a:r>
              <a:rPr lang="en-US" sz="3600" dirty="0" smtClean="0"/>
              <a:t>camp in Qatar </a:t>
            </a:r>
            <a:r>
              <a:rPr lang="en-US" sz="3600" dirty="0"/>
              <a:t>were so </a:t>
            </a:r>
            <a:r>
              <a:rPr lang="en-US" sz="3600" dirty="0" smtClean="0"/>
              <a:t>troubled </a:t>
            </a:r>
            <a:r>
              <a:rPr lang="en-US" sz="3600" dirty="0"/>
              <a:t>with </a:t>
            </a:r>
            <a:r>
              <a:rPr lang="en-US" sz="3600" dirty="0">
                <a:solidFill>
                  <a:srgbClr val="FF0000"/>
                </a:solidFill>
              </a:rPr>
              <a:t>challenges they were </a:t>
            </a:r>
            <a:r>
              <a:rPr lang="en-US" sz="3600" dirty="0" smtClean="0">
                <a:solidFill>
                  <a:srgbClr val="FF0000"/>
                </a:solidFill>
              </a:rPr>
              <a:t>facing-</a:t>
            </a:r>
            <a:r>
              <a:rPr lang="en-US" sz="3600" dirty="0" smtClean="0"/>
              <a:t>caught </a:t>
            </a:r>
            <a:r>
              <a:rPr lang="en-US" sz="3600" dirty="0"/>
              <a:t>in a legal battle with unpaid </a:t>
            </a:r>
            <a:r>
              <a:rPr lang="en-US" sz="3600" dirty="0" smtClean="0"/>
              <a:t>wages-that </a:t>
            </a:r>
            <a:r>
              <a:rPr lang="en-US" sz="3600" dirty="0"/>
              <a:t>it began taking a </a:t>
            </a:r>
            <a:r>
              <a:rPr lang="en-US" sz="3600" dirty="0">
                <a:solidFill>
                  <a:srgbClr val="FF0000"/>
                </a:solidFill>
              </a:rPr>
              <a:t>psychological toll </a:t>
            </a:r>
            <a:r>
              <a:rPr lang="en-US" sz="3600" dirty="0"/>
              <a:t>on them. Several workers planned to commit suicide. </a:t>
            </a:r>
            <a:endParaRPr lang="en-US" sz="3600" dirty="0" smtClean="0"/>
          </a:p>
          <a:p>
            <a:pPr lvl="1" algn="just"/>
            <a:r>
              <a:rPr lang="en-US" sz="3400" dirty="0" smtClean="0"/>
              <a:t>The </a:t>
            </a:r>
            <a:r>
              <a:rPr lang="en-US" sz="3400" dirty="0"/>
              <a:t>following year, </a:t>
            </a:r>
            <a:r>
              <a:rPr lang="en-US" sz="3400" dirty="0">
                <a:solidFill>
                  <a:srgbClr val="FF0000"/>
                </a:solidFill>
              </a:rPr>
              <a:t>800 South Asian </a:t>
            </a:r>
            <a:r>
              <a:rPr lang="en-US" sz="3400" dirty="0"/>
              <a:t>migrant workers were reported to have </a:t>
            </a:r>
            <a:r>
              <a:rPr lang="en-US" sz="3400" dirty="0">
                <a:solidFill>
                  <a:srgbClr val="FF0000"/>
                </a:solidFill>
              </a:rPr>
              <a:t>died</a:t>
            </a:r>
            <a:r>
              <a:rPr lang="en-US" sz="3400" dirty="0"/>
              <a:t> in Qatar since </a:t>
            </a:r>
            <a:r>
              <a:rPr lang="en-US" sz="3400" dirty="0" smtClean="0"/>
              <a:t>2012.</a:t>
            </a:r>
          </a:p>
        </p:txBody>
      </p:sp>
    </p:spTree>
    <p:extLst>
      <p:ext uri="{BB962C8B-B14F-4D97-AF65-F5344CB8AC3E}">
        <p14:creationId xmlns="" xmlns:p14="http://schemas.microsoft.com/office/powerpoint/2010/main" val="2825904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618187"/>
            <a:ext cx="10115162" cy="5423176"/>
          </a:xfrm>
        </p:spPr>
        <p:txBody>
          <a:bodyPr>
            <a:normAutofit/>
          </a:bodyPr>
          <a:lstStyle/>
          <a:p>
            <a:pPr algn="just"/>
            <a:r>
              <a:rPr lang="en-US" sz="3600" dirty="0"/>
              <a:t>Coming from different </a:t>
            </a:r>
            <a:r>
              <a:rPr lang="en-US" sz="3600" dirty="0">
                <a:solidFill>
                  <a:srgbClr val="FF0000"/>
                </a:solidFill>
              </a:rPr>
              <a:t>cultural </a:t>
            </a:r>
            <a:r>
              <a:rPr lang="en-US" sz="3600" dirty="0"/>
              <a:t>backgrounds and speaking another </a:t>
            </a:r>
            <a:r>
              <a:rPr lang="en-US" sz="3600" dirty="0">
                <a:solidFill>
                  <a:srgbClr val="FF0000"/>
                </a:solidFill>
              </a:rPr>
              <a:t>language </a:t>
            </a:r>
            <a:r>
              <a:rPr lang="en-US" sz="3600" dirty="0"/>
              <a:t>are some of the many challenges faced by these workers. As they are seen as temporary workers, however, these considerations tend to be largely ignored. </a:t>
            </a:r>
            <a:endParaRPr lang="en-US" sz="3600" dirty="0" smtClean="0"/>
          </a:p>
          <a:p>
            <a:pPr algn="just"/>
            <a:r>
              <a:rPr lang="en-US" sz="3600" dirty="0" smtClean="0"/>
              <a:t>Access </a:t>
            </a:r>
            <a:r>
              <a:rPr lang="en-US" sz="3600" dirty="0"/>
              <a:t>to health care facilities and services remains a major concern for migrant workers in Asia.</a:t>
            </a:r>
          </a:p>
          <a:p>
            <a:endParaRPr lang="en-US" dirty="0"/>
          </a:p>
        </p:txBody>
      </p:sp>
    </p:spTree>
    <p:extLst>
      <p:ext uri="{BB962C8B-B14F-4D97-AF65-F5344CB8AC3E}">
        <p14:creationId xmlns="" xmlns:p14="http://schemas.microsoft.com/office/powerpoint/2010/main" val="2152171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4851"/>
            <a:ext cx="10515600" cy="6041235"/>
          </a:xfrm>
        </p:spPr>
        <p:txBody>
          <a:bodyPr>
            <a:normAutofit fontScale="77500" lnSpcReduction="20000"/>
          </a:bodyPr>
          <a:lstStyle/>
          <a:p>
            <a:pPr algn="just"/>
            <a:r>
              <a:rPr lang="en-US" sz="3600" dirty="0" smtClean="0"/>
              <a:t>As male migrants are involved in labor intensive work such as construction and manufacturing, significant </a:t>
            </a:r>
            <a:r>
              <a:rPr lang="en-US" sz="3600" dirty="0" smtClean="0">
                <a:solidFill>
                  <a:srgbClr val="FF0000"/>
                </a:solidFill>
              </a:rPr>
              <a:t>occupational risks exist </a:t>
            </a:r>
            <a:r>
              <a:rPr lang="en-US" sz="3600" dirty="0" smtClean="0"/>
              <a:t>that could affect their health and wellbeing. </a:t>
            </a:r>
          </a:p>
          <a:p>
            <a:pPr lvl="1" algn="just"/>
            <a:r>
              <a:rPr lang="en-US" sz="3400" dirty="0" smtClean="0"/>
              <a:t>Most of the workers in these countries do not have </a:t>
            </a:r>
            <a:r>
              <a:rPr lang="en-US" sz="3400" dirty="0" smtClean="0">
                <a:solidFill>
                  <a:srgbClr val="FF0000"/>
                </a:solidFill>
              </a:rPr>
              <a:t>equal access to affordable primary health </a:t>
            </a:r>
            <a:r>
              <a:rPr lang="en-US" sz="3400" dirty="0" smtClean="0"/>
              <a:t>care, as migrants are often assumed to be a burden on the host country’s health system.</a:t>
            </a:r>
          </a:p>
          <a:p>
            <a:pPr algn="just"/>
            <a:r>
              <a:rPr lang="en-US" sz="3600" dirty="0"/>
              <a:t>The </a:t>
            </a:r>
            <a:r>
              <a:rPr lang="en-US" sz="3600" dirty="0">
                <a:solidFill>
                  <a:srgbClr val="FF0000"/>
                </a:solidFill>
              </a:rPr>
              <a:t>spread of HIV, </a:t>
            </a:r>
            <a:r>
              <a:rPr lang="en-US" sz="3600" dirty="0"/>
              <a:t>which has been highlighted as a principle health challenge facing migrant workers</a:t>
            </a:r>
            <a:r>
              <a:rPr lang="en-US" sz="3600" dirty="0" smtClean="0"/>
              <a:t>.</a:t>
            </a:r>
          </a:p>
          <a:p>
            <a:pPr lvl="1" algn="just"/>
            <a:r>
              <a:rPr lang="en-US" sz="3400" dirty="0" smtClean="0"/>
              <a:t> </a:t>
            </a:r>
            <a:r>
              <a:rPr lang="en-US" sz="3400" dirty="0"/>
              <a:t>Being in foreign lands and separated from their families for extended periods of time, and feeling lonely and isolated, some of these men participate in risky behavior. </a:t>
            </a:r>
            <a:endParaRPr lang="en-US" sz="3400" dirty="0" smtClean="0"/>
          </a:p>
          <a:p>
            <a:pPr lvl="1" algn="just"/>
            <a:r>
              <a:rPr lang="en-US" sz="3400" dirty="0" smtClean="0"/>
              <a:t>If </a:t>
            </a:r>
            <a:r>
              <a:rPr lang="en-US" sz="3400" dirty="0"/>
              <a:t>they </a:t>
            </a:r>
            <a:r>
              <a:rPr lang="en-US" sz="3400" dirty="0">
                <a:solidFill>
                  <a:srgbClr val="FF0000"/>
                </a:solidFill>
              </a:rPr>
              <a:t>test positive </a:t>
            </a:r>
            <a:r>
              <a:rPr lang="en-US" sz="3400" dirty="0"/>
              <a:t>for HIV in host countries, most of them face summary </a:t>
            </a:r>
            <a:r>
              <a:rPr lang="en-US" sz="3400" dirty="0">
                <a:solidFill>
                  <a:srgbClr val="FF0000"/>
                </a:solidFill>
              </a:rPr>
              <a:t>deportation.</a:t>
            </a:r>
          </a:p>
          <a:p>
            <a:endParaRPr lang="en-US" dirty="0"/>
          </a:p>
          <a:p>
            <a:pPr marL="457200" lvl="1" indent="0" algn="just">
              <a:buNone/>
            </a:pPr>
            <a:r>
              <a:rPr lang="en-US" sz="3400" dirty="0" smtClean="0"/>
              <a:t> </a:t>
            </a:r>
          </a:p>
        </p:txBody>
      </p:sp>
    </p:spTree>
    <p:extLst>
      <p:ext uri="{BB962C8B-B14F-4D97-AF65-F5344CB8AC3E}">
        <p14:creationId xmlns="" xmlns:p14="http://schemas.microsoft.com/office/powerpoint/2010/main" val="1866230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298" y="3172722"/>
            <a:ext cx="9144000" cy="2142404"/>
          </a:xfrm>
        </p:spPr>
        <p:txBody>
          <a:bodyPr/>
          <a:lstStyle/>
          <a:p>
            <a:pPr algn="ctr"/>
            <a:r>
              <a:rPr lang="en-GB" b="1" dirty="0" smtClean="0"/>
              <a:t>GLOBALISATION AND HUMAN TRAFFICKING </a:t>
            </a:r>
            <a:endParaRPr lang="en-GB" b="1" dirty="0"/>
          </a:p>
        </p:txBody>
      </p:sp>
    </p:spTree>
    <p:extLst>
      <p:ext uri="{BB962C8B-B14F-4D97-AF65-F5344CB8AC3E}">
        <p14:creationId xmlns="" xmlns:p14="http://schemas.microsoft.com/office/powerpoint/2010/main" val="2819513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What is human trafficking ?</a:t>
            </a:r>
            <a:endParaRPr lang="en-GB" b="1" dirty="0"/>
          </a:p>
        </p:txBody>
      </p:sp>
      <p:sp>
        <p:nvSpPr>
          <p:cNvPr id="3" name="Content Placeholder 2"/>
          <p:cNvSpPr>
            <a:spLocks noGrp="1"/>
          </p:cNvSpPr>
          <p:nvPr>
            <p:ph idx="1"/>
          </p:nvPr>
        </p:nvSpPr>
        <p:spPr>
          <a:xfrm>
            <a:off x="677333" y="1930400"/>
            <a:ext cx="10530245" cy="4618681"/>
          </a:xfrm>
        </p:spPr>
        <p:txBody>
          <a:bodyPr>
            <a:normAutofit fontScale="92500" lnSpcReduction="20000"/>
          </a:bodyPr>
          <a:lstStyle/>
          <a:p>
            <a:pPr marL="0" indent="0">
              <a:buNone/>
            </a:pPr>
            <a:r>
              <a:rPr lang="en-GB" sz="3600" i="1" dirty="0" smtClean="0"/>
              <a:t>UN defines Human Trafficking as</a:t>
            </a:r>
          </a:p>
          <a:p>
            <a:r>
              <a:rPr lang="en-GB" i="1" dirty="0" smtClean="0"/>
              <a:t>“</a:t>
            </a:r>
            <a:r>
              <a:rPr lang="en-GB" sz="3600" b="1" i="1" dirty="0"/>
              <a:t>The recruitment, transportation, transfer, harbouring or receipt of persons, by means of the threat or use of force or other forms of coercion, of abduction, of fraud, of deception, of the abuse of power or of a position of vulnerability or of the giving or receiving of payments or benefits to achieve the consent of a person having control over another person, for the purpose of exploitation.”</a:t>
            </a:r>
          </a:p>
        </p:txBody>
      </p:sp>
    </p:spTree>
    <p:extLst>
      <p:ext uri="{BB962C8B-B14F-4D97-AF65-F5344CB8AC3E}">
        <p14:creationId xmlns="" xmlns:p14="http://schemas.microsoft.com/office/powerpoint/2010/main" val="1235304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DEFINITIONS </a:t>
            </a:r>
            <a:endParaRPr lang="en-GB"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1258128479"/>
              </p:ext>
            </p:extLst>
          </p:nvPr>
        </p:nvGraphicFramePr>
        <p:xfrm>
          <a:off x="556054" y="1825623"/>
          <a:ext cx="8019537" cy="3102730"/>
        </p:xfrm>
        <a:graphic>
          <a:graphicData uri="http://schemas.openxmlformats.org/drawingml/2006/table">
            <a:tbl>
              <a:tblPr firstRow="1" bandRow="1">
                <a:tableStyleId>{5C22544A-7EE6-4342-B048-85BDC9FD1C3A}</a:tableStyleId>
              </a:tblPr>
              <a:tblGrid>
                <a:gridCol w="2673179">
                  <a:extLst>
                    <a:ext uri="{9D8B030D-6E8A-4147-A177-3AD203B41FA5}">
                      <a16:colId xmlns="" xmlns:a16="http://schemas.microsoft.com/office/drawing/2014/main" val="20000"/>
                    </a:ext>
                  </a:extLst>
                </a:gridCol>
                <a:gridCol w="2673179">
                  <a:extLst>
                    <a:ext uri="{9D8B030D-6E8A-4147-A177-3AD203B41FA5}">
                      <a16:colId xmlns="" xmlns:a16="http://schemas.microsoft.com/office/drawing/2014/main" val="20001"/>
                    </a:ext>
                  </a:extLst>
                </a:gridCol>
                <a:gridCol w="2673179">
                  <a:extLst>
                    <a:ext uri="{9D8B030D-6E8A-4147-A177-3AD203B41FA5}">
                      <a16:colId xmlns="" xmlns:a16="http://schemas.microsoft.com/office/drawing/2014/main" val="20002"/>
                    </a:ext>
                  </a:extLst>
                </a:gridCol>
              </a:tblGrid>
              <a:tr h="620546">
                <a:tc>
                  <a:txBody>
                    <a:bodyPr/>
                    <a:lstStyle/>
                    <a:p>
                      <a:r>
                        <a:rPr lang="en-GB" dirty="0" smtClean="0"/>
                        <a:t>ACTION </a:t>
                      </a:r>
                      <a:endParaRPr lang="en-GB" dirty="0"/>
                    </a:p>
                  </a:txBody>
                  <a:tcPr/>
                </a:tc>
                <a:tc>
                  <a:txBody>
                    <a:bodyPr/>
                    <a:lstStyle/>
                    <a:p>
                      <a:r>
                        <a:rPr lang="en-GB" dirty="0" smtClean="0"/>
                        <a:t>MEANS</a:t>
                      </a:r>
                      <a:endParaRPr lang="en-GB" dirty="0"/>
                    </a:p>
                  </a:txBody>
                  <a:tcPr/>
                </a:tc>
                <a:tc>
                  <a:txBody>
                    <a:bodyPr/>
                    <a:lstStyle/>
                    <a:p>
                      <a:r>
                        <a:rPr lang="en-GB" dirty="0" smtClean="0"/>
                        <a:t>PURPOSE </a:t>
                      </a:r>
                      <a:endParaRPr lang="en-GB" dirty="0"/>
                    </a:p>
                  </a:txBody>
                  <a:tcPr/>
                </a:tc>
                <a:extLst>
                  <a:ext uri="{0D108BD9-81ED-4DB2-BD59-A6C34878D82A}">
                    <a16:rowId xmlns="" xmlns:a16="http://schemas.microsoft.com/office/drawing/2014/main" val="10000"/>
                  </a:ext>
                </a:extLst>
              </a:tr>
              <a:tr h="620546">
                <a:tc>
                  <a:txBody>
                    <a:bodyPr/>
                    <a:lstStyle/>
                    <a:p>
                      <a:r>
                        <a:rPr lang="en-GB" dirty="0" smtClean="0"/>
                        <a:t>Recruitment</a:t>
                      </a:r>
                      <a:r>
                        <a:rPr lang="en-GB" baseline="0" dirty="0" smtClean="0"/>
                        <a:t> </a:t>
                      </a:r>
                      <a:endParaRPr lang="en-GB" dirty="0"/>
                    </a:p>
                  </a:txBody>
                  <a:tcPr/>
                </a:tc>
                <a:tc>
                  <a:txBody>
                    <a:bodyPr/>
                    <a:lstStyle/>
                    <a:p>
                      <a:r>
                        <a:rPr lang="en-GB" dirty="0" smtClean="0"/>
                        <a:t>Force </a:t>
                      </a:r>
                      <a:endParaRPr lang="en-GB" dirty="0"/>
                    </a:p>
                  </a:txBody>
                  <a:tcPr/>
                </a:tc>
                <a:tc>
                  <a:txBody>
                    <a:bodyPr/>
                    <a:lstStyle/>
                    <a:p>
                      <a:r>
                        <a:rPr lang="en-GB" dirty="0" smtClean="0"/>
                        <a:t>Commercial </a:t>
                      </a:r>
                      <a:endParaRPr lang="en-GB" dirty="0"/>
                    </a:p>
                  </a:txBody>
                  <a:tcPr/>
                </a:tc>
                <a:extLst>
                  <a:ext uri="{0D108BD9-81ED-4DB2-BD59-A6C34878D82A}">
                    <a16:rowId xmlns="" xmlns:a16="http://schemas.microsoft.com/office/drawing/2014/main" val="10001"/>
                  </a:ext>
                </a:extLst>
              </a:tr>
              <a:tr h="620546">
                <a:tc>
                  <a:txBody>
                    <a:bodyPr/>
                    <a:lstStyle/>
                    <a:p>
                      <a:r>
                        <a:rPr lang="en-GB" dirty="0" smtClean="0"/>
                        <a:t>Transportation</a:t>
                      </a:r>
                      <a:r>
                        <a:rPr lang="en-GB" baseline="0" dirty="0" smtClean="0"/>
                        <a:t> </a:t>
                      </a:r>
                      <a:endParaRPr lang="en-GB" dirty="0"/>
                    </a:p>
                  </a:txBody>
                  <a:tcPr/>
                </a:tc>
                <a:tc>
                  <a:txBody>
                    <a:bodyPr/>
                    <a:lstStyle/>
                    <a:p>
                      <a:r>
                        <a:rPr lang="en-GB" dirty="0" smtClean="0"/>
                        <a:t>Fraud </a:t>
                      </a:r>
                      <a:endParaRPr lang="en-GB" dirty="0"/>
                    </a:p>
                  </a:txBody>
                  <a:tcPr/>
                </a:tc>
                <a:tc>
                  <a:txBody>
                    <a:bodyPr/>
                    <a:lstStyle/>
                    <a:p>
                      <a:r>
                        <a:rPr lang="en-GB" dirty="0" smtClean="0"/>
                        <a:t>Sexual acts </a:t>
                      </a:r>
                      <a:endParaRPr lang="en-GB" dirty="0"/>
                    </a:p>
                  </a:txBody>
                  <a:tcPr/>
                </a:tc>
                <a:extLst>
                  <a:ext uri="{0D108BD9-81ED-4DB2-BD59-A6C34878D82A}">
                    <a16:rowId xmlns="" xmlns:a16="http://schemas.microsoft.com/office/drawing/2014/main" val="10002"/>
                  </a:ext>
                </a:extLst>
              </a:tr>
              <a:tr h="620546">
                <a:tc>
                  <a:txBody>
                    <a:bodyPr/>
                    <a:lstStyle/>
                    <a:p>
                      <a:r>
                        <a:rPr lang="en-GB" dirty="0" smtClean="0"/>
                        <a:t>Provide </a:t>
                      </a:r>
                      <a:endParaRPr lang="en-GB" dirty="0"/>
                    </a:p>
                  </a:txBody>
                  <a:tcPr/>
                </a:tc>
                <a:tc>
                  <a:txBody>
                    <a:bodyPr/>
                    <a:lstStyle/>
                    <a:p>
                      <a:r>
                        <a:rPr lang="en-GB" dirty="0" smtClean="0"/>
                        <a:t>Coercion </a:t>
                      </a:r>
                      <a:endParaRPr lang="en-GB" dirty="0"/>
                    </a:p>
                  </a:txBody>
                  <a:tcPr/>
                </a:tc>
                <a:tc>
                  <a:txBody>
                    <a:bodyPr/>
                    <a:lstStyle/>
                    <a:p>
                      <a:r>
                        <a:rPr lang="en-GB" dirty="0" smtClean="0"/>
                        <a:t>Labour services </a:t>
                      </a:r>
                      <a:endParaRPr lang="en-GB" dirty="0"/>
                    </a:p>
                  </a:txBody>
                  <a:tcPr/>
                </a:tc>
                <a:extLst>
                  <a:ext uri="{0D108BD9-81ED-4DB2-BD59-A6C34878D82A}">
                    <a16:rowId xmlns="" xmlns:a16="http://schemas.microsoft.com/office/drawing/2014/main" val="10003"/>
                  </a:ext>
                </a:extLst>
              </a:tr>
              <a:tr h="620546">
                <a:tc>
                  <a:txBody>
                    <a:bodyPr/>
                    <a:lstStyle/>
                    <a:p>
                      <a:r>
                        <a:rPr lang="en-GB" dirty="0" smtClean="0"/>
                        <a:t>Obtain</a:t>
                      </a:r>
                      <a:r>
                        <a:rPr lang="en-GB" baseline="0" dirty="0" smtClean="0"/>
                        <a:t>/attempts</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 xmlns:a16="http://schemas.microsoft.com/office/drawing/2014/main" val="10004"/>
                  </a:ext>
                </a:extLst>
              </a:tr>
            </a:tbl>
          </a:graphicData>
        </a:graphic>
      </p:graphicFrame>
    </p:spTree>
    <p:extLst>
      <p:ext uri="{BB962C8B-B14F-4D97-AF65-F5344CB8AC3E}">
        <p14:creationId xmlns="" xmlns:p14="http://schemas.microsoft.com/office/powerpoint/2010/main" val="3234249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4455" y="1259068"/>
            <a:ext cx="8596668" cy="3880773"/>
          </a:xfrm>
        </p:spPr>
        <p:txBody>
          <a:bodyPr/>
          <a:lstStyle/>
          <a:p>
            <a:pPr algn="just"/>
            <a:r>
              <a:rPr lang="en-GB" sz="3600" dirty="0"/>
              <a:t>Human trafficking is the second largest and fastest growing criminal industry in the world with as many as 27 million individuals living in slavery-like conditions throughout the world.</a:t>
            </a:r>
          </a:p>
          <a:p>
            <a:pPr marL="0" indent="0">
              <a:buNone/>
            </a:pPr>
            <a:endParaRPr lang="en-GB" dirty="0"/>
          </a:p>
        </p:txBody>
      </p:sp>
    </p:spTree>
    <p:extLst>
      <p:ext uri="{BB962C8B-B14F-4D97-AF65-F5344CB8AC3E}">
        <p14:creationId xmlns="" xmlns:p14="http://schemas.microsoft.com/office/powerpoint/2010/main" val="3337647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07076"/>
          </a:xfrm>
        </p:spPr>
        <p:txBody>
          <a:bodyPr/>
          <a:lstStyle/>
          <a:p>
            <a:r>
              <a:rPr lang="en-GB" b="1" dirty="0" smtClean="0"/>
              <a:t>TYPES OF HUMAN TRAFFICKING </a:t>
            </a:r>
            <a:endParaRPr lang="en-GB" b="1" dirty="0"/>
          </a:p>
        </p:txBody>
      </p:sp>
      <p:sp>
        <p:nvSpPr>
          <p:cNvPr id="3" name="Content Placeholder 2"/>
          <p:cNvSpPr>
            <a:spLocks noGrp="1"/>
          </p:cNvSpPr>
          <p:nvPr>
            <p:ph idx="1"/>
          </p:nvPr>
        </p:nvSpPr>
        <p:spPr>
          <a:xfrm>
            <a:off x="677334" y="1416676"/>
            <a:ext cx="8596668" cy="4623516"/>
          </a:xfrm>
        </p:spPr>
        <p:txBody>
          <a:bodyPr>
            <a:normAutofit fontScale="92500" lnSpcReduction="20000"/>
          </a:bodyPr>
          <a:lstStyle/>
          <a:p>
            <a:pPr marL="0" indent="0">
              <a:buNone/>
            </a:pPr>
            <a:r>
              <a:rPr lang="en-GB" sz="3800" b="1" u="sng" dirty="0">
                <a:solidFill>
                  <a:srgbClr val="FF0000"/>
                </a:solidFill>
              </a:rPr>
              <a:t>SEXUAL TRAFFICKING </a:t>
            </a:r>
          </a:p>
          <a:p>
            <a:pPr algn="just"/>
            <a:r>
              <a:rPr lang="en-GB" sz="3200" dirty="0"/>
              <a:t>According to ILO, 4.5 million individuals are exploited for sex. </a:t>
            </a:r>
            <a:endParaRPr lang="en-GB" sz="3200" dirty="0" smtClean="0"/>
          </a:p>
          <a:p>
            <a:pPr algn="just"/>
            <a:r>
              <a:rPr lang="en-GB" sz="3200" dirty="0" smtClean="0"/>
              <a:t>Women </a:t>
            </a:r>
            <a:r>
              <a:rPr lang="en-GB" sz="3200" dirty="0"/>
              <a:t>and children are most found to be trafficked. More recently, however, LGBT Identifying, especially transgender are increasing found to be victims of sexual transportation.</a:t>
            </a:r>
          </a:p>
          <a:p>
            <a:pPr algn="just"/>
            <a:r>
              <a:rPr lang="en-GB" sz="3200" dirty="0"/>
              <a:t>Sexual exploitation occurs in various settings, including private homes, streets, brothels, strip clubs (</a:t>
            </a:r>
            <a:r>
              <a:rPr lang="en-GB" sz="3200" i="1" dirty="0"/>
              <a:t>kimansulu</a:t>
            </a:r>
            <a:r>
              <a:rPr lang="en-GB" sz="3200" dirty="0"/>
              <a:t>), massage parlours, etc.</a:t>
            </a:r>
          </a:p>
          <a:p>
            <a:pPr marL="0" indent="0">
              <a:buNone/>
            </a:pPr>
            <a:endParaRPr lang="en-GB" dirty="0" smtClean="0"/>
          </a:p>
          <a:p>
            <a:pPr marL="0" indent="0">
              <a:buNone/>
            </a:pPr>
            <a:endParaRPr lang="en-GB" dirty="0"/>
          </a:p>
        </p:txBody>
      </p:sp>
    </p:spTree>
    <p:extLst>
      <p:ext uri="{BB962C8B-B14F-4D97-AF65-F5344CB8AC3E}">
        <p14:creationId xmlns="" xmlns:p14="http://schemas.microsoft.com/office/powerpoint/2010/main" val="3428349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00507"/>
            <a:ext cx="8596668" cy="755561"/>
          </a:xfrm>
        </p:spPr>
        <p:txBody>
          <a:bodyPr/>
          <a:lstStyle/>
          <a:p>
            <a:r>
              <a:rPr lang="en-GB" b="1" u="sng" dirty="0" smtClean="0">
                <a:solidFill>
                  <a:srgbClr val="FF0000"/>
                </a:solidFill>
              </a:rPr>
              <a:t>FORCED LABOUR </a:t>
            </a:r>
            <a:endParaRPr lang="en-GB" b="1" u="sng" dirty="0">
              <a:solidFill>
                <a:srgbClr val="FF0000"/>
              </a:solidFill>
            </a:endParaRPr>
          </a:p>
        </p:txBody>
      </p:sp>
      <p:sp>
        <p:nvSpPr>
          <p:cNvPr id="3" name="Content Placeholder 2"/>
          <p:cNvSpPr>
            <a:spLocks noGrp="1"/>
          </p:cNvSpPr>
          <p:nvPr>
            <p:ph idx="1"/>
          </p:nvPr>
        </p:nvSpPr>
        <p:spPr>
          <a:xfrm>
            <a:off x="677334" y="1455313"/>
            <a:ext cx="8596668" cy="4586049"/>
          </a:xfrm>
        </p:spPr>
        <p:txBody>
          <a:bodyPr>
            <a:normAutofit fontScale="85000" lnSpcReduction="20000"/>
          </a:bodyPr>
          <a:lstStyle/>
          <a:p>
            <a:pPr algn="just"/>
            <a:r>
              <a:rPr lang="en-GB" sz="3600" dirty="0"/>
              <a:t>The ILO estimates that 18.7 million people are subjected to forced </a:t>
            </a:r>
            <a:r>
              <a:rPr lang="en-GB" sz="3600" dirty="0" smtClean="0"/>
              <a:t>labour, </a:t>
            </a:r>
          </a:p>
          <a:p>
            <a:pPr lvl="1" algn="just"/>
            <a:r>
              <a:rPr lang="en-GB" sz="3400" dirty="0" smtClean="0"/>
              <a:t>14.2 </a:t>
            </a:r>
            <a:r>
              <a:rPr lang="en-GB" sz="3400" dirty="0"/>
              <a:t>million of whom are exploited in activities such as agriculture, construction, domestic work and manufacturing </a:t>
            </a:r>
            <a:endParaRPr lang="en-GB" sz="3400" dirty="0" smtClean="0"/>
          </a:p>
          <a:p>
            <a:pPr lvl="1" algn="just"/>
            <a:r>
              <a:rPr lang="en-GB" sz="3400" dirty="0" smtClean="0"/>
              <a:t>and </a:t>
            </a:r>
            <a:r>
              <a:rPr lang="en-GB" sz="3400" dirty="0"/>
              <a:t>4.5 million of whom are exploited for sex.</a:t>
            </a:r>
          </a:p>
          <a:p>
            <a:pPr algn="just"/>
            <a:r>
              <a:rPr lang="en-GB" sz="3600" dirty="0"/>
              <a:t>Forced labour is work or service that is extorted from someone under </a:t>
            </a:r>
            <a:r>
              <a:rPr lang="en-GB" sz="3600" dirty="0">
                <a:solidFill>
                  <a:srgbClr val="FF0000"/>
                </a:solidFill>
              </a:rPr>
              <a:t>the menace of any penalty  and work or service that the person has not offered voluntarily</a:t>
            </a:r>
            <a:r>
              <a:rPr lang="en-GB" sz="3600" dirty="0"/>
              <a:t>.</a:t>
            </a:r>
          </a:p>
        </p:txBody>
      </p:sp>
    </p:spTree>
    <p:extLst>
      <p:ext uri="{BB962C8B-B14F-4D97-AF65-F5344CB8AC3E}">
        <p14:creationId xmlns="" xmlns:p14="http://schemas.microsoft.com/office/powerpoint/2010/main" val="2158706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2"/>
          <p:cNvSpPr txBox="1">
            <a:spLocks noChangeArrowheads="1"/>
          </p:cNvSpPr>
          <p:nvPr/>
        </p:nvSpPr>
        <p:spPr bwMode="auto">
          <a:xfrm>
            <a:off x="4043363" y="6165851"/>
            <a:ext cx="6121400" cy="460375"/>
          </a:xfrm>
          <a:prstGeom prst="rect">
            <a:avLst/>
          </a:prstGeom>
          <a:noFill/>
          <a:ln w="9525">
            <a:noFill/>
            <a:miter lim="800000"/>
            <a:headEnd/>
            <a:tailEnd/>
          </a:ln>
        </p:spPr>
        <p:txBody>
          <a:bodyPr>
            <a:spAutoFit/>
          </a:bodyPr>
          <a:lstStyle/>
          <a:p>
            <a:pPr eaLnBrk="1" hangingPunct="1"/>
            <a:r>
              <a:rPr lang="en-US" altLang="en-US" sz="2400">
                <a:solidFill>
                  <a:srgbClr val="FFFFFF"/>
                </a:solidFill>
                <a:latin typeface="Times New Roman" pitchFamily="18" charset="0"/>
              </a:rPr>
              <a:t>Trade flows among Western countries</a:t>
            </a:r>
          </a:p>
        </p:txBody>
      </p:sp>
      <p:pic>
        <p:nvPicPr>
          <p:cNvPr id="20483" name="Picture 3"/>
          <p:cNvPicPr>
            <a:picLocks noChangeAspect="1" noChangeArrowheads="1"/>
          </p:cNvPicPr>
          <p:nvPr/>
        </p:nvPicPr>
        <p:blipFill>
          <a:blip r:embed="rId3" cstate="print"/>
          <a:srcRect/>
          <a:stretch>
            <a:fillRect/>
          </a:stretch>
        </p:blipFill>
        <p:spPr bwMode="auto">
          <a:xfrm>
            <a:off x="1524000" y="-103188"/>
            <a:ext cx="9144000" cy="7064376"/>
          </a:xfrm>
          <a:prstGeom prst="rect">
            <a:avLst/>
          </a:prstGeom>
          <a:noFill/>
          <a:ln w="9525">
            <a:noFill/>
            <a:miter lim="800000"/>
            <a:headEnd/>
            <a:tailEnd/>
          </a:ln>
        </p:spPr>
      </p:pic>
      <p:sp>
        <p:nvSpPr>
          <p:cNvPr id="20484" name="TextBox 4"/>
          <p:cNvSpPr txBox="1">
            <a:spLocks noChangeArrowheads="1"/>
          </p:cNvSpPr>
          <p:nvPr/>
        </p:nvSpPr>
        <p:spPr bwMode="auto">
          <a:xfrm>
            <a:off x="4572001" y="5913438"/>
            <a:ext cx="5737225" cy="461962"/>
          </a:xfrm>
          <a:prstGeom prst="rect">
            <a:avLst/>
          </a:prstGeom>
          <a:noFill/>
          <a:ln w="9525">
            <a:noFill/>
            <a:miter lim="800000"/>
            <a:headEnd/>
            <a:tailEnd/>
          </a:ln>
        </p:spPr>
        <p:txBody>
          <a:bodyPr>
            <a:spAutoFit/>
          </a:bodyPr>
          <a:lstStyle/>
          <a:p>
            <a:pPr eaLnBrk="1" hangingPunct="1"/>
            <a:r>
              <a:rPr lang="en-US" altLang="en-US" sz="2400">
                <a:solidFill>
                  <a:srgbClr val="FFFFFF"/>
                </a:solidFill>
                <a:latin typeface="Times New Roman" pitchFamily="18" charset="0"/>
              </a:rPr>
              <a:t>Interconnectedness of the world today </a:t>
            </a:r>
          </a:p>
        </p:txBody>
      </p:sp>
    </p:spTree>
    <p:extLst>
      <p:ext uri="{BB962C8B-B14F-4D97-AF65-F5344CB8AC3E}">
        <p14:creationId xmlns="" xmlns:p14="http://schemas.microsoft.com/office/powerpoint/2010/main" val="3107694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483"/>
                                        </p:tgtEl>
                                        <p:attrNameLst>
                                          <p:attrName>style.visibility</p:attrName>
                                        </p:attrNameLst>
                                      </p:cBhvr>
                                      <p:to>
                                        <p:strVal val="visible"/>
                                      </p:to>
                                    </p:set>
                                    <p:anim calcmode="lin" valueType="num">
                                      <p:cBhvr additive="base">
                                        <p:cTn id="7" dur="500" fill="hold"/>
                                        <p:tgtEl>
                                          <p:spTgt spid="20483"/>
                                        </p:tgtEl>
                                        <p:attrNameLst>
                                          <p:attrName>ppt_x</p:attrName>
                                        </p:attrNameLst>
                                      </p:cBhvr>
                                      <p:tavLst>
                                        <p:tav tm="0">
                                          <p:val>
                                            <p:strVal val="#ppt_x"/>
                                          </p:val>
                                        </p:tav>
                                        <p:tav tm="100000">
                                          <p:val>
                                            <p:strVal val="#ppt_x"/>
                                          </p:val>
                                        </p:tav>
                                      </p:tavLst>
                                    </p:anim>
                                    <p:anim calcmode="lin" valueType="num">
                                      <p:cBhvr additive="base">
                                        <p:cTn id="8" dur="500" fill="hold"/>
                                        <p:tgtEl>
                                          <p:spTgt spid="2048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682580"/>
            <a:ext cx="9381066" cy="5743977"/>
          </a:xfrm>
        </p:spPr>
        <p:txBody>
          <a:bodyPr>
            <a:normAutofit lnSpcReduction="10000"/>
          </a:bodyPr>
          <a:lstStyle/>
          <a:p>
            <a:pPr marL="0" indent="0">
              <a:buNone/>
            </a:pPr>
            <a:r>
              <a:rPr lang="en-GB" sz="3200" b="1" u="sng" dirty="0">
                <a:solidFill>
                  <a:srgbClr val="FF0000"/>
                </a:solidFill>
              </a:rPr>
              <a:t>Types of forced labour </a:t>
            </a:r>
          </a:p>
          <a:p>
            <a:pPr marL="0" indent="0">
              <a:buNone/>
            </a:pPr>
            <a:r>
              <a:rPr lang="en-GB" sz="3200" b="1" i="1" u="sng" dirty="0"/>
              <a:t>Debt bounded </a:t>
            </a:r>
          </a:p>
          <a:p>
            <a:pPr algn="just"/>
            <a:r>
              <a:rPr lang="en-GB" sz="3200" dirty="0"/>
              <a:t>This is the type of labour involving a debt that cannot be paid off within a reasonable period of time. </a:t>
            </a:r>
            <a:endParaRPr lang="en-GB" sz="3200" dirty="0" smtClean="0"/>
          </a:p>
          <a:p>
            <a:pPr algn="just"/>
            <a:r>
              <a:rPr lang="en-GB" sz="3200" dirty="0" smtClean="0"/>
              <a:t>The </a:t>
            </a:r>
            <a:r>
              <a:rPr lang="en-GB" sz="3200" dirty="0"/>
              <a:t>employer or the enforcer artificially inflates the amount of debt, adds exorbitant interest and /or charges for living expenses, deducting little or nothing on the debt and increasing the amount of time the individual must work.</a:t>
            </a:r>
          </a:p>
        </p:txBody>
      </p:sp>
    </p:spTree>
    <p:extLst>
      <p:ext uri="{BB962C8B-B14F-4D97-AF65-F5344CB8AC3E}">
        <p14:creationId xmlns="" xmlns:p14="http://schemas.microsoft.com/office/powerpoint/2010/main" val="557566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2634" y="450761"/>
            <a:ext cx="9561371" cy="5602309"/>
          </a:xfrm>
        </p:spPr>
        <p:txBody>
          <a:bodyPr>
            <a:normAutofit fontScale="85000" lnSpcReduction="10000"/>
          </a:bodyPr>
          <a:lstStyle/>
          <a:p>
            <a:pPr marL="0" indent="0" algn="just">
              <a:buNone/>
            </a:pPr>
            <a:r>
              <a:rPr lang="en-GB" sz="3200" b="1" i="1" u="sng" dirty="0"/>
              <a:t>Involuntary domestic servitude </a:t>
            </a:r>
          </a:p>
          <a:p>
            <a:pPr algn="just"/>
            <a:r>
              <a:rPr lang="en-GB" sz="3200" dirty="0"/>
              <a:t>This occurs when a domestic worker becomes ensnared in an exploitative in situation he/she is unable to escape. </a:t>
            </a:r>
            <a:endParaRPr lang="en-GB" sz="3200" dirty="0" smtClean="0"/>
          </a:p>
          <a:p>
            <a:pPr marL="0" indent="0" algn="just">
              <a:buNone/>
            </a:pPr>
            <a:endParaRPr lang="en-GB" sz="3200" dirty="0" smtClean="0"/>
          </a:p>
          <a:p>
            <a:pPr algn="just"/>
            <a:r>
              <a:rPr lang="en-GB" sz="3200" dirty="0" smtClean="0"/>
              <a:t>Typically</a:t>
            </a:r>
            <a:r>
              <a:rPr lang="en-GB" sz="3200" dirty="0"/>
              <a:t>, in private homes, the individuals is forced to work for little or no payment while confined to the boundaries of their employers property. </a:t>
            </a:r>
            <a:endParaRPr lang="en-GB" sz="3200" dirty="0" smtClean="0"/>
          </a:p>
          <a:p>
            <a:pPr algn="just"/>
            <a:endParaRPr lang="en-GB" sz="3200" dirty="0"/>
          </a:p>
          <a:p>
            <a:pPr algn="just"/>
            <a:r>
              <a:rPr lang="en-GB" sz="3200" dirty="0"/>
              <a:t>The workers may endure such abuses as confiscation of travel documents, threat of arrest or deportation, isolation from family or any other type of support network, and subjection to psychological  and sexual abuse.</a:t>
            </a:r>
          </a:p>
          <a:p>
            <a:endParaRPr lang="en-GB" dirty="0"/>
          </a:p>
        </p:txBody>
      </p:sp>
    </p:spTree>
    <p:extLst>
      <p:ext uri="{BB962C8B-B14F-4D97-AF65-F5344CB8AC3E}">
        <p14:creationId xmlns="" xmlns:p14="http://schemas.microsoft.com/office/powerpoint/2010/main" val="2915810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61871"/>
            <a:ext cx="8596668" cy="665408"/>
          </a:xfrm>
        </p:spPr>
        <p:txBody>
          <a:bodyPr/>
          <a:lstStyle/>
          <a:p>
            <a:r>
              <a:rPr lang="en-GB" b="1" dirty="0" smtClean="0">
                <a:solidFill>
                  <a:srgbClr val="FF0000"/>
                </a:solidFill>
              </a:rPr>
              <a:t>CHILD LABOUR </a:t>
            </a:r>
            <a:endParaRPr lang="en-GB" b="1" dirty="0">
              <a:solidFill>
                <a:srgbClr val="FF0000"/>
              </a:solidFill>
            </a:endParaRPr>
          </a:p>
        </p:txBody>
      </p:sp>
      <p:sp>
        <p:nvSpPr>
          <p:cNvPr id="3" name="Content Placeholder 2"/>
          <p:cNvSpPr>
            <a:spLocks noGrp="1"/>
          </p:cNvSpPr>
          <p:nvPr>
            <p:ph idx="1"/>
          </p:nvPr>
        </p:nvSpPr>
        <p:spPr>
          <a:xfrm>
            <a:off x="677334" y="1043189"/>
            <a:ext cx="9522734" cy="5331853"/>
          </a:xfrm>
        </p:spPr>
        <p:txBody>
          <a:bodyPr>
            <a:normAutofit/>
          </a:bodyPr>
          <a:lstStyle/>
          <a:p>
            <a:pPr algn="just"/>
            <a:r>
              <a:rPr lang="en-GB" sz="3200" dirty="0"/>
              <a:t>Globally, it is estimated that there are 168 million child labours, over half of whom (85 million) are in hazardous work conditions.</a:t>
            </a:r>
          </a:p>
          <a:p>
            <a:pPr algn="just"/>
            <a:r>
              <a:rPr lang="en-GB" sz="3200" dirty="0"/>
              <a:t>Child labour frequently refers to work that </a:t>
            </a:r>
            <a:r>
              <a:rPr lang="en-GB" sz="3200" u="sng" dirty="0"/>
              <a:t>have deleterious effects on children health, including depriving them of childhood and reaching their potential . </a:t>
            </a:r>
            <a:endParaRPr lang="en-GB" sz="3200" u="sng" dirty="0" smtClean="0"/>
          </a:p>
          <a:p>
            <a:pPr lvl="1" algn="just"/>
            <a:r>
              <a:rPr lang="en-GB" sz="3000" u="sng" dirty="0" smtClean="0"/>
              <a:t>This </a:t>
            </a:r>
            <a:r>
              <a:rPr lang="en-GB" sz="3000" u="sng" dirty="0"/>
              <a:t>work may be mentally or physically dangerous or harmful or it may interfere with their schooling.</a:t>
            </a:r>
          </a:p>
        </p:txBody>
      </p:sp>
    </p:spTree>
    <p:extLst>
      <p:ext uri="{BB962C8B-B14F-4D97-AF65-F5344CB8AC3E}">
        <p14:creationId xmlns="" xmlns:p14="http://schemas.microsoft.com/office/powerpoint/2010/main" val="2660676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1576" y="846944"/>
            <a:ext cx="8596668" cy="3880773"/>
          </a:xfrm>
        </p:spPr>
        <p:txBody>
          <a:bodyPr/>
          <a:lstStyle/>
          <a:p>
            <a:pPr algn="just"/>
            <a:r>
              <a:rPr lang="en-GB" sz="3600" dirty="0"/>
              <a:t>As children are more easily manipulated and require fewer resources to survive, the use of child labour is increasing with poverty, globalisation and the demand for cheap labour.</a:t>
            </a:r>
          </a:p>
          <a:p>
            <a:endParaRPr lang="en-GB" dirty="0"/>
          </a:p>
        </p:txBody>
      </p:sp>
    </p:spTree>
    <p:extLst>
      <p:ext uri="{BB962C8B-B14F-4D97-AF65-F5344CB8AC3E}">
        <p14:creationId xmlns="" xmlns:p14="http://schemas.microsoft.com/office/powerpoint/2010/main" val="1014385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CHILD SOLDIERS </a:t>
            </a:r>
            <a:endParaRPr lang="en-GB" dirty="0">
              <a:solidFill>
                <a:srgbClr val="FF0000"/>
              </a:solidFill>
            </a:endParaRPr>
          </a:p>
        </p:txBody>
      </p:sp>
      <p:sp>
        <p:nvSpPr>
          <p:cNvPr id="3" name="Content Placeholder 2"/>
          <p:cNvSpPr>
            <a:spLocks noGrp="1"/>
          </p:cNvSpPr>
          <p:nvPr>
            <p:ph idx="1"/>
          </p:nvPr>
        </p:nvSpPr>
        <p:spPr>
          <a:xfrm>
            <a:off x="677334" y="1120463"/>
            <a:ext cx="10115162" cy="5370490"/>
          </a:xfrm>
        </p:spPr>
        <p:txBody>
          <a:bodyPr>
            <a:normAutofit lnSpcReduction="10000"/>
          </a:bodyPr>
          <a:lstStyle/>
          <a:p>
            <a:pPr algn="just"/>
            <a:r>
              <a:rPr lang="en-GB" sz="3600" dirty="0"/>
              <a:t>There are hundreds of thousand of child soldiers world wide. </a:t>
            </a:r>
            <a:endParaRPr lang="en-GB" sz="3600" dirty="0" smtClean="0"/>
          </a:p>
          <a:p>
            <a:pPr lvl="1" algn="just"/>
            <a:r>
              <a:rPr lang="en-GB" sz="3400" dirty="0" smtClean="0"/>
              <a:t>Child </a:t>
            </a:r>
            <a:r>
              <a:rPr lang="en-GB" sz="3400" dirty="0"/>
              <a:t>soldiers are defined </a:t>
            </a:r>
            <a:r>
              <a:rPr lang="en-GB" sz="3400" dirty="0">
                <a:solidFill>
                  <a:srgbClr val="FF0000"/>
                </a:solidFill>
              </a:rPr>
              <a:t>as individual below the age of 18 years who are or have been recruited or used by armed forces or groups in any capacity.</a:t>
            </a:r>
          </a:p>
          <a:p>
            <a:pPr algn="just"/>
            <a:r>
              <a:rPr lang="en-GB" sz="3600" dirty="0"/>
              <a:t>The definitions also includes both boys and girls who are used as </a:t>
            </a:r>
            <a:r>
              <a:rPr lang="en-GB" sz="3600" dirty="0">
                <a:solidFill>
                  <a:srgbClr val="FF0000"/>
                </a:solidFill>
              </a:rPr>
              <a:t>fighters, cooks, transporters, messengers, spies or for sexual purposes.</a:t>
            </a:r>
          </a:p>
        </p:txBody>
      </p:sp>
    </p:spTree>
    <p:extLst>
      <p:ext uri="{BB962C8B-B14F-4D97-AF65-F5344CB8AC3E}">
        <p14:creationId xmlns="" xmlns:p14="http://schemas.microsoft.com/office/powerpoint/2010/main" val="4256572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746975"/>
            <a:ext cx="10604560" cy="5294387"/>
          </a:xfrm>
        </p:spPr>
        <p:txBody>
          <a:bodyPr>
            <a:normAutofit/>
          </a:bodyPr>
          <a:lstStyle/>
          <a:p>
            <a:pPr algn="just"/>
            <a:r>
              <a:rPr lang="en-GB" sz="3600" dirty="0"/>
              <a:t>The perpetrators not only include </a:t>
            </a:r>
            <a:r>
              <a:rPr lang="en-GB" sz="3600" dirty="0">
                <a:solidFill>
                  <a:srgbClr val="FF0000"/>
                </a:solidFill>
              </a:rPr>
              <a:t>rebel groups </a:t>
            </a:r>
            <a:r>
              <a:rPr lang="en-GB" sz="3600" dirty="0"/>
              <a:t>but also </a:t>
            </a:r>
            <a:r>
              <a:rPr lang="en-GB" sz="3600" dirty="0">
                <a:solidFill>
                  <a:srgbClr val="FF0000"/>
                </a:solidFill>
              </a:rPr>
              <a:t>government and paramilitary organisations.</a:t>
            </a:r>
          </a:p>
          <a:p>
            <a:pPr algn="just"/>
            <a:r>
              <a:rPr lang="en-GB" sz="3600" dirty="0"/>
              <a:t>Child soldiers endures extreme psychological and physiological damage, making re-integration into their communities and life in general very difficult.</a:t>
            </a:r>
          </a:p>
          <a:p>
            <a:endParaRPr lang="en-GB" dirty="0"/>
          </a:p>
        </p:txBody>
      </p:sp>
    </p:spTree>
    <p:extLst>
      <p:ext uri="{BB962C8B-B14F-4D97-AF65-F5344CB8AC3E}">
        <p14:creationId xmlns="" xmlns:p14="http://schemas.microsoft.com/office/powerpoint/2010/main" val="68534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608" y="609600"/>
            <a:ext cx="11384924" cy="897228"/>
          </a:xfrm>
        </p:spPr>
        <p:txBody>
          <a:bodyPr/>
          <a:lstStyle/>
          <a:p>
            <a:r>
              <a:rPr lang="en-GB" b="1" dirty="0" smtClean="0">
                <a:solidFill>
                  <a:srgbClr val="FF0000"/>
                </a:solidFill>
              </a:rPr>
              <a:t>ROOT CAUSES OF HUMAN TRAFFICKING (IN UGANDA)</a:t>
            </a:r>
            <a:endParaRPr lang="en-GB" b="1" dirty="0">
              <a:solidFill>
                <a:srgbClr val="FF0000"/>
              </a:solidFill>
            </a:endParaRPr>
          </a:p>
        </p:txBody>
      </p:sp>
      <p:sp>
        <p:nvSpPr>
          <p:cNvPr id="3" name="Content Placeholder 2"/>
          <p:cNvSpPr>
            <a:spLocks noGrp="1"/>
          </p:cNvSpPr>
          <p:nvPr>
            <p:ph idx="1"/>
          </p:nvPr>
        </p:nvSpPr>
        <p:spPr>
          <a:xfrm>
            <a:off x="677334" y="1365161"/>
            <a:ext cx="8596668" cy="4843627"/>
          </a:xfrm>
        </p:spPr>
        <p:txBody>
          <a:bodyPr>
            <a:normAutofit fontScale="70000" lnSpcReduction="20000"/>
          </a:bodyPr>
          <a:lstStyle/>
          <a:p>
            <a:r>
              <a:rPr lang="en-GB" sz="4100" dirty="0"/>
              <a:t>Ignorance of the  vice and associated vice</a:t>
            </a:r>
          </a:p>
          <a:p>
            <a:r>
              <a:rPr lang="en-GB" sz="4100" dirty="0"/>
              <a:t>Poverty </a:t>
            </a:r>
          </a:p>
          <a:p>
            <a:r>
              <a:rPr lang="en-GB" sz="4100" dirty="0"/>
              <a:t>A lack of political, social and economic stability</a:t>
            </a:r>
          </a:p>
          <a:p>
            <a:r>
              <a:rPr lang="en-GB" sz="4100" dirty="0"/>
              <a:t>Lack of public awareness of the HT </a:t>
            </a:r>
          </a:p>
          <a:p>
            <a:r>
              <a:rPr lang="en-GB" sz="4100" dirty="0"/>
              <a:t>Organised crime syndicated (West Africans)</a:t>
            </a:r>
          </a:p>
          <a:p>
            <a:r>
              <a:rPr lang="en-GB" sz="4100" dirty="0"/>
              <a:t>Weak or absence of domestic laws against HT</a:t>
            </a:r>
          </a:p>
          <a:p>
            <a:r>
              <a:rPr lang="en-GB" sz="4100" dirty="0"/>
              <a:t>Unemployment </a:t>
            </a:r>
          </a:p>
          <a:p>
            <a:r>
              <a:rPr lang="en-GB" sz="4100" dirty="0"/>
              <a:t>Political instability </a:t>
            </a:r>
          </a:p>
          <a:p>
            <a:r>
              <a:rPr lang="en-GB" sz="4100" dirty="0"/>
              <a:t>Gender discrimination </a:t>
            </a:r>
          </a:p>
          <a:p>
            <a:r>
              <a:rPr lang="en-GB" sz="4100" dirty="0"/>
              <a:t>Domestic violence </a:t>
            </a:r>
          </a:p>
          <a:p>
            <a:endParaRPr lang="en-GB" dirty="0"/>
          </a:p>
        </p:txBody>
      </p:sp>
    </p:spTree>
    <p:extLst>
      <p:ext uri="{BB962C8B-B14F-4D97-AF65-F5344CB8AC3E}">
        <p14:creationId xmlns="" xmlns:p14="http://schemas.microsoft.com/office/powerpoint/2010/main" val="2577557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71470"/>
          </a:xfrm>
        </p:spPr>
        <p:txBody>
          <a:bodyPr/>
          <a:lstStyle/>
          <a:p>
            <a:r>
              <a:rPr lang="en-GB" dirty="0" smtClean="0">
                <a:solidFill>
                  <a:srgbClr val="FF0000"/>
                </a:solidFill>
              </a:rPr>
              <a:t>IMPACT OF Human </a:t>
            </a:r>
            <a:r>
              <a:rPr lang="en-GB" b="1" dirty="0">
                <a:solidFill>
                  <a:srgbClr val="FF0000"/>
                </a:solidFill>
              </a:rPr>
              <a:t>TRAFFICKING</a:t>
            </a:r>
            <a:r>
              <a:rPr lang="en-GB" dirty="0" smtClean="0">
                <a:solidFill>
                  <a:srgbClr val="FF0000"/>
                </a:solidFill>
              </a:rPr>
              <a:t> </a:t>
            </a:r>
            <a:endParaRPr lang="en-GB" dirty="0">
              <a:solidFill>
                <a:srgbClr val="FF0000"/>
              </a:solidFill>
            </a:endParaRPr>
          </a:p>
        </p:txBody>
      </p:sp>
      <p:sp>
        <p:nvSpPr>
          <p:cNvPr id="3" name="Content Placeholder 2"/>
          <p:cNvSpPr>
            <a:spLocks noGrp="1"/>
          </p:cNvSpPr>
          <p:nvPr>
            <p:ph idx="1"/>
          </p:nvPr>
        </p:nvSpPr>
        <p:spPr>
          <a:xfrm>
            <a:off x="677334" y="1481070"/>
            <a:ext cx="9471218" cy="4778062"/>
          </a:xfrm>
        </p:spPr>
        <p:txBody>
          <a:bodyPr>
            <a:normAutofit fontScale="92500" lnSpcReduction="10000"/>
          </a:bodyPr>
          <a:lstStyle/>
          <a:p>
            <a:r>
              <a:rPr lang="en-GB" sz="3200" dirty="0"/>
              <a:t>Health impact (depression, anxiety disorder, night mares, post traumatic  stress disorder etc.)</a:t>
            </a:r>
          </a:p>
          <a:p>
            <a:r>
              <a:rPr lang="en-GB" sz="3200" dirty="0"/>
              <a:t>Loss of support from family and community (social ostracism)</a:t>
            </a:r>
          </a:p>
          <a:p>
            <a:r>
              <a:rPr lang="en-GB" sz="3200" dirty="0"/>
              <a:t>Loss of proper education </a:t>
            </a:r>
          </a:p>
          <a:p>
            <a:r>
              <a:rPr lang="en-GB" sz="3200" dirty="0"/>
              <a:t>Obstacles in physical development </a:t>
            </a:r>
          </a:p>
          <a:p>
            <a:r>
              <a:rPr lang="en-GB" sz="3200" dirty="0"/>
              <a:t>Spread Diseases (HIV/AID)</a:t>
            </a:r>
          </a:p>
          <a:p>
            <a:r>
              <a:rPr lang="en-GB" sz="3200" dirty="0"/>
              <a:t>Death </a:t>
            </a:r>
          </a:p>
          <a:p>
            <a:r>
              <a:rPr lang="en-GB" sz="3200" dirty="0"/>
              <a:t>unemployment </a:t>
            </a:r>
          </a:p>
          <a:p>
            <a:endParaRPr lang="en-GB" dirty="0" smtClean="0"/>
          </a:p>
          <a:p>
            <a:endParaRPr lang="en-GB" dirty="0"/>
          </a:p>
        </p:txBody>
      </p:sp>
    </p:spTree>
    <p:extLst>
      <p:ext uri="{BB962C8B-B14F-4D97-AF65-F5344CB8AC3E}">
        <p14:creationId xmlns="" xmlns:p14="http://schemas.microsoft.com/office/powerpoint/2010/main" val="1450520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FF0000"/>
                </a:solidFill>
              </a:rPr>
              <a:t>WAY FORWARD </a:t>
            </a:r>
            <a:endParaRPr lang="en-GB" b="1" dirty="0">
              <a:solidFill>
                <a:srgbClr val="FF0000"/>
              </a:solidFill>
            </a:endParaRPr>
          </a:p>
        </p:txBody>
      </p:sp>
      <p:sp>
        <p:nvSpPr>
          <p:cNvPr id="3" name="Content Placeholder 2"/>
          <p:cNvSpPr>
            <a:spLocks noGrp="1"/>
          </p:cNvSpPr>
          <p:nvPr>
            <p:ph idx="1"/>
          </p:nvPr>
        </p:nvSpPr>
        <p:spPr>
          <a:xfrm>
            <a:off x="677333" y="1352282"/>
            <a:ext cx="10037889" cy="4689081"/>
          </a:xfrm>
        </p:spPr>
        <p:txBody>
          <a:bodyPr>
            <a:normAutofit lnSpcReduction="10000"/>
          </a:bodyPr>
          <a:lstStyle/>
          <a:p>
            <a:r>
              <a:rPr lang="en-GB" sz="4000" dirty="0"/>
              <a:t>Border control </a:t>
            </a:r>
          </a:p>
          <a:p>
            <a:r>
              <a:rPr lang="en-GB" sz="4000" dirty="0"/>
              <a:t>Sensitisation of the pubic about the danger of HT</a:t>
            </a:r>
          </a:p>
          <a:p>
            <a:r>
              <a:rPr lang="en-GB" sz="4000" dirty="0"/>
              <a:t>Enactment and implementation of stringent laws </a:t>
            </a:r>
          </a:p>
          <a:p>
            <a:r>
              <a:rPr lang="en-GB" sz="4000" dirty="0"/>
              <a:t>Support to anti-HT campaigns (local and international)</a:t>
            </a:r>
          </a:p>
          <a:p>
            <a:endParaRPr lang="en-GB" dirty="0" smtClean="0"/>
          </a:p>
          <a:p>
            <a:endParaRPr lang="en-GB" dirty="0" smtClean="0"/>
          </a:p>
          <a:p>
            <a:endParaRPr lang="en-GB" dirty="0"/>
          </a:p>
        </p:txBody>
      </p:sp>
    </p:spTree>
    <p:extLst>
      <p:ext uri="{BB962C8B-B14F-4D97-AF65-F5344CB8AC3E}">
        <p14:creationId xmlns="" xmlns:p14="http://schemas.microsoft.com/office/powerpoint/2010/main" val="62910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4552" y="2404534"/>
            <a:ext cx="9272789" cy="1646302"/>
          </a:xfrm>
        </p:spPr>
        <p:txBody>
          <a:bodyPr/>
          <a:lstStyle/>
          <a:p>
            <a:r>
              <a:rPr lang="en-GB" b="1" dirty="0" smtClean="0"/>
              <a:t>EXTREMISM and TERRORISM </a:t>
            </a:r>
            <a:endParaRPr lang="en-GB" b="1" dirty="0"/>
          </a:p>
        </p:txBody>
      </p:sp>
      <p:sp>
        <p:nvSpPr>
          <p:cNvPr id="3" name="Subtitle 2"/>
          <p:cNvSpPr>
            <a:spLocks noGrp="1"/>
          </p:cNvSpPr>
          <p:nvPr>
            <p:ph type="subTitle" idx="1"/>
          </p:nvPr>
        </p:nvSpPr>
        <p:spPr/>
        <p:txBody>
          <a:bodyPr>
            <a:normAutofit/>
          </a:bodyPr>
          <a:lstStyle/>
          <a:p>
            <a:r>
              <a:rPr lang="en-GB" sz="4000" b="1" dirty="0" smtClean="0"/>
              <a:t>Causes and effects </a:t>
            </a:r>
            <a:endParaRPr lang="en-GB" sz="4000" b="1" dirty="0"/>
          </a:p>
        </p:txBody>
      </p:sp>
    </p:spTree>
    <p:extLst>
      <p:ext uri="{BB962C8B-B14F-4D97-AF65-F5344CB8AC3E}">
        <p14:creationId xmlns="" xmlns:p14="http://schemas.microsoft.com/office/powerpoint/2010/main" val="125379005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65253" y="209320"/>
            <a:ext cx="9453119" cy="1024568"/>
          </a:xfrm>
        </p:spPr>
        <p:txBody>
          <a:bodyPr>
            <a:normAutofit fontScale="90000"/>
          </a:bodyPr>
          <a:lstStyle/>
          <a:p>
            <a:pPr>
              <a:defRPr/>
            </a:pPr>
            <a:r>
              <a:rPr lang="en-US" sz="3300" b="1" dirty="0" smtClean="0"/>
              <a:t>The </a:t>
            </a:r>
            <a:r>
              <a:rPr lang="en-US" sz="3300" b="1" dirty="0"/>
              <a:t>Characteristics of contemporary Globalization Process</a:t>
            </a:r>
            <a:r>
              <a:rPr lang="en-US" dirty="0" smtClean="0"/>
              <a:t/>
            </a:r>
            <a:br>
              <a:rPr lang="en-US" dirty="0" smtClean="0"/>
            </a:br>
            <a:endParaRPr lang="en-US" dirty="0"/>
          </a:p>
        </p:txBody>
      </p:sp>
      <p:sp>
        <p:nvSpPr>
          <p:cNvPr id="21507" name="Rectangle 3"/>
          <p:cNvSpPr>
            <a:spLocks noGrp="1" noChangeArrowheads="1"/>
          </p:cNvSpPr>
          <p:nvPr>
            <p:ph idx="1"/>
          </p:nvPr>
        </p:nvSpPr>
        <p:spPr>
          <a:xfrm>
            <a:off x="834980" y="1313645"/>
            <a:ext cx="8229600" cy="5293217"/>
          </a:xfrm>
        </p:spPr>
        <p:txBody>
          <a:bodyPr/>
          <a:lstStyle/>
          <a:p>
            <a:r>
              <a:rPr lang="en-US" dirty="0" smtClean="0"/>
              <a:t>From the previous diagram,</a:t>
            </a:r>
          </a:p>
          <a:p>
            <a:r>
              <a:rPr lang="en-US" dirty="0" smtClean="0"/>
              <a:t> 		it can be seen that people around the globe are more connected to each other than ever before.</a:t>
            </a:r>
          </a:p>
          <a:p>
            <a:pPr lvl="1"/>
            <a:r>
              <a:rPr lang="en-US" dirty="0" smtClean="0"/>
              <a:t> Information and money flow more quickly than ever. Goods and services produced in one part of the world are increasingly available in all parts of the world. International travel is more frequent. And therefore globalization is characterized by:</a:t>
            </a:r>
          </a:p>
          <a:p>
            <a:pPr lvl="1"/>
            <a:r>
              <a:rPr lang="en-US" sz="2000" dirty="0"/>
              <a:t>New and growing social networks overcoming traditional economic, political, cultural, and geographic boundaries  </a:t>
            </a:r>
          </a:p>
          <a:p>
            <a:pPr lvl="1"/>
            <a:r>
              <a:rPr lang="en-US" sz="2000" dirty="0"/>
              <a:t>Expansion of social relations, activities, and interdependence </a:t>
            </a:r>
          </a:p>
          <a:p>
            <a:pPr lvl="1"/>
            <a:r>
              <a:rPr lang="en-US" sz="2000" dirty="0"/>
              <a:t>Intensification and acceleration of social exchanges </a:t>
            </a:r>
          </a:p>
        </p:txBody>
      </p:sp>
    </p:spTree>
    <p:extLst>
      <p:ext uri="{BB962C8B-B14F-4D97-AF65-F5344CB8AC3E}">
        <p14:creationId xmlns="" xmlns:p14="http://schemas.microsoft.com/office/powerpoint/2010/main" val="1971971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 calcmode="lin" valueType="num">
                                      <p:cBhvr additive="base">
                                        <p:cTn id="7" dur="500" fill="hold"/>
                                        <p:tgtEl>
                                          <p:spTgt spid="11266"/>
                                        </p:tgtEl>
                                        <p:attrNameLst>
                                          <p:attrName>ppt_x</p:attrName>
                                        </p:attrNameLst>
                                      </p:cBhvr>
                                      <p:tavLst>
                                        <p:tav tm="0">
                                          <p:val>
                                            <p:strVal val="#ppt_x"/>
                                          </p:val>
                                        </p:tav>
                                        <p:tav tm="100000">
                                          <p:val>
                                            <p:strVal val="#ppt_x"/>
                                          </p:val>
                                        </p:tav>
                                      </p:tavLst>
                                    </p:anim>
                                    <p:anim calcmode="lin" valueType="num">
                                      <p:cBhvr additive="base">
                                        <p:cTn id="8" dur="500" fill="hold"/>
                                        <p:tgtEl>
                                          <p:spTgt spid="1126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507">
                                            <p:txEl>
                                              <p:pRg st="0" end="0"/>
                                            </p:txEl>
                                          </p:spTgt>
                                        </p:tgtEl>
                                        <p:attrNameLst>
                                          <p:attrName>style.visibility</p:attrName>
                                        </p:attrNameLst>
                                      </p:cBhvr>
                                      <p:to>
                                        <p:strVal val="visible"/>
                                      </p:to>
                                    </p:set>
                                    <p:anim calcmode="lin" valueType="num">
                                      <p:cBhvr additive="base">
                                        <p:cTn id="13" dur="5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5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507">
                                            <p:txEl>
                                              <p:pRg st="1" end="1"/>
                                            </p:txEl>
                                          </p:spTgt>
                                        </p:tgtEl>
                                        <p:attrNameLst>
                                          <p:attrName>style.visibility</p:attrName>
                                        </p:attrNameLst>
                                      </p:cBhvr>
                                      <p:to>
                                        <p:strVal val="visible"/>
                                      </p:to>
                                    </p:set>
                                    <p:anim calcmode="lin" valueType="num">
                                      <p:cBhvr additive="base">
                                        <p:cTn id="19" dur="500" fill="hold"/>
                                        <p:tgtEl>
                                          <p:spTgt spid="2150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1507">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1507">
                                            <p:txEl>
                                              <p:pRg st="2" end="2"/>
                                            </p:txEl>
                                          </p:spTgt>
                                        </p:tgtEl>
                                        <p:attrNameLst>
                                          <p:attrName>style.visibility</p:attrName>
                                        </p:attrNameLst>
                                      </p:cBhvr>
                                      <p:to>
                                        <p:strVal val="visible"/>
                                      </p:to>
                                    </p:set>
                                    <p:anim calcmode="lin" valueType="num">
                                      <p:cBhvr additive="base">
                                        <p:cTn id="23" dur="500" fill="hold"/>
                                        <p:tgtEl>
                                          <p:spTgt spid="21507">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1507">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1507">
                                            <p:txEl>
                                              <p:pRg st="3" end="3"/>
                                            </p:txEl>
                                          </p:spTgt>
                                        </p:tgtEl>
                                        <p:attrNameLst>
                                          <p:attrName>style.visibility</p:attrName>
                                        </p:attrNameLst>
                                      </p:cBhvr>
                                      <p:to>
                                        <p:strVal val="visible"/>
                                      </p:to>
                                    </p:set>
                                    <p:anim calcmode="lin" valueType="num">
                                      <p:cBhvr additive="base">
                                        <p:cTn id="27" dur="500" fill="hold"/>
                                        <p:tgtEl>
                                          <p:spTgt spid="21507">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1507">
                                            <p:txEl>
                                              <p:pRg st="3" end="3"/>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1507">
                                            <p:txEl>
                                              <p:pRg st="4" end="4"/>
                                            </p:txEl>
                                          </p:spTgt>
                                        </p:tgtEl>
                                        <p:attrNameLst>
                                          <p:attrName>style.visibility</p:attrName>
                                        </p:attrNameLst>
                                      </p:cBhvr>
                                      <p:to>
                                        <p:strVal val="visible"/>
                                      </p:to>
                                    </p:set>
                                    <p:anim calcmode="lin" valueType="num">
                                      <p:cBhvr additive="base">
                                        <p:cTn id="31" dur="500" fill="hold"/>
                                        <p:tgtEl>
                                          <p:spTgt spid="2150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1507">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1507">
                                            <p:txEl>
                                              <p:pRg st="5" end="5"/>
                                            </p:txEl>
                                          </p:spTgt>
                                        </p:tgtEl>
                                        <p:attrNameLst>
                                          <p:attrName>style.visibility</p:attrName>
                                        </p:attrNameLst>
                                      </p:cBhvr>
                                      <p:to>
                                        <p:strVal val="visible"/>
                                      </p:to>
                                    </p:set>
                                    <p:anim calcmode="lin" valueType="num">
                                      <p:cBhvr additive="base">
                                        <p:cTn id="35" dur="500" fill="hold"/>
                                        <p:tgtEl>
                                          <p:spTgt spid="21507">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150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21507" grpId="0" build="p"/>
    </p:bld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120203"/>
            <a:ext cx="8596668" cy="639651"/>
          </a:xfrm>
        </p:spPr>
        <p:txBody>
          <a:bodyPr>
            <a:normAutofit fontScale="90000"/>
          </a:bodyPr>
          <a:lstStyle/>
          <a:p>
            <a:r>
              <a:rPr lang="en-GB" b="1" dirty="0" smtClean="0"/>
              <a:t>1. EXTREMISM  </a:t>
            </a:r>
            <a:endParaRPr lang="en-GB" b="1" dirty="0"/>
          </a:p>
        </p:txBody>
      </p:sp>
      <p:sp>
        <p:nvSpPr>
          <p:cNvPr id="3" name="Content Placeholder 2"/>
          <p:cNvSpPr>
            <a:spLocks noGrp="1"/>
          </p:cNvSpPr>
          <p:nvPr>
            <p:ph idx="1"/>
          </p:nvPr>
        </p:nvSpPr>
        <p:spPr>
          <a:xfrm>
            <a:off x="677333" y="862886"/>
            <a:ext cx="10102283" cy="5602308"/>
          </a:xfrm>
        </p:spPr>
        <p:txBody>
          <a:bodyPr>
            <a:normAutofit/>
          </a:bodyPr>
          <a:lstStyle/>
          <a:p>
            <a:pPr marL="0" indent="0">
              <a:buNone/>
            </a:pPr>
            <a:endParaRPr lang="en-GB" dirty="0"/>
          </a:p>
          <a:p>
            <a:pPr lvl="0" algn="just">
              <a:buFont typeface="Wingdings" panose="05000000000000000000" pitchFamily="2" charset="2"/>
              <a:buChar char="q"/>
            </a:pPr>
            <a:r>
              <a:rPr lang="en-US" sz="3200" dirty="0"/>
              <a:t>Extremism is the </a:t>
            </a:r>
            <a:r>
              <a:rPr lang="en-US" sz="3200" dirty="0">
                <a:solidFill>
                  <a:srgbClr val="FF0000"/>
                </a:solidFill>
              </a:rPr>
              <a:t>exaggeration</a:t>
            </a:r>
            <a:r>
              <a:rPr lang="en-US" sz="3200" dirty="0"/>
              <a:t> and </a:t>
            </a:r>
            <a:r>
              <a:rPr lang="en-US" sz="3200" dirty="0">
                <a:solidFill>
                  <a:srgbClr val="FF0000"/>
                </a:solidFill>
              </a:rPr>
              <a:t>fanaticism</a:t>
            </a:r>
            <a:r>
              <a:rPr lang="en-US" sz="3200" dirty="0"/>
              <a:t> of ideas which is totally away from moderation in all fields.</a:t>
            </a:r>
            <a:endParaRPr lang="en-GB" sz="3200" dirty="0"/>
          </a:p>
          <a:p>
            <a:pPr lvl="0" algn="just">
              <a:buFont typeface="Wingdings" panose="05000000000000000000" pitchFamily="2" charset="2"/>
              <a:buChar char="q"/>
            </a:pPr>
            <a:r>
              <a:rPr lang="en-US" sz="3200" dirty="0"/>
              <a:t>It’s a group of ideas that exceeds what is agreed upon in political, social, religious and economic life of the society or country.</a:t>
            </a:r>
            <a:endParaRPr lang="en-GB" sz="3200" dirty="0"/>
          </a:p>
          <a:p>
            <a:pPr lvl="0" algn="just">
              <a:buFont typeface="Wingdings" panose="05000000000000000000" pitchFamily="2" charset="2"/>
              <a:buChar char="q"/>
            </a:pPr>
            <a:r>
              <a:rPr lang="en-US" sz="3200" dirty="0"/>
              <a:t>Leaders of all extremist and terror groups strive to convince other to </a:t>
            </a:r>
            <a:r>
              <a:rPr lang="en-US" sz="3200" dirty="0">
                <a:solidFill>
                  <a:srgbClr val="FF0000"/>
                </a:solidFill>
              </a:rPr>
              <a:t>join their ideas</a:t>
            </a:r>
            <a:r>
              <a:rPr lang="en-US" sz="3200" dirty="0"/>
              <a:t>.</a:t>
            </a:r>
            <a:endParaRPr lang="en-GB" sz="3200" dirty="0"/>
          </a:p>
          <a:p>
            <a:pPr marL="0" indent="0">
              <a:buNone/>
            </a:pPr>
            <a:endParaRPr lang="en-GB" dirty="0"/>
          </a:p>
        </p:txBody>
      </p:sp>
    </p:spTree>
    <p:extLst>
      <p:ext uri="{BB962C8B-B14F-4D97-AF65-F5344CB8AC3E}">
        <p14:creationId xmlns="" xmlns:p14="http://schemas.microsoft.com/office/powerpoint/2010/main" val="3469228888"/>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656823"/>
            <a:ext cx="10140920" cy="5743977"/>
          </a:xfrm>
        </p:spPr>
        <p:txBody>
          <a:bodyPr>
            <a:normAutofit fontScale="92500" lnSpcReduction="10000"/>
          </a:bodyPr>
          <a:lstStyle/>
          <a:p>
            <a:pPr lvl="0" algn="just">
              <a:buFont typeface="Wingdings" panose="05000000000000000000" pitchFamily="2" charset="2"/>
              <a:buChar char="q"/>
            </a:pPr>
            <a:r>
              <a:rPr lang="en-US" sz="2800" dirty="0"/>
              <a:t>Extremism is the departure from the intellectual, ideological and behavior to the far right or left. It is the deviation from the normal life of the society (center</a:t>
            </a:r>
            <a:r>
              <a:rPr lang="en-US" sz="2800" dirty="0" smtClean="0"/>
              <a:t>).</a:t>
            </a:r>
          </a:p>
          <a:p>
            <a:pPr marL="0" lvl="0" indent="0" algn="just">
              <a:buNone/>
            </a:pPr>
            <a:endParaRPr lang="en-GB" sz="2800" dirty="0"/>
          </a:p>
          <a:p>
            <a:pPr lvl="0" algn="just">
              <a:buFont typeface="Wingdings" panose="05000000000000000000" pitchFamily="2" charset="2"/>
              <a:buChar char="q"/>
            </a:pPr>
            <a:r>
              <a:rPr lang="en-US" sz="2800" dirty="0"/>
              <a:t>Operating outside the law/norms/values/beliefs/ and agreed international customary and legal principles</a:t>
            </a:r>
            <a:r>
              <a:rPr lang="en-US" sz="2800" dirty="0" smtClean="0"/>
              <a:t>.</a:t>
            </a:r>
          </a:p>
          <a:p>
            <a:pPr marL="0" lvl="0" indent="0" algn="just">
              <a:buNone/>
            </a:pPr>
            <a:endParaRPr lang="en-GB" sz="2800" dirty="0"/>
          </a:p>
          <a:p>
            <a:pPr lvl="0" algn="just">
              <a:buFont typeface="Wingdings" panose="05000000000000000000" pitchFamily="2" charset="2"/>
              <a:buChar char="q"/>
            </a:pPr>
            <a:r>
              <a:rPr lang="en-US" sz="2800" dirty="0"/>
              <a:t>Normally extremism start from contradictions in interests and values between different parties that seeks to acquire everything at the expense of the others</a:t>
            </a:r>
            <a:r>
              <a:rPr lang="en-US" sz="2800" dirty="0" smtClean="0"/>
              <a:t>.</a:t>
            </a:r>
          </a:p>
          <a:p>
            <a:pPr marL="0" lvl="0" indent="0" algn="just">
              <a:buNone/>
            </a:pPr>
            <a:endParaRPr lang="en-GB" sz="2800" dirty="0"/>
          </a:p>
          <a:p>
            <a:pPr lvl="0" algn="just">
              <a:buFont typeface="Wingdings" panose="05000000000000000000" pitchFamily="2" charset="2"/>
              <a:buChar char="q"/>
            </a:pPr>
            <a:r>
              <a:rPr lang="en-US" sz="2800" dirty="0"/>
              <a:t>Extremists feel isolated and insecure and therefore starts to develop different ideas to counter perceived danger.</a:t>
            </a:r>
            <a:endParaRPr lang="en-GB" sz="2800" dirty="0"/>
          </a:p>
          <a:p>
            <a:endParaRPr lang="en-GB" dirty="0"/>
          </a:p>
        </p:txBody>
      </p:sp>
    </p:spTree>
    <p:extLst>
      <p:ext uri="{BB962C8B-B14F-4D97-AF65-F5344CB8AC3E}">
        <p14:creationId xmlns="" xmlns:p14="http://schemas.microsoft.com/office/powerpoint/2010/main" val="3025427742"/>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0060" y="270457"/>
            <a:ext cx="10759106" cy="5924282"/>
          </a:xfrm>
        </p:spPr>
        <p:txBody>
          <a:bodyPr>
            <a:normAutofit lnSpcReduction="10000"/>
          </a:bodyPr>
          <a:lstStyle/>
          <a:p>
            <a:pPr lvl="0" algn="just">
              <a:buFont typeface="Wingdings" panose="05000000000000000000" pitchFamily="2" charset="2"/>
              <a:buChar char="q"/>
            </a:pPr>
            <a:r>
              <a:rPr lang="en-US" sz="3200" dirty="0" smtClean="0"/>
              <a:t>He starts thinking that he is the best and the only one right while other are wrong and atheist. Therefore, he does not accept other people’s opinion.</a:t>
            </a:r>
          </a:p>
          <a:p>
            <a:pPr marL="0" lvl="0" indent="0" algn="just">
              <a:buNone/>
            </a:pPr>
            <a:endParaRPr lang="en-GB" sz="3200" dirty="0" smtClean="0"/>
          </a:p>
          <a:p>
            <a:pPr lvl="0" algn="just">
              <a:buFont typeface="Wingdings" panose="05000000000000000000" pitchFamily="2" charset="2"/>
              <a:buChar char="q"/>
            </a:pPr>
            <a:r>
              <a:rPr lang="en-US" sz="3200" dirty="0" smtClean="0"/>
              <a:t>Extremists </a:t>
            </a:r>
            <a:r>
              <a:rPr lang="en-US" sz="3200" dirty="0" smtClean="0">
                <a:solidFill>
                  <a:srgbClr val="FF0000"/>
                </a:solidFill>
              </a:rPr>
              <a:t>pressurize </a:t>
            </a:r>
            <a:r>
              <a:rPr lang="en-US" sz="3200" dirty="0" smtClean="0"/>
              <a:t>other people to believe in their idea without question and dialogue. </a:t>
            </a:r>
          </a:p>
          <a:p>
            <a:pPr marL="0" lvl="0" indent="0" algn="just">
              <a:buNone/>
            </a:pPr>
            <a:endParaRPr lang="en-GB" sz="3200" dirty="0" smtClean="0"/>
          </a:p>
          <a:p>
            <a:pPr lvl="0" algn="just">
              <a:buFont typeface="Wingdings" panose="05000000000000000000" pitchFamily="2" charset="2"/>
              <a:buChar char="q"/>
            </a:pPr>
            <a:r>
              <a:rPr lang="en-US" sz="3200" dirty="0" smtClean="0"/>
              <a:t>Fanaticism is the </a:t>
            </a:r>
            <a:r>
              <a:rPr lang="en-US" sz="3200" dirty="0" smtClean="0">
                <a:solidFill>
                  <a:srgbClr val="FF0000"/>
                </a:solidFill>
              </a:rPr>
              <a:t>defending of one’s belief/ideology</a:t>
            </a:r>
            <a:r>
              <a:rPr lang="en-US" sz="3200" dirty="0" smtClean="0"/>
              <a:t>. </a:t>
            </a:r>
          </a:p>
          <a:p>
            <a:pPr lvl="1" algn="just">
              <a:buFont typeface="Wingdings" panose="05000000000000000000" pitchFamily="2" charset="2"/>
              <a:buChar char="q"/>
            </a:pPr>
            <a:r>
              <a:rPr lang="en-US" sz="3000" dirty="0" smtClean="0"/>
              <a:t>It leads to absence of dialogue and common languages. They transform themselves into abnormal behavior, including violence to promote their beliefs/ideas.</a:t>
            </a:r>
            <a:endParaRPr lang="en-GB" sz="3000" dirty="0" smtClean="0"/>
          </a:p>
          <a:p>
            <a:endParaRPr lang="en-GB" dirty="0"/>
          </a:p>
        </p:txBody>
      </p:sp>
    </p:spTree>
    <p:extLst>
      <p:ext uri="{BB962C8B-B14F-4D97-AF65-F5344CB8AC3E}">
        <p14:creationId xmlns="" xmlns:p14="http://schemas.microsoft.com/office/powerpoint/2010/main" val="2836335848"/>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927279"/>
            <a:ext cx="10218193" cy="5422006"/>
          </a:xfrm>
        </p:spPr>
        <p:txBody>
          <a:bodyPr/>
          <a:lstStyle/>
          <a:p>
            <a:pPr lvl="0" algn="just">
              <a:buFont typeface="Wingdings" panose="05000000000000000000" pitchFamily="2" charset="2"/>
              <a:buChar char="q"/>
            </a:pPr>
            <a:r>
              <a:rPr lang="en-US" sz="3600" dirty="0"/>
              <a:t>Extremism operates like a virus. It spreads through ideology </a:t>
            </a:r>
            <a:r>
              <a:rPr lang="en-US" sz="3600" dirty="0" smtClean="0"/>
              <a:t>.</a:t>
            </a:r>
          </a:p>
          <a:p>
            <a:pPr marL="0" lvl="0" indent="0" algn="just">
              <a:buNone/>
            </a:pPr>
            <a:endParaRPr lang="en-GB" sz="3600" dirty="0"/>
          </a:p>
          <a:p>
            <a:pPr lvl="0" algn="just">
              <a:buFont typeface="Wingdings" panose="05000000000000000000" pitchFamily="2" charset="2"/>
              <a:buChar char="q"/>
            </a:pPr>
            <a:r>
              <a:rPr lang="en-US" sz="3600" dirty="0"/>
              <a:t>Extremists believe God is ordering them to do </a:t>
            </a:r>
            <a:r>
              <a:rPr lang="en-US" sz="3600" dirty="0" smtClean="0"/>
              <a:t>something. </a:t>
            </a:r>
          </a:p>
          <a:p>
            <a:pPr marL="0" lvl="0" indent="0" algn="just">
              <a:buNone/>
            </a:pPr>
            <a:endParaRPr lang="en-GB" sz="3600" dirty="0"/>
          </a:p>
          <a:p>
            <a:pPr lvl="0" algn="just">
              <a:buFont typeface="Wingdings" panose="05000000000000000000" pitchFamily="2" charset="2"/>
              <a:buChar char="q"/>
            </a:pPr>
            <a:r>
              <a:rPr lang="en-US" sz="3600" dirty="0"/>
              <a:t>It is easier to deal with terrorism that extremist </a:t>
            </a:r>
            <a:r>
              <a:rPr lang="en-US" sz="3600" dirty="0" smtClean="0"/>
              <a:t>.</a:t>
            </a:r>
            <a:endParaRPr lang="en-GB" sz="3600" dirty="0"/>
          </a:p>
          <a:p>
            <a:endParaRPr lang="en-GB" dirty="0"/>
          </a:p>
        </p:txBody>
      </p:sp>
    </p:spTree>
    <p:extLst>
      <p:ext uri="{BB962C8B-B14F-4D97-AF65-F5344CB8AC3E}">
        <p14:creationId xmlns="" xmlns:p14="http://schemas.microsoft.com/office/powerpoint/2010/main" val="420126090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12124"/>
            <a:ext cx="10733348" cy="5847007"/>
          </a:xfrm>
        </p:spPr>
        <p:txBody>
          <a:bodyPr>
            <a:normAutofit/>
          </a:bodyPr>
          <a:lstStyle/>
          <a:p>
            <a:pPr lvl="0" algn="just">
              <a:buFont typeface="Wingdings" panose="05000000000000000000" pitchFamily="2" charset="2"/>
              <a:buChar char="q"/>
            </a:pPr>
            <a:r>
              <a:rPr lang="en-US" sz="3200" dirty="0"/>
              <a:t>Extremism must be faced with ideology. It is difficult but must be worked on</a:t>
            </a:r>
            <a:r>
              <a:rPr lang="en-US" sz="3200" dirty="0" smtClean="0"/>
              <a:t>.</a:t>
            </a:r>
          </a:p>
          <a:p>
            <a:pPr marL="0" lvl="0" indent="0" algn="just">
              <a:buNone/>
            </a:pPr>
            <a:endParaRPr lang="en-GB" sz="3200" dirty="0"/>
          </a:p>
          <a:p>
            <a:pPr lvl="0" algn="just">
              <a:buFont typeface="Wingdings" panose="05000000000000000000" pitchFamily="2" charset="2"/>
              <a:buChar char="q"/>
            </a:pPr>
            <a:r>
              <a:rPr lang="en-US" sz="3200" dirty="0"/>
              <a:t>Religious extremism is the strict understanding of religion in a way that it is against any other ideology including calling other as atheist. </a:t>
            </a:r>
            <a:endParaRPr lang="en-US" sz="3200" dirty="0" smtClean="0"/>
          </a:p>
          <a:p>
            <a:pPr marL="0" lvl="0" indent="0" algn="just">
              <a:buNone/>
            </a:pPr>
            <a:endParaRPr lang="en-US" sz="3200" dirty="0" smtClean="0"/>
          </a:p>
          <a:p>
            <a:pPr lvl="1" algn="just">
              <a:buFont typeface="Wingdings" panose="05000000000000000000" pitchFamily="2" charset="2"/>
              <a:buChar char="q"/>
            </a:pPr>
            <a:r>
              <a:rPr lang="en-US" sz="3000" dirty="0" smtClean="0"/>
              <a:t>They </a:t>
            </a:r>
            <a:r>
              <a:rPr lang="en-US" sz="3000" dirty="0"/>
              <a:t>may also resort to killing others and depriving people of their property Al-</a:t>
            </a:r>
            <a:r>
              <a:rPr lang="en-US" sz="3000" dirty="0" err="1"/>
              <a:t>Shabaab</a:t>
            </a:r>
            <a:r>
              <a:rPr lang="en-US" sz="3000" dirty="0"/>
              <a:t>, </a:t>
            </a:r>
            <a:r>
              <a:rPr lang="en-US" sz="3000" dirty="0" err="1"/>
              <a:t>Boka</a:t>
            </a:r>
            <a:r>
              <a:rPr lang="en-US" sz="3000" dirty="0"/>
              <a:t> Haram, ISIL.</a:t>
            </a:r>
            <a:endParaRPr lang="en-GB" sz="3000" dirty="0"/>
          </a:p>
          <a:p>
            <a:endParaRPr lang="en-GB" dirty="0"/>
          </a:p>
        </p:txBody>
      </p:sp>
    </p:spTree>
    <p:extLst>
      <p:ext uri="{BB962C8B-B14F-4D97-AF65-F5344CB8AC3E}">
        <p14:creationId xmlns="" xmlns:p14="http://schemas.microsoft.com/office/powerpoint/2010/main" val="1490071916"/>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35865"/>
          </a:xfrm>
        </p:spPr>
        <p:txBody>
          <a:bodyPr>
            <a:normAutofit fontScale="90000"/>
          </a:bodyPr>
          <a:lstStyle/>
          <a:p>
            <a:r>
              <a:rPr lang="en-US" b="1" dirty="0" smtClean="0"/>
              <a:t>FORMS OF EXTREMISM</a:t>
            </a:r>
            <a:r>
              <a:rPr lang="en-GB" dirty="0" smtClean="0"/>
              <a:t/>
            </a:r>
            <a:br>
              <a:rPr lang="en-GB" dirty="0" smtClean="0"/>
            </a:br>
            <a:endParaRPr lang="en-GB" dirty="0"/>
          </a:p>
        </p:txBody>
      </p:sp>
      <p:sp>
        <p:nvSpPr>
          <p:cNvPr id="3" name="Content Placeholder 2"/>
          <p:cNvSpPr>
            <a:spLocks noGrp="1"/>
          </p:cNvSpPr>
          <p:nvPr>
            <p:ph idx="1"/>
          </p:nvPr>
        </p:nvSpPr>
        <p:spPr>
          <a:xfrm>
            <a:off x="677334" y="1545465"/>
            <a:ext cx="9097731" cy="5049689"/>
          </a:xfrm>
        </p:spPr>
        <p:txBody>
          <a:bodyPr>
            <a:normAutofit/>
          </a:bodyPr>
          <a:lstStyle/>
          <a:p>
            <a:pPr marL="457200" lvl="0" indent="-457200">
              <a:buFont typeface="+mj-lt"/>
              <a:buAutoNum type="arabicPeriod"/>
            </a:pPr>
            <a:r>
              <a:rPr lang="en-US" sz="3600" b="1" dirty="0" smtClean="0"/>
              <a:t>RELIGIOUS</a:t>
            </a:r>
            <a:endParaRPr lang="en-GB" sz="3600" b="1" dirty="0" smtClean="0"/>
          </a:p>
          <a:p>
            <a:pPr lvl="1">
              <a:buFont typeface="Wingdings" panose="05000000000000000000" pitchFamily="2" charset="2"/>
              <a:buChar char="§"/>
            </a:pPr>
            <a:r>
              <a:rPr lang="en-US" sz="3600" dirty="0" smtClean="0"/>
              <a:t>Fanaticism </a:t>
            </a:r>
            <a:endParaRPr lang="en-GB" sz="3600" dirty="0"/>
          </a:p>
          <a:p>
            <a:pPr lvl="1">
              <a:buFont typeface="Wingdings" panose="05000000000000000000" pitchFamily="2" charset="2"/>
              <a:buChar char="§"/>
            </a:pPr>
            <a:r>
              <a:rPr lang="en-US" sz="3600" dirty="0"/>
              <a:t>Exaggeration </a:t>
            </a:r>
            <a:endParaRPr lang="en-GB" sz="3600" dirty="0"/>
          </a:p>
          <a:p>
            <a:pPr lvl="1">
              <a:buFont typeface="Wingdings" panose="05000000000000000000" pitchFamily="2" charset="2"/>
              <a:buChar char="§"/>
            </a:pPr>
            <a:r>
              <a:rPr lang="en-US" sz="3600" dirty="0"/>
              <a:t>Harsh attitude towards others</a:t>
            </a:r>
            <a:endParaRPr lang="en-GB" sz="3600" dirty="0"/>
          </a:p>
          <a:p>
            <a:pPr lvl="1">
              <a:buFont typeface="Wingdings" panose="05000000000000000000" pitchFamily="2" charset="2"/>
              <a:buChar char="§"/>
            </a:pPr>
            <a:r>
              <a:rPr lang="en-US" sz="3600" dirty="0"/>
              <a:t>Mistrust </a:t>
            </a:r>
            <a:endParaRPr lang="en-GB" sz="3600" dirty="0"/>
          </a:p>
          <a:p>
            <a:pPr lvl="1">
              <a:buFont typeface="Wingdings" panose="05000000000000000000" pitchFamily="2" charset="2"/>
              <a:buChar char="§"/>
            </a:pPr>
            <a:r>
              <a:rPr lang="en-US" sz="3600" dirty="0"/>
              <a:t>Isolation from society </a:t>
            </a:r>
            <a:endParaRPr lang="en-GB" sz="3600" dirty="0"/>
          </a:p>
          <a:p>
            <a:pPr lvl="1">
              <a:buFont typeface="Wingdings" panose="05000000000000000000" pitchFamily="2" charset="2"/>
              <a:buChar char="§"/>
            </a:pPr>
            <a:r>
              <a:rPr lang="en-US" sz="3600" dirty="0"/>
              <a:t>Convince others to join him</a:t>
            </a:r>
            <a:endParaRPr lang="en-GB" sz="3600" dirty="0"/>
          </a:p>
          <a:p>
            <a:pPr lvl="1"/>
            <a:endParaRPr lang="en-GB" sz="3600" dirty="0"/>
          </a:p>
        </p:txBody>
      </p:sp>
    </p:spTree>
    <p:extLst>
      <p:ext uri="{BB962C8B-B14F-4D97-AF65-F5344CB8AC3E}">
        <p14:creationId xmlns="" xmlns:p14="http://schemas.microsoft.com/office/powerpoint/2010/main" val="52911291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44699"/>
            <a:ext cx="8596668" cy="5796664"/>
          </a:xfrm>
        </p:spPr>
        <p:txBody>
          <a:bodyPr/>
          <a:lstStyle/>
          <a:p>
            <a:pPr marL="0" lvl="0" indent="0">
              <a:buNone/>
            </a:pPr>
            <a:r>
              <a:rPr lang="en-US" b="1" dirty="0" smtClean="0"/>
              <a:t>2. </a:t>
            </a:r>
            <a:r>
              <a:rPr lang="en-US" sz="2400" b="1" dirty="0" smtClean="0"/>
              <a:t>SECTARIANISM </a:t>
            </a:r>
            <a:endParaRPr lang="en-GB" sz="2400" b="1" dirty="0" smtClean="0"/>
          </a:p>
          <a:p>
            <a:pPr lvl="0"/>
            <a:r>
              <a:rPr lang="en-US" sz="2400" dirty="0" smtClean="0"/>
              <a:t>Ethnicity and racism. The current situation in Iraq, Nigeria Syria. This situation can be exploited the enemy to cause havoc and disunity in the Country.</a:t>
            </a:r>
          </a:p>
          <a:p>
            <a:pPr marL="0" lvl="0" indent="0">
              <a:buNone/>
            </a:pPr>
            <a:endParaRPr lang="en-GB" sz="2400" dirty="0" smtClean="0"/>
          </a:p>
          <a:p>
            <a:pPr marL="0" lvl="0" indent="0">
              <a:buNone/>
            </a:pPr>
            <a:r>
              <a:rPr lang="en-US" sz="2400" b="1" dirty="0" smtClean="0"/>
              <a:t>3. SOCIAL EXTREMISM </a:t>
            </a:r>
            <a:endParaRPr lang="en-GB" sz="2400" b="1" dirty="0" smtClean="0"/>
          </a:p>
          <a:p>
            <a:r>
              <a:rPr lang="en-US" sz="2400" dirty="0" smtClean="0"/>
              <a:t>The presence of extremist social attitude  in a community –gender related </a:t>
            </a:r>
          </a:p>
          <a:p>
            <a:pPr marL="0" indent="0">
              <a:buNone/>
            </a:pPr>
            <a:endParaRPr lang="en-GB" sz="2400" dirty="0" smtClean="0"/>
          </a:p>
          <a:p>
            <a:pPr marL="0" lvl="0" indent="0">
              <a:buNone/>
            </a:pPr>
            <a:r>
              <a:rPr lang="en-US" sz="2400" b="1" dirty="0" smtClean="0"/>
              <a:t>4. SECURITY EXTREMISM </a:t>
            </a:r>
            <a:endParaRPr lang="en-GB" sz="2400" b="1" dirty="0" smtClean="0"/>
          </a:p>
          <a:p>
            <a:r>
              <a:rPr lang="en-US" sz="2400" dirty="0" smtClean="0"/>
              <a:t>Based on terrorist and other forms of violence </a:t>
            </a:r>
            <a:endParaRPr lang="en-GB" sz="2400" dirty="0" smtClean="0"/>
          </a:p>
          <a:p>
            <a:endParaRPr lang="en-GB" sz="2400" dirty="0"/>
          </a:p>
        </p:txBody>
      </p:sp>
    </p:spTree>
    <p:extLst>
      <p:ext uri="{BB962C8B-B14F-4D97-AF65-F5344CB8AC3E}">
        <p14:creationId xmlns="" xmlns:p14="http://schemas.microsoft.com/office/powerpoint/2010/main" val="306629513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326265"/>
            <a:ext cx="8596668" cy="652529"/>
          </a:xfrm>
        </p:spPr>
        <p:txBody>
          <a:bodyPr>
            <a:normAutofit fontScale="90000"/>
          </a:bodyPr>
          <a:lstStyle/>
          <a:p>
            <a:r>
              <a:rPr lang="en-US" b="1" dirty="0" smtClean="0"/>
              <a:t>Stages of extremism/terrorism </a:t>
            </a:r>
            <a:r>
              <a:rPr lang="en-GB" dirty="0" smtClean="0"/>
              <a:t/>
            </a:r>
            <a:br>
              <a:rPr lang="en-GB" dirty="0" smtClean="0"/>
            </a:br>
            <a:endParaRPr lang="en-GB" dirty="0"/>
          </a:p>
        </p:txBody>
      </p:sp>
      <p:sp>
        <p:nvSpPr>
          <p:cNvPr id="3" name="Content Placeholder 2"/>
          <p:cNvSpPr>
            <a:spLocks noGrp="1"/>
          </p:cNvSpPr>
          <p:nvPr>
            <p:ph idx="1"/>
          </p:nvPr>
        </p:nvSpPr>
        <p:spPr>
          <a:xfrm>
            <a:off x="677333" y="1313645"/>
            <a:ext cx="9600007" cy="5151549"/>
          </a:xfrm>
        </p:spPr>
        <p:txBody>
          <a:bodyPr>
            <a:normAutofit lnSpcReduction="10000"/>
          </a:bodyPr>
          <a:lstStyle/>
          <a:p>
            <a:pPr lvl="0">
              <a:buFont typeface="Wingdings" panose="05000000000000000000" pitchFamily="2" charset="2"/>
              <a:buChar char="q"/>
            </a:pPr>
            <a:r>
              <a:rPr lang="en-US" sz="3200" dirty="0" smtClean="0"/>
              <a:t>convincing </a:t>
            </a:r>
            <a:r>
              <a:rPr lang="en-US" sz="3200" dirty="0"/>
              <a:t>people to join the ideology </a:t>
            </a:r>
            <a:endParaRPr lang="en-GB" sz="3200" dirty="0"/>
          </a:p>
          <a:p>
            <a:pPr lvl="0">
              <a:buFont typeface="Wingdings" panose="05000000000000000000" pitchFamily="2" charset="2"/>
              <a:buChar char="q"/>
            </a:pPr>
            <a:r>
              <a:rPr lang="en-US" sz="3200" dirty="0"/>
              <a:t>causing division within the community e.g. based on sexes-male and female</a:t>
            </a:r>
            <a:endParaRPr lang="en-GB" sz="3200" dirty="0"/>
          </a:p>
          <a:p>
            <a:pPr lvl="0">
              <a:buFont typeface="Wingdings" panose="05000000000000000000" pitchFamily="2" charset="2"/>
              <a:buChar char="q"/>
            </a:pPr>
            <a:r>
              <a:rPr lang="en-US" sz="3200" dirty="0"/>
              <a:t>mobilize youth for uprising </a:t>
            </a:r>
            <a:endParaRPr lang="en-GB" sz="3200" dirty="0"/>
          </a:p>
          <a:p>
            <a:pPr lvl="0">
              <a:buFont typeface="Wingdings" panose="05000000000000000000" pitchFamily="2" charset="2"/>
              <a:buChar char="q"/>
            </a:pPr>
            <a:r>
              <a:rPr lang="en-US" sz="3200" dirty="0"/>
              <a:t>motivation –cutting diplomatic ties with atheist states </a:t>
            </a:r>
            <a:endParaRPr lang="en-GB" sz="3200" dirty="0"/>
          </a:p>
          <a:p>
            <a:pPr lvl="0">
              <a:buFont typeface="Wingdings" panose="05000000000000000000" pitchFamily="2" charset="2"/>
              <a:buChar char="q"/>
            </a:pPr>
            <a:r>
              <a:rPr lang="en-US" sz="3200" dirty="0"/>
              <a:t>developing hatred /violence –brain washing </a:t>
            </a:r>
            <a:endParaRPr lang="en-GB" sz="3200" dirty="0"/>
          </a:p>
          <a:p>
            <a:pPr lvl="0">
              <a:buFont typeface="Wingdings" panose="05000000000000000000" pitchFamily="2" charset="2"/>
              <a:buChar char="q"/>
            </a:pPr>
            <a:r>
              <a:rPr lang="en-US" sz="3200" dirty="0"/>
              <a:t>inciting followers to a particular target </a:t>
            </a:r>
            <a:endParaRPr lang="en-GB" sz="3200" dirty="0"/>
          </a:p>
          <a:p>
            <a:pPr lvl="0">
              <a:buFont typeface="Wingdings" panose="05000000000000000000" pitchFamily="2" charset="2"/>
              <a:buChar char="q"/>
            </a:pPr>
            <a:r>
              <a:rPr lang="en-US" sz="3200" dirty="0"/>
              <a:t>manufacturing IEDs</a:t>
            </a:r>
            <a:endParaRPr lang="en-GB" sz="3200" dirty="0"/>
          </a:p>
          <a:p>
            <a:endParaRPr lang="en-GB" dirty="0"/>
          </a:p>
        </p:txBody>
      </p:sp>
    </p:spTree>
    <p:extLst>
      <p:ext uri="{BB962C8B-B14F-4D97-AF65-F5344CB8AC3E}">
        <p14:creationId xmlns="" xmlns:p14="http://schemas.microsoft.com/office/powerpoint/2010/main" val="169382875"/>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4303" y="197476"/>
            <a:ext cx="8596668" cy="665409"/>
          </a:xfrm>
        </p:spPr>
        <p:txBody>
          <a:bodyPr>
            <a:normAutofit fontScale="90000"/>
          </a:bodyPr>
          <a:lstStyle/>
          <a:p>
            <a:r>
              <a:rPr lang="en-US" b="1" dirty="0" smtClean="0"/>
              <a:t>CAUSES OF EXTREMISM</a:t>
            </a:r>
            <a:r>
              <a:rPr lang="en-GB" dirty="0" smtClean="0"/>
              <a:t/>
            </a:r>
            <a:br>
              <a:rPr lang="en-GB" dirty="0" smtClean="0"/>
            </a:br>
            <a:endParaRPr lang="en-GB" dirty="0"/>
          </a:p>
        </p:txBody>
      </p:sp>
      <p:sp>
        <p:nvSpPr>
          <p:cNvPr id="3" name="Content Placeholder 2"/>
          <p:cNvSpPr>
            <a:spLocks noGrp="1"/>
          </p:cNvSpPr>
          <p:nvPr>
            <p:ph idx="1"/>
          </p:nvPr>
        </p:nvSpPr>
        <p:spPr>
          <a:xfrm>
            <a:off x="574303" y="1056067"/>
            <a:ext cx="9458339" cy="5267459"/>
          </a:xfrm>
        </p:spPr>
        <p:txBody>
          <a:bodyPr>
            <a:normAutofit lnSpcReduction="10000"/>
          </a:bodyPr>
          <a:lstStyle/>
          <a:p>
            <a:pPr lvl="0"/>
            <a:r>
              <a:rPr lang="en-US" sz="2800" b="1" dirty="0" smtClean="0"/>
              <a:t>Political </a:t>
            </a:r>
            <a:endParaRPr lang="en-GB" sz="2800" b="1" dirty="0"/>
          </a:p>
          <a:p>
            <a:pPr lvl="1">
              <a:buFont typeface="Wingdings" panose="05000000000000000000" pitchFamily="2" charset="2"/>
              <a:buChar char="ü"/>
            </a:pPr>
            <a:r>
              <a:rPr lang="en-US" sz="2800" dirty="0"/>
              <a:t>Injustices committed by Government officials </a:t>
            </a:r>
            <a:endParaRPr lang="en-GB" sz="2800" dirty="0"/>
          </a:p>
          <a:p>
            <a:pPr lvl="1">
              <a:buFont typeface="Wingdings" panose="05000000000000000000" pitchFamily="2" charset="2"/>
              <a:buChar char="ü"/>
            </a:pPr>
            <a:r>
              <a:rPr lang="en-US" sz="2800" dirty="0"/>
              <a:t>Secret political organization that violet human </a:t>
            </a:r>
            <a:r>
              <a:rPr lang="en-US" sz="2800" dirty="0" smtClean="0"/>
              <a:t>rights </a:t>
            </a:r>
            <a:endParaRPr lang="en-GB" sz="2800" dirty="0"/>
          </a:p>
          <a:p>
            <a:pPr lvl="1">
              <a:buFont typeface="Wingdings" panose="05000000000000000000" pitchFamily="2" charset="2"/>
              <a:buChar char="ü"/>
            </a:pPr>
            <a:r>
              <a:rPr lang="en-US" sz="2800" dirty="0"/>
              <a:t>Absence of democracy </a:t>
            </a:r>
            <a:endParaRPr lang="en-GB" sz="2800" dirty="0"/>
          </a:p>
          <a:p>
            <a:pPr lvl="1">
              <a:buFont typeface="Wingdings" panose="05000000000000000000" pitchFamily="2" charset="2"/>
              <a:buChar char="ü"/>
            </a:pPr>
            <a:r>
              <a:rPr lang="en-US" sz="2800" dirty="0"/>
              <a:t>Corruption </a:t>
            </a:r>
            <a:endParaRPr lang="en-GB" sz="2800" dirty="0"/>
          </a:p>
          <a:p>
            <a:pPr lvl="0"/>
            <a:r>
              <a:rPr lang="en-US" sz="2800" b="1" dirty="0"/>
              <a:t>Ideology </a:t>
            </a:r>
            <a:endParaRPr lang="en-GB" sz="2800" b="1" dirty="0"/>
          </a:p>
          <a:p>
            <a:pPr lvl="1">
              <a:buFont typeface="Wingdings" panose="05000000000000000000" pitchFamily="2" charset="2"/>
              <a:buChar char="ü"/>
            </a:pPr>
            <a:r>
              <a:rPr lang="en-US" sz="2800" dirty="0"/>
              <a:t>Ignorance about the true meaning of religion </a:t>
            </a:r>
            <a:endParaRPr lang="en-GB" sz="2800" dirty="0"/>
          </a:p>
          <a:p>
            <a:pPr lvl="1">
              <a:buFont typeface="Wingdings" panose="05000000000000000000" pitchFamily="2" charset="2"/>
              <a:buChar char="ü"/>
            </a:pPr>
            <a:r>
              <a:rPr lang="en-US" sz="2800" dirty="0"/>
              <a:t>Exaggeration in ideas </a:t>
            </a:r>
            <a:endParaRPr lang="en-GB" sz="2800" dirty="0"/>
          </a:p>
          <a:p>
            <a:pPr lvl="1">
              <a:buFont typeface="Wingdings" panose="05000000000000000000" pitchFamily="2" charset="2"/>
              <a:buChar char="ü"/>
            </a:pPr>
            <a:r>
              <a:rPr lang="en-US" sz="2800" dirty="0"/>
              <a:t>Failure by religious organizations to counter false </a:t>
            </a:r>
            <a:r>
              <a:rPr lang="en-US" sz="2800" dirty="0" smtClean="0"/>
              <a:t>preaching</a:t>
            </a:r>
            <a:endParaRPr lang="en-GB" sz="2800" dirty="0"/>
          </a:p>
          <a:p>
            <a:endParaRPr lang="en-GB" sz="2400" dirty="0"/>
          </a:p>
        </p:txBody>
      </p:sp>
    </p:spTree>
    <p:extLst>
      <p:ext uri="{BB962C8B-B14F-4D97-AF65-F5344CB8AC3E}">
        <p14:creationId xmlns="" xmlns:p14="http://schemas.microsoft.com/office/powerpoint/2010/main" val="3996522040"/>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additive="base">
                                        <p:cTn id="4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90152"/>
            <a:ext cx="9419703" cy="6336405"/>
          </a:xfrm>
        </p:spPr>
        <p:txBody>
          <a:bodyPr>
            <a:normAutofit/>
          </a:bodyPr>
          <a:lstStyle/>
          <a:p>
            <a:r>
              <a:rPr lang="en-US" sz="2000" b="1" dirty="0" smtClean="0"/>
              <a:t>Psychological </a:t>
            </a:r>
            <a:endParaRPr lang="en-GB" sz="2000" b="1" dirty="0" smtClean="0"/>
          </a:p>
          <a:p>
            <a:pPr lvl="1">
              <a:buFont typeface="Wingdings" panose="05000000000000000000" pitchFamily="2" charset="2"/>
              <a:buChar char="ü"/>
            </a:pPr>
            <a:r>
              <a:rPr lang="en-US" sz="2000" dirty="0" smtClean="0"/>
              <a:t>Spirit of being famous/heroism </a:t>
            </a:r>
          </a:p>
          <a:p>
            <a:pPr lvl="1">
              <a:buFont typeface="Wingdings" panose="05000000000000000000" pitchFamily="2" charset="2"/>
              <a:buChar char="ü"/>
            </a:pPr>
            <a:r>
              <a:rPr lang="en-US" sz="2000" dirty="0" smtClean="0"/>
              <a:t>Frustration in life</a:t>
            </a:r>
            <a:endParaRPr lang="en-GB" sz="2000" dirty="0" smtClean="0"/>
          </a:p>
          <a:p>
            <a:pPr lvl="1">
              <a:buFont typeface="Wingdings" panose="05000000000000000000" pitchFamily="2" charset="2"/>
              <a:buChar char="ü"/>
            </a:pPr>
            <a:r>
              <a:rPr lang="en-US" sz="2000" dirty="0" smtClean="0"/>
              <a:t>Family and society disintegration </a:t>
            </a:r>
          </a:p>
          <a:p>
            <a:pPr lvl="0"/>
            <a:r>
              <a:rPr lang="en-US" sz="2000" b="1" dirty="0"/>
              <a:t>Social </a:t>
            </a:r>
            <a:endParaRPr lang="en-GB" sz="2000" b="1" dirty="0"/>
          </a:p>
          <a:p>
            <a:pPr lvl="1">
              <a:buFont typeface="Wingdings" panose="05000000000000000000" pitchFamily="2" charset="2"/>
              <a:buChar char="ü"/>
            </a:pPr>
            <a:r>
              <a:rPr lang="en-US" sz="2000" dirty="0"/>
              <a:t>Unemployment, especially among the youth </a:t>
            </a:r>
            <a:endParaRPr lang="en-GB" sz="2000" dirty="0"/>
          </a:p>
          <a:p>
            <a:pPr lvl="1">
              <a:buFont typeface="Wingdings" panose="05000000000000000000" pitchFamily="2" charset="2"/>
              <a:buChar char="ü"/>
            </a:pPr>
            <a:r>
              <a:rPr lang="en-US" sz="2000" dirty="0"/>
              <a:t>Social injustice </a:t>
            </a:r>
            <a:endParaRPr lang="en-GB" sz="2000" dirty="0"/>
          </a:p>
          <a:p>
            <a:pPr lvl="1">
              <a:buFont typeface="Wingdings" panose="05000000000000000000" pitchFamily="2" charset="2"/>
              <a:buChar char="ü"/>
            </a:pPr>
            <a:r>
              <a:rPr lang="en-US" sz="2000" dirty="0"/>
              <a:t>Economic </a:t>
            </a:r>
            <a:endParaRPr lang="en-GB" sz="2000" dirty="0"/>
          </a:p>
          <a:p>
            <a:pPr lvl="1">
              <a:buFont typeface="Wingdings" panose="05000000000000000000" pitchFamily="2" charset="2"/>
              <a:buChar char="ü"/>
            </a:pPr>
            <a:r>
              <a:rPr lang="en-US" sz="2000" dirty="0"/>
              <a:t>Income disparity </a:t>
            </a:r>
            <a:endParaRPr lang="en-GB" sz="2000" dirty="0"/>
          </a:p>
          <a:p>
            <a:pPr lvl="1">
              <a:buFont typeface="Wingdings" panose="05000000000000000000" pitchFamily="2" charset="2"/>
              <a:buChar char="ü"/>
            </a:pPr>
            <a:r>
              <a:rPr lang="en-US" sz="2000" dirty="0"/>
              <a:t>Unemployment </a:t>
            </a:r>
            <a:endParaRPr lang="en-GB" sz="2000" dirty="0"/>
          </a:p>
          <a:p>
            <a:pPr lvl="0"/>
            <a:r>
              <a:rPr lang="en-US" sz="2000" b="1" dirty="0"/>
              <a:t>Education </a:t>
            </a:r>
            <a:endParaRPr lang="en-GB" sz="2000" b="1" dirty="0"/>
          </a:p>
          <a:p>
            <a:pPr lvl="1">
              <a:buFont typeface="Wingdings" panose="05000000000000000000" pitchFamily="2" charset="2"/>
              <a:buChar char="ü"/>
            </a:pPr>
            <a:r>
              <a:rPr lang="en-US" sz="2000" dirty="0"/>
              <a:t>Absence of role models</a:t>
            </a:r>
            <a:endParaRPr lang="en-GB" sz="2000" dirty="0"/>
          </a:p>
          <a:p>
            <a:pPr lvl="1">
              <a:buFont typeface="Wingdings" panose="05000000000000000000" pitchFamily="2" charset="2"/>
              <a:buChar char="ü"/>
            </a:pPr>
            <a:r>
              <a:rPr lang="en-US" sz="2000" dirty="0"/>
              <a:t>Absence of raising children according to culture and societal norms</a:t>
            </a:r>
            <a:endParaRPr lang="en-GB" sz="2000" dirty="0"/>
          </a:p>
          <a:p>
            <a:pPr lvl="1"/>
            <a:endParaRPr lang="en-GB" sz="2000" dirty="0"/>
          </a:p>
          <a:p>
            <a:pPr lvl="0">
              <a:buFont typeface="Wingdings" panose="05000000000000000000" pitchFamily="2" charset="2"/>
              <a:buChar char="ü"/>
            </a:pPr>
            <a:endParaRPr lang="en-GB" dirty="0" smtClean="0"/>
          </a:p>
        </p:txBody>
      </p:sp>
    </p:spTree>
    <p:extLst>
      <p:ext uri="{BB962C8B-B14F-4D97-AF65-F5344CB8AC3E}">
        <p14:creationId xmlns="" xmlns:p14="http://schemas.microsoft.com/office/powerpoint/2010/main" val="2855937675"/>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 calcmode="lin" valueType="num">
                                      <p:cBhvr additive="base">
                                        <p:cTn id="4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anim calcmode="lin" valueType="num">
                                      <p:cBhvr additive="base">
                                        <p:cTn id="5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3">
                                            <p:txEl>
                                              <p:pRg st="11" end="11"/>
                                            </p:txEl>
                                          </p:spTgt>
                                        </p:tgtEl>
                                        <p:attrNameLst>
                                          <p:attrName>style.visibility</p:attrName>
                                        </p:attrNameLst>
                                      </p:cBhvr>
                                      <p:to>
                                        <p:strVal val="visible"/>
                                      </p:to>
                                    </p:set>
                                    <p:anim calcmode="lin" valueType="num">
                                      <p:cBhvr additive="base">
                                        <p:cTn id="55"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3">
                                            <p:txEl>
                                              <p:pRg st="12" end="12"/>
                                            </p:txEl>
                                          </p:spTgt>
                                        </p:tgtEl>
                                        <p:attrNameLst>
                                          <p:attrName>style.visibility</p:attrName>
                                        </p:attrNameLst>
                                      </p:cBhvr>
                                      <p:to>
                                        <p:strVal val="visible"/>
                                      </p:to>
                                    </p:set>
                                    <p:anim calcmode="lin" valueType="num">
                                      <p:cBhvr additive="base">
                                        <p:cTn id="5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7860" y="288702"/>
            <a:ext cx="8229600" cy="914400"/>
          </a:xfrm>
        </p:spPr>
        <p:txBody>
          <a:bodyPr>
            <a:noAutofit/>
          </a:bodyPr>
          <a:lstStyle/>
          <a:p>
            <a:r>
              <a:rPr lang="en-US" sz="3200" b="1" dirty="0"/>
              <a:t>The Characteristics of contemporary Globalization Process </a:t>
            </a:r>
            <a:r>
              <a:rPr lang="en-US" sz="3200" b="1" dirty="0" err="1"/>
              <a:t>contd</a:t>
            </a:r>
            <a:r>
              <a:rPr lang="en-US" sz="3200" b="1" dirty="0"/>
              <a:t>…</a:t>
            </a:r>
          </a:p>
        </p:txBody>
      </p:sp>
      <p:sp>
        <p:nvSpPr>
          <p:cNvPr id="3" name="Content Placeholder 2"/>
          <p:cNvSpPr>
            <a:spLocks noGrp="1"/>
          </p:cNvSpPr>
          <p:nvPr>
            <p:ph idx="1"/>
          </p:nvPr>
        </p:nvSpPr>
        <p:spPr>
          <a:xfrm>
            <a:off x="515156" y="1442434"/>
            <a:ext cx="9878096" cy="5174087"/>
          </a:xfrm>
        </p:spPr>
        <p:txBody>
          <a:bodyPr/>
          <a:lstStyle/>
          <a:p>
            <a:r>
              <a:rPr lang="en-US" sz="2400" dirty="0" smtClean="0"/>
              <a:t>Elimination of politically-imposed barriers with the liberalization and deregulation of markets</a:t>
            </a:r>
          </a:p>
          <a:p>
            <a:pPr marL="0" indent="0">
              <a:buNone/>
            </a:pPr>
            <a:endParaRPr lang="en-US" sz="2400" dirty="0" smtClean="0"/>
          </a:p>
          <a:p>
            <a:pPr eaLnBrk="1" hangingPunct="1">
              <a:lnSpc>
                <a:spcPct val="80000"/>
              </a:lnSpc>
            </a:pPr>
            <a:r>
              <a:rPr lang="en-US" sz="2400" dirty="0" smtClean="0"/>
              <a:t>The rapid increase in capital and private investment flows has raised the resources available to countries able to attract them, and accelerated the pace of their development beyond what they could otherwise have achieved</a:t>
            </a:r>
            <a:endParaRPr lang="en-US" sz="2400" dirty="0"/>
          </a:p>
          <a:p>
            <a:pPr eaLnBrk="1" hangingPunct="1">
              <a:lnSpc>
                <a:spcPct val="80000"/>
              </a:lnSpc>
            </a:pPr>
            <a:endParaRPr lang="en-US" sz="2400" dirty="0" smtClean="0"/>
          </a:p>
          <a:p>
            <a:pPr eaLnBrk="1" hangingPunct="1">
              <a:lnSpc>
                <a:spcPct val="80000"/>
              </a:lnSpc>
            </a:pPr>
            <a:r>
              <a:rPr lang="en-US" sz="2400" dirty="0" smtClean="0"/>
              <a:t>Greater openness and participation in competitive international trade have increased employment, primarily of skilled labor, in tradable goods sectors. </a:t>
            </a:r>
          </a:p>
          <a:p>
            <a:pPr eaLnBrk="1" hangingPunct="1"/>
            <a:r>
              <a:rPr lang="en-US" sz="2400" dirty="0" smtClean="0"/>
              <a:t>Globalization of human consciousness; people becoming conscious of global interdependence </a:t>
            </a:r>
            <a:endParaRPr lang="en-US" altLang="en-US" sz="2400" dirty="0" smtClean="0"/>
          </a:p>
          <a:p>
            <a:endParaRPr lang="en-US" dirty="0" smtClean="0"/>
          </a:p>
          <a:p>
            <a:pPr>
              <a:buNone/>
            </a:pPr>
            <a:endParaRPr lang="en-US" dirty="0"/>
          </a:p>
        </p:txBody>
      </p:sp>
    </p:spTree>
    <p:extLst>
      <p:ext uri="{BB962C8B-B14F-4D97-AF65-F5344CB8AC3E}">
        <p14:creationId xmlns="" xmlns:p14="http://schemas.microsoft.com/office/powerpoint/2010/main" val="1474943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Environment perpetuating extremism </a:t>
            </a:r>
            <a:endParaRPr lang="en-GB" dirty="0"/>
          </a:p>
        </p:txBody>
      </p:sp>
      <p:sp>
        <p:nvSpPr>
          <p:cNvPr id="3" name="Content Placeholder 2"/>
          <p:cNvSpPr>
            <a:spLocks noGrp="1"/>
          </p:cNvSpPr>
          <p:nvPr>
            <p:ph idx="1"/>
          </p:nvPr>
        </p:nvSpPr>
        <p:spPr>
          <a:xfrm>
            <a:off x="677334" y="1413614"/>
            <a:ext cx="10849259" cy="4858397"/>
          </a:xfrm>
        </p:spPr>
        <p:txBody>
          <a:bodyPr>
            <a:normAutofit/>
          </a:bodyPr>
          <a:lstStyle/>
          <a:p>
            <a:pPr lvl="0">
              <a:buFont typeface="Wingdings" panose="05000000000000000000" pitchFamily="2" charset="2"/>
              <a:buChar char="q"/>
            </a:pPr>
            <a:r>
              <a:rPr lang="en-US" sz="2800" dirty="0" smtClean="0"/>
              <a:t>Hatred </a:t>
            </a:r>
            <a:endParaRPr lang="en-GB" sz="2800" dirty="0"/>
          </a:p>
          <a:p>
            <a:pPr lvl="0">
              <a:buFont typeface="Wingdings" panose="05000000000000000000" pitchFamily="2" charset="2"/>
              <a:buChar char="q"/>
            </a:pPr>
            <a:r>
              <a:rPr lang="en-US" sz="2800" dirty="0"/>
              <a:t>Chaotic community </a:t>
            </a:r>
            <a:endParaRPr lang="en-GB" sz="2800" dirty="0"/>
          </a:p>
          <a:p>
            <a:pPr lvl="0">
              <a:buFont typeface="Wingdings" panose="05000000000000000000" pitchFamily="2" charset="2"/>
              <a:buChar char="q"/>
            </a:pPr>
            <a:r>
              <a:rPr lang="en-US" sz="2800" dirty="0"/>
              <a:t>Weak state </a:t>
            </a:r>
            <a:endParaRPr lang="en-GB" sz="2800" dirty="0"/>
          </a:p>
          <a:p>
            <a:pPr lvl="0">
              <a:buFont typeface="Wingdings" panose="05000000000000000000" pitchFamily="2" charset="2"/>
              <a:buChar char="q"/>
            </a:pPr>
            <a:r>
              <a:rPr lang="en-US" sz="2800" dirty="0"/>
              <a:t>Presence of negative media</a:t>
            </a:r>
            <a:endParaRPr lang="en-GB" sz="2800" dirty="0"/>
          </a:p>
          <a:p>
            <a:pPr lvl="0">
              <a:buFont typeface="Wingdings" panose="05000000000000000000" pitchFamily="2" charset="2"/>
              <a:buChar char="q"/>
            </a:pPr>
            <a:r>
              <a:rPr lang="en-US" sz="2800" dirty="0"/>
              <a:t>Presence of hostile CSOs</a:t>
            </a:r>
            <a:endParaRPr lang="en-GB" sz="2800" dirty="0"/>
          </a:p>
          <a:p>
            <a:pPr lvl="0">
              <a:buFont typeface="Wingdings" panose="05000000000000000000" pitchFamily="2" charset="2"/>
              <a:buChar char="q"/>
            </a:pPr>
            <a:r>
              <a:rPr lang="en-US" sz="2800" dirty="0"/>
              <a:t>Oppression by Government </a:t>
            </a:r>
            <a:endParaRPr lang="en-GB" sz="2800" dirty="0"/>
          </a:p>
          <a:p>
            <a:pPr lvl="0">
              <a:buFont typeface="Wingdings" panose="05000000000000000000" pitchFamily="2" charset="2"/>
              <a:buChar char="q"/>
            </a:pPr>
            <a:r>
              <a:rPr lang="en-US" sz="2800" dirty="0"/>
              <a:t>Corruption </a:t>
            </a:r>
            <a:endParaRPr lang="en-GB" sz="2800" dirty="0"/>
          </a:p>
          <a:p>
            <a:pPr lvl="0">
              <a:buFont typeface="Wingdings" panose="05000000000000000000" pitchFamily="2" charset="2"/>
              <a:buChar char="q"/>
            </a:pPr>
            <a:r>
              <a:rPr lang="en-US" sz="2800" dirty="0"/>
              <a:t>Negative foreign influence by Governments and international organization (divide and rule).</a:t>
            </a:r>
            <a:endParaRPr lang="en-GB" sz="2800" dirty="0"/>
          </a:p>
          <a:p>
            <a:endParaRPr lang="en-GB" sz="2800" dirty="0"/>
          </a:p>
        </p:txBody>
      </p:sp>
    </p:spTree>
    <p:extLst>
      <p:ext uri="{BB962C8B-B14F-4D97-AF65-F5344CB8AC3E}">
        <p14:creationId xmlns="" xmlns:p14="http://schemas.microsoft.com/office/powerpoint/2010/main" val="114942990"/>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Ways of combating extremism </a:t>
            </a:r>
            <a:r>
              <a:rPr lang="en-GB" dirty="0" smtClean="0"/>
              <a:t/>
            </a:r>
            <a:br>
              <a:rPr lang="en-GB" dirty="0" smtClean="0"/>
            </a:br>
            <a:endParaRPr lang="en-GB" dirty="0"/>
          </a:p>
        </p:txBody>
      </p:sp>
      <p:sp>
        <p:nvSpPr>
          <p:cNvPr id="3" name="Content Placeholder 2"/>
          <p:cNvSpPr>
            <a:spLocks noGrp="1"/>
          </p:cNvSpPr>
          <p:nvPr>
            <p:ph idx="1"/>
          </p:nvPr>
        </p:nvSpPr>
        <p:spPr>
          <a:xfrm>
            <a:off x="677334" y="1416677"/>
            <a:ext cx="8596668" cy="4624686"/>
          </a:xfrm>
        </p:spPr>
        <p:txBody>
          <a:bodyPr>
            <a:normAutofit/>
          </a:bodyPr>
          <a:lstStyle/>
          <a:p>
            <a:pPr lvl="0">
              <a:buFont typeface="Wingdings" panose="05000000000000000000" pitchFamily="2" charset="2"/>
              <a:buChar char="q"/>
            </a:pPr>
            <a:r>
              <a:rPr lang="en-US" sz="2800" dirty="0" smtClean="0"/>
              <a:t>Media </a:t>
            </a:r>
            <a:r>
              <a:rPr lang="en-US" sz="2800" dirty="0"/>
              <a:t>strategy.</a:t>
            </a:r>
            <a:endParaRPr lang="en-GB" sz="2800" dirty="0"/>
          </a:p>
          <a:p>
            <a:pPr lvl="0">
              <a:buFont typeface="Wingdings" panose="05000000000000000000" pitchFamily="2" charset="2"/>
              <a:buChar char="q"/>
            </a:pPr>
            <a:r>
              <a:rPr lang="en-US" sz="2800" dirty="0"/>
              <a:t>Schools- education.</a:t>
            </a:r>
            <a:endParaRPr lang="en-GB" sz="2800" dirty="0"/>
          </a:p>
          <a:p>
            <a:pPr lvl="0">
              <a:buFont typeface="Wingdings" panose="05000000000000000000" pitchFamily="2" charset="2"/>
              <a:buChar char="q"/>
            </a:pPr>
            <a:r>
              <a:rPr lang="en-US" sz="2800" dirty="0"/>
              <a:t>Encouraging debates.</a:t>
            </a:r>
            <a:endParaRPr lang="en-GB" sz="2800" dirty="0"/>
          </a:p>
          <a:p>
            <a:pPr lvl="0">
              <a:buFont typeface="Wingdings" panose="05000000000000000000" pitchFamily="2" charset="2"/>
              <a:buChar char="q"/>
            </a:pPr>
            <a:r>
              <a:rPr lang="en-US" sz="2800" dirty="0"/>
              <a:t>Involving of credible religious clerics.</a:t>
            </a:r>
            <a:endParaRPr lang="en-GB" sz="2800" dirty="0"/>
          </a:p>
          <a:p>
            <a:pPr lvl="0">
              <a:buFont typeface="Wingdings" panose="05000000000000000000" pitchFamily="2" charset="2"/>
              <a:buChar char="q"/>
            </a:pPr>
            <a:r>
              <a:rPr lang="en-US" sz="2800" dirty="0"/>
              <a:t>Working with community to fight extremism.</a:t>
            </a:r>
            <a:endParaRPr lang="en-GB" sz="2800" dirty="0"/>
          </a:p>
          <a:p>
            <a:pPr lvl="0">
              <a:buFont typeface="Wingdings" panose="05000000000000000000" pitchFamily="2" charset="2"/>
              <a:buChar char="q"/>
            </a:pPr>
            <a:r>
              <a:rPr lang="en-US" sz="2800" dirty="0"/>
              <a:t>Monitoring social media.</a:t>
            </a:r>
            <a:endParaRPr lang="en-GB" sz="2800" dirty="0"/>
          </a:p>
          <a:p>
            <a:pPr lvl="0">
              <a:buFont typeface="Wingdings" panose="05000000000000000000" pitchFamily="2" charset="2"/>
              <a:buChar char="q"/>
            </a:pPr>
            <a:r>
              <a:rPr lang="en-US" sz="2800" dirty="0"/>
              <a:t>Balancing between human rights and security</a:t>
            </a:r>
            <a:r>
              <a:rPr lang="en-US" dirty="0"/>
              <a:t>.</a:t>
            </a:r>
            <a:endParaRPr lang="en-GB" dirty="0"/>
          </a:p>
          <a:p>
            <a:endParaRPr lang="en-GB" dirty="0"/>
          </a:p>
        </p:txBody>
      </p:sp>
    </p:spTree>
    <p:extLst>
      <p:ext uri="{BB962C8B-B14F-4D97-AF65-F5344CB8AC3E}">
        <p14:creationId xmlns="" xmlns:p14="http://schemas.microsoft.com/office/powerpoint/2010/main" val="1897645399"/>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3646" y="3237113"/>
            <a:ext cx="7559899" cy="1785647"/>
          </a:xfrm>
        </p:spPr>
        <p:txBody>
          <a:bodyPr/>
          <a:lstStyle/>
          <a:p>
            <a:pPr algn="ctr"/>
            <a:r>
              <a:rPr lang="en-GB" b="1" dirty="0" smtClean="0"/>
              <a:t>TERRORISM </a:t>
            </a:r>
            <a:endParaRPr lang="en-GB" b="1" dirty="0"/>
          </a:p>
        </p:txBody>
      </p:sp>
    </p:spTree>
    <p:extLst>
      <p:ext uri="{BB962C8B-B14F-4D97-AF65-F5344CB8AC3E}">
        <p14:creationId xmlns="" xmlns:p14="http://schemas.microsoft.com/office/powerpoint/2010/main" val="4236361409"/>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287628"/>
            <a:ext cx="8596668" cy="691166"/>
          </a:xfrm>
        </p:spPr>
        <p:txBody>
          <a:bodyPr>
            <a:normAutofit fontScale="90000"/>
          </a:bodyPr>
          <a:lstStyle/>
          <a:p>
            <a:r>
              <a:rPr lang="en-US" b="1" dirty="0" smtClean="0"/>
              <a:t>Definitions of terrorism </a:t>
            </a:r>
            <a:r>
              <a:rPr lang="en-GB" dirty="0" smtClean="0"/>
              <a:t/>
            </a:r>
            <a:br>
              <a:rPr lang="en-GB" dirty="0" smtClean="0"/>
            </a:br>
            <a:endParaRPr lang="en-GB" dirty="0"/>
          </a:p>
        </p:txBody>
      </p:sp>
      <p:sp>
        <p:nvSpPr>
          <p:cNvPr id="3" name="Content Placeholder 2"/>
          <p:cNvSpPr>
            <a:spLocks noGrp="1"/>
          </p:cNvSpPr>
          <p:nvPr>
            <p:ph idx="1"/>
          </p:nvPr>
        </p:nvSpPr>
        <p:spPr>
          <a:xfrm>
            <a:off x="677333" y="1107582"/>
            <a:ext cx="9921979" cy="5409127"/>
          </a:xfrm>
        </p:spPr>
        <p:txBody>
          <a:bodyPr>
            <a:normAutofit lnSpcReduction="10000"/>
          </a:bodyPr>
          <a:lstStyle/>
          <a:p>
            <a:pPr lvl="0">
              <a:buFont typeface="Wingdings" panose="05000000000000000000" pitchFamily="2" charset="2"/>
              <a:buChar char="q"/>
            </a:pPr>
            <a:r>
              <a:rPr lang="en-US" sz="3200" dirty="0" smtClean="0"/>
              <a:t>It </a:t>
            </a:r>
            <a:r>
              <a:rPr lang="en-US" sz="3200" dirty="0"/>
              <a:t>became evident in 1794 during the reign of terror in France-Robert Pierre</a:t>
            </a:r>
            <a:endParaRPr lang="en-GB" sz="3200" dirty="0"/>
          </a:p>
          <a:p>
            <a:pPr lvl="0">
              <a:buFont typeface="Wingdings" panose="05000000000000000000" pitchFamily="2" charset="2"/>
              <a:buChar char="q"/>
            </a:pPr>
            <a:r>
              <a:rPr lang="en-US" sz="3200" dirty="0"/>
              <a:t>It is the </a:t>
            </a:r>
            <a:r>
              <a:rPr lang="en-US" sz="3200" dirty="0" smtClean="0">
                <a:solidFill>
                  <a:srgbClr val="FF0000"/>
                </a:solidFill>
              </a:rPr>
              <a:t>organized </a:t>
            </a:r>
            <a:r>
              <a:rPr lang="en-US" sz="3200" dirty="0">
                <a:solidFill>
                  <a:srgbClr val="FF0000"/>
                </a:solidFill>
              </a:rPr>
              <a:t>use of extra-ordinary procedure of violence </a:t>
            </a:r>
            <a:r>
              <a:rPr lang="en-US" sz="3200" dirty="0"/>
              <a:t>with the aim of achieving political objectives and practicing authority which is executed by political organizations to influence citizens and create fear.</a:t>
            </a:r>
            <a:endParaRPr lang="en-GB" sz="3200" dirty="0"/>
          </a:p>
          <a:p>
            <a:pPr lvl="0">
              <a:buFont typeface="Wingdings" panose="05000000000000000000" pitchFamily="2" charset="2"/>
              <a:buChar char="q"/>
            </a:pPr>
            <a:r>
              <a:rPr lang="en-US" sz="3200" dirty="0"/>
              <a:t>Bringing down the ruing Governing systems </a:t>
            </a:r>
            <a:endParaRPr lang="en-GB" sz="3200" dirty="0"/>
          </a:p>
          <a:p>
            <a:pPr lvl="0">
              <a:buFont typeface="Wingdings" panose="05000000000000000000" pitchFamily="2" charset="2"/>
              <a:buChar char="q"/>
            </a:pPr>
            <a:r>
              <a:rPr lang="en-US" sz="3200" dirty="0"/>
              <a:t>It is any action done by individuals or groups of individuals against others for some political reasons.</a:t>
            </a:r>
            <a:endParaRPr lang="en-GB" sz="3200" dirty="0"/>
          </a:p>
          <a:p>
            <a:endParaRPr lang="en-GB" dirty="0"/>
          </a:p>
        </p:txBody>
      </p:sp>
    </p:spTree>
    <p:extLst>
      <p:ext uri="{BB962C8B-B14F-4D97-AF65-F5344CB8AC3E}">
        <p14:creationId xmlns="" xmlns:p14="http://schemas.microsoft.com/office/powerpoint/2010/main" val="1377071806"/>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721217"/>
            <a:ext cx="9445460" cy="5320145"/>
          </a:xfrm>
        </p:spPr>
        <p:txBody>
          <a:bodyPr>
            <a:normAutofit/>
          </a:bodyPr>
          <a:lstStyle/>
          <a:p>
            <a:pPr lvl="0" algn="just">
              <a:buFont typeface="Wingdings" panose="05000000000000000000" pitchFamily="2" charset="2"/>
              <a:buChar char="q"/>
            </a:pPr>
            <a:r>
              <a:rPr lang="en-US" sz="2800" dirty="0" smtClean="0"/>
              <a:t>It is the use of violence with all its types to influence individuals, society and Government and creating an atmosphere of instability with the aim of achieving a certain targets (social, cultural, economic, political situations).</a:t>
            </a:r>
            <a:endParaRPr lang="en-GB" sz="2800" dirty="0" smtClean="0"/>
          </a:p>
          <a:p>
            <a:pPr lvl="0" algn="just">
              <a:buFont typeface="Wingdings" panose="05000000000000000000" pitchFamily="2" charset="2"/>
              <a:buChar char="q"/>
            </a:pPr>
            <a:r>
              <a:rPr lang="en-US" sz="2800" dirty="0" smtClean="0"/>
              <a:t>Terrorism is the practicing of violence or threat of violence with a political purpose to influence the entity of the state or dominate the current situation and creating unstable atmosphere to reach a final target to changing current political authority approved by the Constitution and the society.</a:t>
            </a:r>
            <a:endParaRPr lang="en-GB" sz="2800" dirty="0" smtClean="0"/>
          </a:p>
          <a:p>
            <a:endParaRPr lang="en-GB" dirty="0"/>
          </a:p>
        </p:txBody>
      </p:sp>
    </p:spTree>
    <p:extLst>
      <p:ext uri="{BB962C8B-B14F-4D97-AF65-F5344CB8AC3E}">
        <p14:creationId xmlns="" xmlns:p14="http://schemas.microsoft.com/office/powerpoint/2010/main" val="3934376303"/>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386366"/>
            <a:ext cx="10630317" cy="6027313"/>
          </a:xfrm>
        </p:spPr>
        <p:txBody>
          <a:bodyPr>
            <a:normAutofit/>
          </a:bodyPr>
          <a:lstStyle/>
          <a:p>
            <a:pPr lvl="0"/>
            <a:r>
              <a:rPr lang="en-US" sz="3600" dirty="0" smtClean="0"/>
              <a:t>Terrorism is about harming the environment or public/ private facilities and exposing people to danger and violating their rights with intention to cause fear. </a:t>
            </a:r>
          </a:p>
          <a:p>
            <a:pPr lvl="0"/>
            <a:r>
              <a:rPr lang="en-US" sz="3600" dirty="0" smtClean="0"/>
              <a:t>However </a:t>
            </a:r>
            <a:r>
              <a:rPr lang="en-US" sz="3600" dirty="0"/>
              <a:t>it should be noted that even in rich countries terrorism exits</a:t>
            </a:r>
            <a:endParaRPr lang="en-GB" sz="3600" dirty="0"/>
          </a:p>
          <a:p>
            <a:pPr lvl="0"/>
            <a:r>
              <a:rPr lang="en-US" sz="3600" dirty="0"/>
              <a:t>Specific history field- rich countries that suddenly slide into insecurity such as Libya</a:t>
            </a:r>
            <a:endParaRPr lang="en-GB" sz="3600" dirty="0"/>
          </a:p>
          <a:p>
            <a:pPr lvl="0"/>
            <a:r>
              <a:rPr lang="en-US" sz="3600" dirty="0"/>
              <a:t>Specific terror incidents aimed at attacking funding </a:t>
            </a:r>
            <a:endParaRPr lang="en-GB" sz="3600" dirty="0"/>
          </a:p>
          <a:p>
            <a:pPr lvl="0"/>
            <a:endParaRPr lang="en-GB" sz="3600" dirty="0" smtClean="0"/>
          </a:p>
          <a:p>
            <a:endParaRPr lang="en-GB" dirty="0"/>
          </a:p>
        </p:txBody>
      </p:sp>
    </p:spTree>
    <p:extLst>
      <p:ext uri="{BB962C8B-B14F-4D97-AF65-F5344CB8AC3E}">
        <p14:creationId xmlns="" xmlns:p14="http://schemas.microsoft.com/office/powerpoint/2010/main" val="2384251010"/>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9625764" cy="910107"/>
          </a:xfrm>
        </p:spPr>
        <p:txBody>
          <a:bodyPr>
            <a:normAutofit fontScale="90000"/>
          </a:bodyPr>
          <a:lstStyle/>
          <a:p>
            <a:r>
              <a:rPr lang="en-US" b="1" dirty="0" smtClean="0"/>
              <a:t>Causes of terrorism </a:t>
            </a:r>
            <a:r>
              <a:rPr lang="en-GB" dirty="0" smtClean="0"/>
              <a:t/>
            </a:r>
            <a:br>
              <a:rPr lang="en-GB" dirty="0" smtClean="0"/>
            </a:br>
            <a:endParaRPr lang="en-GB" dirty="0"/>
          </a:p>
        </p:txBody>
      </p:sp>
      <p:sp>
        <p:nvSpPr>
          <p:cNvPr id="3" name="Content Placeholder 2"/>
          <p:cNvSpPr>
            <a:spLocks noGrp="1"/>
          </p:cNvSpPr>
          <p:nvPr>
            <p:ph idx="1"/>
          </p:nvPr>
        </p:nvSpPr>
        <p:spPr>
          <a:xfrm>
            <a:off x="677334" y="1352283"/>
            <a:ext cx="8596668" cy="4689080"/>
          </a:xfrm>
        </p:spPr>
        <p:txBody>
          <a:bodyPr>
            <a:normAutofit/>
          </a:bodyPr>
          <a:lstStyle/>
          <a:p>
            <a:pPr lvl="0">
              <a:buFont typeface="Wingdings" panose="05000000000000000000" pitchFamily="2" charset="2"/>
              <a:buChar char="q"/>
            </a:pPr>
            <a:r>
              <a:rPr lang="en-US" sz="3600" dirty="0" smtClean="0"/>
              <a:t>Ignorance </a:t>
            </a:r>
            <a:r>
              <a:rPr lang="en-US" sz="3600" dirty="0"/>
              <a:t>in the  society</a:t>
            </a:r>
            <a:endParaRPr lang="en-GB" sz="3600" dirty="0"/>
          </a:p>
          <a:p>
            <a:pPr lvl="0">
              <a:buFont typeface="Wingdings" panose="05000000000000000000" pitchFamily="2" charset="2"/>
              <a:buChar char="q"/>
            </a:pPr>
            <a:r>
              <a:rPr lang="en-US" sz="3600" dirty="0"/>
              <a:t>Unemployment/poverty </a:t>
            </a:r>
            <a:endParaRPr lang="en-GB" sz="3600" dirty="0"/>
          </a:p>
          <a:p>
            <a:pPr lvl="0">
              <a:buFont typeface="Wingdings" panose="05000000000000000000" pitchFamily="2" charset="2"/>
              <a:buChar char="q"/>
            </a:pPr>
            <a:r>
              <a:rPr lang="en-US" sz="3600" dirty="0"/>
              <a:t>Strict interpretation of religion </a:t>
            </a:r>
            <a:endParaRPr lang="en-GB" sz="3600" dirty="0"/>
          </a:p>
          <a:p>
            <a:pPr lvl="0">
              <a:buFont typeface="Wingdings" panose="05000000000000000000" pitchFamily="2" charset="2"/>
              <a:buChar char="q"/>
            </a:pPr>
            <a:r>
              <a:rPr lang="en-US" sz="3600" dirty="0"/>
              <a:t>Countries that sponsor terrorism </a:t>
            </a:r>
            <a:endParaRPr lang="en-GB" sz="3600" dirty="0"/>
          </a:p>
          <a:p>
            <a:pPr lvl="0">
              <a:buFont typeface="Wingdings" panose="05000000000000000000" pitchFamily="2" charset="2"/>
              <a:buChar char="q"/>
            </a:pPr>
            <a:r>
              <a:rPr lang="en-US" sz="3600" dirty="0"/>
              <a:t>Self -determination concept by some countries </a:t>
            </a:r>
            <a:endParaRPr lang="en-GB" sz="3600" dirty="0"/>
          </a:p>
          <a:p>
            <a:endParaRPr lang="en-GB" dirty="0"/>
          </a:p>
        </p:txBody>
      </p:sp>
    </p:spTree>
    <p:extLst>
      <p:ext uri="{BB962C8B-B14F-4D97-AF65-F5344CB8AC3E}">
        <p14:creationId xmlns="" xmlns:p14="http://schemas.microsoft.com/office/powerpoint/2010/main" val="2017864706"/>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97983"/>
          </a:xfrm>
        </p:spPr>
        <p:txBody>
          <a:bodyPr>
            <a:normAutofit fontScale="90000"/>
          </a:bodyPr>
          <a:lstStyle/>
          <a:p>
            <a:r>
              <a:rPr lang="en-US" b="1" dirty="0" smtClean="0"/>
              <a:t>Forms of terrorism </a:t>
            </a:r>
            <a:r>
              <a:rPr lang="en-GB" dirty="0" smtClean="0"/>
              <a:t/>
            </a:r>
            <a:br>
              <a:rPr lang="en-GB" dirty="0" smtClean="0"/>
            </a:br>
            <a:endParaRPr lang="en-GB" dirty="0"/>
          </a:p>
        </p:txBody>
      </p:sp>
      <p:sp>
        <p:nvSpPr>
          <p:cNvPr id="3" name="Content Placeholder 2"/>
          <p:cNvSpPr>
            <a:spLocks noGrp="1"/>
          </p:cNvSpPr>
          <p:nvPr>
            <p:ph idx="1"/>
          </p:nvPr>
        </p:nvSpPr>
        <p:spPr>
          <a:xfrm>
            <a:off x="677334" y="1468193"/>
            <a:ext cx="8596668" cy="4573170"/>
          </a:xfrm>
        </p:spPr>
        <p:txBody>
          <a:bodyPr>
            <a:normAutofit/>
          </a:bodyPr>
          <a:lstStyle/>
          <a:p>
            <a:pPr lvl="0">
              <a:buFont typeface="Wingdings" panose="05000000000000000000" pitchFamily="2" charset="2"/>
              <a:buChar char="q"/>
            </a:pPr>
            <a:r>
              <a:rPr lang="en-US" sz="3200" dirty="0" smtClean="0"/>
              <a:t>Cross –border (global terrorism) </a:t>
            </a:r>
            <a:endParaRPr lang="en-GB" sz="3200" dirty="0" smtClean="0"/>
          </a:p>
          <a:p>
            <a:pPr lvl="0">
              <a:buFont typeface="Wingdings" panose="05000000000000000000" pitchFamily="2" charset="2"/>
              <a:buChar char="q"/>
            </a:pPr>
            <a:r>
              <a:rPr lang="en-US" sz="3200" dirty="0" smtClean="0"/>
              <a:t>Sponsored by other countries </a:t>
            </a:r>
            <a:endParaRPr lang="en-GB" sz="3200" dirty="0" smtClean="0"/>
          </a:p>
          <a:p>
            <a:pPr lvl="0">
              <a:buFont typeface="Wingdings" panose="05000000000000000000" pitchFamily="2" charset="2"/>
              <a:buChar char="q"/>
            </a:pPr>
            <a:r>
              <a:rPr lang="en-US" sz="3200" dirty="0" smtClean="0"/>
              <a:t>Religious terrorism </a:t>
            </a:r>
            <a:endParaRPr lang="en-GB" sz="3200" dirty="0" smtClean="0"/>
          </a:p>
          <a:p>
            <a:pPr lvl="0">
              <a:buFont typeface="Wingdings" panose="05000000000000000000" pitchFamily="2" charset="2"/>
              <a:buChar char="q"/>
            </a:pPr>
            <a:r>
              <a:rPr lang="en-US" sz="3200" dirty="0" smtClean="0"/>
              <a:t>Media terrorism –incitement </a:t>
            </a:r>
            <a:endParaRPr lang="en-GB" sz="3200" dirty="0" smtClean="0"/>
          </a:p>
          <a:p>
            <a:pPr lvl="0">
              <a:buFont typeface="Wingdings" panose="05000000000000000000" pitchFamily="2" charset="2"/>
              <a:buChar char="q"/>
            </a:pPr>
            <a:r>
              <a:rPr lang="en-US" sz="3200" dirty="0" smtClean="0"/>
              <a:t>Political terrorism-when power is in the hands of people not democratically elected.</a:t>
            </a:r>
            <a:endParaRPr lang="en-GB" sz="3200" dirty="0" smtClean="0"/>
          </a:p>
          <a:p>
            <a:endParaRPr lang="en-GB" dirty="0"/>
          </a:p>
        </p:txBody>
      </p:sp>
    </p:spTree>
    <p:extLst>
      <p:ext uri="{BB962C8B-B14F-4D97-AF65-F5344CB8AC3E}">
        <p14:creationId xmlns="" xmlns:p14="http://schemas.microsoft.com/office/powerpoint/2010/main" val="2352219655"/>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68439"/>
          </a:xfrm>
        </p:spPr>
        <p:txBody>
          <a:bodyPr>
            <a:normAutofit fontScale="90000"/>
          </a:bodyPr>
          <a:lstStyle/>
          <a:p>
            <a:r>
              <a:rPr lang="en-US" b="1" dirty="0" smtClean="0"/>
              <a:t>Different elements of terrorism </a:t>
            </a:r>
            <a:r>
              <a:rPr lang="en-GB" dirty="0" smtClean="0"/>
              <a:t/>
            </a:r>
            <a:br>
              <a:rPr lang="en-GB" dirty="0" smtClean="0"/>
            </a:br>
            <a:endParaRPr lang="en-GB" dirty="0"/>
          </a:p>
        </p:txBody>
      </p:sp>
      <p:sp>
        <p:nvSpPr>
          <p:cNvPr id="3" name="Content Placeholder 2"/>
          <p:cNvSpPr>
            <a:spLocks noGrp="1"/>
          </p:cNvSpPr>
          <p:nvPr>
            <p:ph idx="1"/>
          </p:nvPr>
        </p:nvSpPr>
        <p:spPr>
          <a:xfrm>
            <a:off x="677334" y="1519707"/>
            <a:ext cx="8596668" cy="4521655"/>
          </a:xfrm>
        </p:spPr>
        <p:txBody>
          <a:bodyPr>
            <a:normAutofit/>
          </a:bodyPr>
          <a:lstStyle/>
          <a:p>
            <a:pPr lvl="0">
              <a:buFont typeface="Wingdings" panose="05000000000000000000" pitchFamily="2" charset="2"/>
              <a:buChar char="q"/>
            </a:pPr>
            <a:r>
              <a:rPr lang="en-US" sz="2800" dirty="0" smtClean="0"/>
              <a:t>Harming </a:t>
            </a:r>
            <a:r>
              <a:rPr lang="en-US" sz="2800" dirty="0"/>
              <a:t>others or spreading fear and exposing them to danger </a:t>
            </a:r>
            <a:endParaRPr lang="en-GB" sz="2800" dirty="0"/>
          </a:p>
          <a:p>
            <a:pPr lvl="0">
              <a:buFont typeface="Wingdings" panose="05000000000000000000" pitchFamily="2" charset="2"/>
              <a:buChar char="q"/>
            </a:pPr>
            <a:r>
              <a:rPr lang="en-US" sz="2800" dirty="0"/>
              <a:t>Harming build environment such as infrastructures and vital installations</a:t>
            </a:r>
            <a:endParaRPr lang="en-GB" sz="2800" dirty="0"/>
          </a:p>
          <a:p>
            <a:pPr lvl="0">
              <a:buFont typeface="Wingdings" panose="05000000000000000000" pitchFamily="2" charset="2"/>
              <a:buChar char="q"/>
            </a:pPr>
            <a:r>
              <a:rPr lang="en-US" sz="2800" dirty="0"/>
              <a:t>Frustrating/sabotaging public authority e.g. places of worship, schools etc.</a:t>
            </a:r>
            <a:endParaRPr lang="en-GB" sz="2800" dirty="0"/>
          </a:p>
          <a:p>
            <a:pPr lvl="0">
              <a:buFont typeface="Wingdings" panose="05000000000000000000" pitchFamily="2" charset="2"/>
              <a:buChar char="q"/>
            </a:pPr>
            <a:r>
              <a:rPr lang="en-US" sz="2800" dirty="0"/>
              <a:t> Obstructing the rule of law</a:t>
            </a:r>
            <a:endParaRPr lang="en-GB" sz="2800" dirty="0"/>
          </a:p>
          <a:p>
            <a:pPr lvl="0">
              <a:buFont typeface="Wingdings" panose="05000000000000000000" pitchFamily="2" charset="2"/>
              <a:buChar char="q"/>
            </a:pPr>
            <a:r>
              <a:rPr lang="en-US" sz="2800" dirty="0"/>
              <a:t>Causing public disorder –public security, public health and peace and calm.</a:t>
            </a:r>
            <a:endParaRPr lang="en-GB" sz="2800" dirty="0"/>
          </a:p>
          <a:p>
            <a:endParaRPr lang="en-GB" dirty="0"/>
          </a:p>
        </p:txBody>
      </p:sp>
    </p:spTree>
    <p:extLst>
      <p:ext uri="{BB962C8B-B14F-4D97-AF65-F5344CB8AC3E}">
        <p14:creationId xmlns="" xmlns:p14="http://schemas.microsoft.com/office/powerpoint/2010/main" val="2224042768"/>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9434"/>
            <a:ext cx="10515600" cy="921254"/>
          </a:xfrm>
        </p:spPr>
        <p:txBody>
          <a:bodyPr>
            <a:normAutofit fontScale="90000"/>
          </a:bodyPr>
          <a:lstStyle/>
          <a:p>
            <a:r>
              <a:rPr lang="en-US" b="1" dirty="0" smtClean="0"/>
              <a:t>Internationalization of terrorism </a:t>
            </a:r>
            <a:r>
              <a:rPr lang="en-GB" dirty="0" smtClean="0"/>
              <a:t/>
            </a:r>
            <a:br>
              <a:rPr lang="en-GB" dirty="0" smtClean="0"/>
            </a:br>
            <a:endParaRPr lang="en-GB" dirty="0"/>
          </a:p>
        </p:txBody>
      </p:sp>
      <p:sp>
        <p:nvSpPr>
          <p:cNvPr id="3" name="Content Placeholder 2"/>
          <p:cNvSpPr>
            <a:spLocks noGrp="1"/>
          </p:cNvSpPr>
          <p:nvPr>
            <p:ph idx="1"/>
          </p:nvPr>
        </p:nvSpPr>
        <p:spPr>
          <a:xfrm>
            <a:off x="677334" y="1690689"/>
            <a:ext cx="8596668" cy="4350674"/>
          </a:xfrm>
        </p:spPr>
        <p:txBody>
          <a:bodyPr>
            <a:normAutofit fontScale="92500"/>
          </a:bodyPr>
          <a:lstStyle/>
          <a:p>
            <a:pPr lvl="0">
              <a:buFont typeface="Wingdings" panose="05000000000000000000" pitchFamily="2" charset="2"/>
              <a:buChar char="q"/>
            </a:pPr>
            <a:r>
              <a:rPr lang="en-US" sz="3200" dirty="0" smtClean="0"/>
              <a:t>Political regimes (lack morals- self-interest)</a:t>
            </a:r>
            <a:endParaRPr lang="en-GB" sz="3200" dirty="0" smtClean="0"/>
          </a:p>
          <a:p>
            <a:pPr lvl="0">
              <a:buFont typeface="Wingdings" panose="05000000000000000000" pitchFamily="2" charset="2"/>
              <a:buChar char="q"/>
            </a:pPr>
            <a:r>
              <a:rPr lang="en-US" sz="3200" dirty="0" smtClean="0"/>
              <a:t>Failure to adhere to agreements related to  CT</a:t>
            </a:r>
            <a:endParaRPr lang="en-GB" sz="3200" dirty="0" smtClean="0"/>
          </a:p>
          <a:p>
            <a:pPr lvl="0">
              <a:buFont typeface="Wingdings" panose="05000000000000000000" pitchFamily="2" charset="2"/>
              <a:buChar char="q"/>
            </a:pPr>
            <a:r>
              <a:rPr lang="en-US" sz="3200" dirty="0" smtClean="0"/>
              <a:t>Inability by international system to deal with CT-bringing perpetuators to books</a:t>
            </a:r>
            <a:endParaRPr lang="en-GB" sz="3200" dirty="0" smtClean="0"/>
          </a:p>
          <a:p>
            <a:pPr lvl="0">
              <a:buFont typeface="Wingdings" panose="05000000000000000000" pitchFamily="2" charset="2"/>
              <a:buChar char="q"/>
            </a:pPr>
            <a:r>
              <a:rPr lang="en-US" sz="3200" dirty="0" smtClean="0"/>
              <a:t>Support to Terror groups by some Governments</a:t>
            </a:r>
            <a:endParaRPr lang="en-GB" sz="3200" dirty="0" smtClean="0"/>
          </a:p>
          <a:p>
            <a:pPr lvl="0">
              <a:buFont typeface="Wingdings" panose="05000000000000000000" pitchFamily="2" charset="2"/>
              <a:buChar char="q"/>
            </a:pPr>
            <a:r>
              <a:rPr lang="en-US" sz="3200" dirty="0" smtClean="0"/>
              <a:t>Development in ICT</a:t>
            </a:r>
            <a:endParaRPr lang="en-GB" sz="3200" dirty="0" smtClean="0"/>
          </a:p>
          <a:p>
            <a:pPr lvl="0">
              <a:buFont typeface="Wingdings" panose="05000000000000000000" pitchFamily="2" charset="2"/>
              <a:buChar char="q"/>
            </a:pPr>
            <a:r>
              <a:rPr lang="en-US" sz="3200" dirty="0" smtClean="0"/>
              <a:t>Rapid spread of terror Cells</a:t>
            </a:r>
            <a:endParaRPr lang="en-GB" sz="3200" dirty="0" smtClean="0"/>
          </a:p>
          <a:p>
            <a:endParaRPr lang="en-GB" dirty="0"/>
          </a:p>
        </p:txBody>
      </p:sp>
    </p:spTree>
    <p:extLst>
      <p:ext uri="{BB962C8B-B14F-4D97-AF65-F5344CB8AC3E}">
        <p14:creationId xmlns="" xmlns:p14="http://schemas.microsoft.com/office/powerpoint/2010/main" val="2053129170"/>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90659"/>
            <a:ext cx="9200762" cy="1140686"/>
          </a:xfrm>
        </p:spPr>
        <p:txBody>
          <a:bodyPr>
            <a:normAutofit fontScale="90000"/>
          </a:bodyPr>
          <a:lstStyle/>
          <a:p>
            <a:r>
              <a:rPr lang="en-US" b="1" dirty="0" smtClean="0"/>
              <a:t>The Characteristics of contemporary Globalization Process </a:t>
            </a:r>
            <a:r>
              <a:rPr lang="en-US" b="1" dirty="0" err="1" smtClean="0"/>
              <a:t>contd</a:t>
            </a:r>
            <a:r>
              <a:rPr lang="en-US" b="1" dirty="0" smtClean="0"/>
              <a:t>…</a:t>
            </a:r>
            <a:endParaRPr lang="en-US" b="1" dirty="0"/>
          </a:p>
        </p:txBody>
      </p:sp>
      <p:sp>
        <p:nvSpPr>
          <p:cNvPr id="3" name="Content Placeholder 2"/>
          <p:cNvSpPr>
            <a:spLocks noGrp="1"/>
          </p:cNvSpPr>
          <p:nvPr>
            <p:ph idx="1"/>
          </p:nvPr>
        </p:nvSpPr>
        <p:spPr>
          <a:xfrm>
            <a:off x="677334" y="1711459"/>
            <a:ext cx="9200762" cy="4573431"/>
          </a:xfrm>
        </p:spPr>
        <p:txBody>
          <a:bodyPr/>
          <a:lstStyle/>
          <a:p>
            <a:r>
              <a:rPr lang="en-US" altLang="en-US" dirty="0" smtClean="0"/>
              <a:t>There is a relatively small yet diverse group of global players who have been the planners and instigators behind globalization. </a:t>
            </a:r>
          </a:p>
          <a:p>
            <a:pPr lvl="1"/>
            <a:r>
              <a:rPr lang="en-US" altLang="en-US" dirty="0" smtClean="0"/>
              <a:t>This is exemplified by e</a:t>
            </a:r>
            <a:r>
              <a:rPr lang="en-US" dirty="0" smtClean="0"/>
              <a:t>nhanced roles of international economic institutions: multinational companies, World bank, IMF, </a:t>
            </a:r>
            <a:endParaRPr lang="en-US" dirty="0"/>
          </a:p>
          <a:p>
            <a:pPr marL="457200" lvl="1" indent="0">
              <a:buNone/>
            </a:pPr>
            <a:endParaRPr lang="en-US" dirty="0" smtClean="0"/>
          </a:p>
          <a:p>
            <a:r>
              <a:rPr lang="en-US" dirty="0" smtClean="0"/>
              <a:t>privatization of assets, retreat of state functions </a:t>
            </a:r>
          </a:p>
          <a:p>
            <a:pPr marL="0" indent="0">
              <a:buNone/>
            </a:pPr>
            <a:endParaRPr lang="en-US" dirty="0" smtClean="0"/>
          </a:p>
          <a:p>
            <a:r>
              <a:rPr lang="en-US" dirty="0" smtClean="0"/>
              <a:t>The presence of Multinational Corporation/ TNCs</a:t>
            </a:r>
          </a:p>
          <a:p>
            <a:endParaRPr lang="en-US" dirty="0" smtClean="0"/>
          </a:p>
          <a:p>
            <a:r>
              <a:rPr lang="en-US" dirty="0" smtClean="0"/>
              <a:t>The </a:t>
            </a:r>
            <a:r>
              <a:rPr lang="en-US" dirty="0" smtClean="0">
                <a:solidFill>
                  <a:srgbClr val="FF0000"/>
                </a:solidFill>
              </a:rPr>
              <a:t>integration of markets </a:t>
            </a:r>
            <a:r>
              <a:rPr lang="en-US" dirty="0" smtClean="0"/>
              <a:t>on a worldwide scale that could eventually mean worldwide </a:t>
            </a:r>
            <a:r>
              <a:rPr lang="en-US" dirty="0" smtClean="0">
                <a:solidFill>
                  <a:srgbClr val="FF0000"/>
                </a:solidFill>
              </a:rPr>
              <a:t>standards or practices </a:t>
            </a:r>
            <a:r>
              <a:rPr lang="en-US" dirty="0" smtClean="0"/>
              <a:t>for product quality, pricing, service, and design.” </a:t>
            </a:r>
          </a:p>
          <a:p>
            <a:endParaRPr lang="en-US" dirty="0"/>
          </a:p>
        </p:txBody>
      </p:sp>
    </p:spTree>
    <p:extLst>
      <p:ext uri="{BB962C8B-B14F-4D97-AF65-F5344CB8AC3E}">
        <p14:creationId xmlns="" xmlns:p14="http://schemas.microsoft.com/office/powerpoint/2010/main" val="991846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FACTORS RESPONSIBLE FOR THE INCREASED TERRORISM </a:t>
            </a:r>
            <a:r>
              <a:rPr lang="en-GB" dirty="0" smtClean="0"/>
              <a:t/>
            </a:r>
            <a:br>
              <a:rPr lang="en-GB" dirty="0" smtClean="0"/>
            </a:br>
            <a:endParaRPr lang="en-GB" dirty="0"/>
          </a:p>
        </p:txBody>
      </p:sp>
      <p:sp>
        <p:nvSpPr>
          <p:cNvPr id="3" name="Content Placeholder 2"/>
          <p:cNvSpPr>
            <a:spLocks noGrp="1"/>
          </p:cNvSpPr>
          <p:nvPr>
            <p:ph idx="1"/>
          </p:nvPr>
        </p:nvSpPr>
        <p:spPr>
          <a:xfrm>
            <a:off x="677334" y="1930401"/>
            <a:ext cx="8596668" cy="4110962"/>
          </a:xfrm>
        </p:spPr>
        <p:txBody>
          <a:bodyPr>
            <a:normAutofit fontScale="92500" lnSpcReduction="10000"/>
          </a:bodyPr>
          <a:lstStyle/>
          <a:p>
            <a:pPr>
              <a:buFont typeface="Wingdings" panose="05000000000000000000" pitchFamily="2" charset="2"/>
              <a:buChar char="q"/>
            </a:pPr>
            <a:r>
              <a:rPr lang="en-US" sz="3200" dirty="0" smtClean="0"/>
              <a:t>There </a:t>
            </a:r>
            <a:r>
              <a:rPr lang="en-US" sz="3200" dirty="0"/>
              <a:t>are mainly attributed to terrorist organizations and Governments </a:t>
            </a:r>
            <a:endParaRPr lang="en-GB" sz="3200" dirty="0"/>
          </a:p>
          <a:p>
            <a:pPr lvl="0">
              <a:buFont typeface="Wingdings" panose="05000000000000000000" pitchFamily="2" charset="2"/>
              <a:buChar char="q"/>
            </a:pPr>
            <a:r>
              <a:rPr lang="en-US" sz="3200" dirty="0"/>
              <a:t>Increased recruitment </a:t>
            </a:r>
            <a:endParaRPr lang="en-GB" sz="3200" dirty="0"/>
          </a:p>
          <a:p>
            <a:pPr lvl="0">
              <a:buFont typeface="Wingdings" panose="05000000000000000000" pitchFamily="2" charset="2"/>
              <a:buChar char="q"/>
            </a:pPr>
            <a:r>
              <a:rPr lang="en-US" sz="3200" dirty="0"/>
              <a:t>Government failure to prioritize  combating terrorism </a:t>
            </a:r>
            <a:endParaRPr lang="en-GB" sz="3200" dirty="0"/>
          </a:p>
          <a:p>
            <a:pPr lvl="0">
              <a:buFont typeface="Wingdings" panose="05000000000000000000" pitchFamily="2" charset="2"/>
              <a:buChar char="q"/>
            </a:pPr>
            <a:r>
              <a:rPr lang="en-US" sz="3200" dirty="0"/>
              <a:t>Different levels of economic growth with a country, region or globally –disparity in levels of development </a:t>
            </a:r>
            <a:endParaRPr lang="en-GB" sz="3200" dirty="0"/>
          </a:p>
          <a:p>
            <a:endParaRPr lang="en-GB" dirty="0"/>
          </a:p>
        </p:txBody>
      </p:sp>
    </p:spTree>
    <p:extLst>
      <p:ext uri="{BB962C8B-B14F-4D97-AF65-F5344CB8AC3E}">
        <p14:creationId xmlns="" xmlns:p14="http://schemas.microsoft.com/office/powerpoint/2010/main" val="449033663"/>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1094705"/>
            <a:ext cx="9329551" cy="4946658"/>
          </a:xfrm>
        </p:spPr>
        <p:txBody>
          <a:bodyPr>
            <a:normAutofit/>
          </a:bodyPr>
          <a:lstStyle/>
          <a:p>
            <a:pPr lvl="0">
              <a:buFont typeface="Wingdings" panose="05000000000000000000" pitchFamily="2" charset="2"/>
              <a:buChar char="q"/>
            </a:pPr>
            <a:r>
              <a:rPr lang="en-US" sz="3200" dirty="0" smtClean="0"/>
              <a:t>Involvement of individuals in terror activities –poverty and unemployment </a:t>
            </a:r>
            <a:endParaRPr lang="en-GB" sz="3200" dirty="0" smtClean="0"/>
          </a:p>
          <a:p>
            <a:pPr lvl="0">
              <a:buFont typeface="Wingdings" panose="05000000000000000000" pitchFamily="2" charset="2"/>
              <a:buChar char="q"/>
            </a:pPr>
            <a:r>
              <a:rPr lang="en-US" sz="3200" dirty="0" smtClean="0"/>
              <a:t>Globalization </a:t>
            </a:r>
            <a:endParaRPr lang="en-GB" sz="3200" dirty="0" smtClean="0"/>
          </a:p>
          <a:p>
            <a:pPr lvl="0">
              <a:buFont typeface="Wingdings" panose="05000000000000000000" pitchFamily="2" charset="2"/>
              <a:buChar char="q"/>
            </a:pPr>
            <a:r>
              <a:rPr lang="en-US" sz="3200" dirty="0" smtClean="0"/>
              <a:t>Poor distribution of income and service delivery </a:t>
            </a:r>
            <a:endParaRPr lang="en-GB" sz="3200" dirty="0" smtClean="0"/>
          </a:p>
          <a:p>
            <a:pPr lvl="0">
              <a:buFont typeface="Wingdings" panose="05000000000000000000" pitchFamily="2" charset="2"/>
              <a:buChar char="q"/>
            </a:pPr>
            <a:r>
              <a:rPr lang="en-US" sz="3200" dirty="0" smtClean="0"/>
              <a:t>Unbalanced development</a:t>
            </a:r>
            <a:endParaRPr lang="en-GB" sz="3200" dirty="0" smtClean="0"/>
          </a:p>
          <a:p>
            <a:pPr marL="0" indent="0">
              <a:buNone/>
            </a:pPr>
            <a:endParaRPr lang="en-GB" dirty="0"/>
          </a:p>
        </p:txBody>
      </p:sp>
    </p:spTree>
    <p:extLst>
      <p:ext uri="{BB962C8B-B14F-4D97-AF65-F5344CB8AC3E}">
        <p14:creationId xmlns="" xmlns:p14="http://schemas.microsoft.com/office/powerpoint/2010/main" val="3263655602"/>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643944"/>
            <a:ext cx="8596668" cy="5397419"/>
          </a:xfrm>
        </p:spPr>
        <p:txBody>
          <a:bodyPr>
            <a:normAutofit/>
          </a:bodyPr>
          <a:lstStyle/>
          <a:p>
            <a:pPr lvl="0">
              <a:buFont typeface="Wingdings" panose="05000000000000000000" pitchFamily="2" charset="2"/>
              <a:buChar char="q"/>
            </a:pPr>
            <a:r>
              <a:rPr lang="en-US" sz="3200" dirty="0"/>
              <a:t>Absence of the concept of equal opportunities </a:t>
            </a:r>
            <a:endParaRPr lang="en-GB" sz="3200" dirty="0"/>
          </a:p>
          <a:p>
            <a:pPr lvl="0">
              <a:buFont typeface="Wingdings" panose="05000000000000000000" pitchFamily="2" charset="2"/>
              <a:buChar char="q"/>
            </a:pPr>
            <a:r>
              <a:rPr lang="en-US" sz="3200" dirty="0"/>
              <a:t>Corruptions in all kinds</a:t>
            </a:r>
            <a:endParaRPr lang="en-GB" sz="3200" dirty="0"/>
          </a:p>
          <a:p>
            <a:pPr lvl="0">
              <a:buFont typeface="Wingdings" panose="05000000000000000000" pitchFamily="2" charset="2"/>
              <a:buChar char="q"/>
            </a:pPr>
            <a:r>
              <a:rPr lang="en-US" sz="3200" dirty="0"/>
              <a:t>Economic marginilsation </a:t>
            </a:r>
            <a:endParaRPr lang="en-GB" sz="3200" dirty="0"/>
          </a:p>
          <a:p>
            <a:pPr lvl="0">
              <a:buFont typeface="Wingdings" panose="05000000000000000000" pitchFamily="2" charset="2"/>
              <a:buChar char="q"/>
            </a:pPr>
            <a:r>
              <a:rPr lang="en-US" sz="3200" dirty="0"/>
              <a:t>Injustice of international economic systems</a:t>
            </a:r>
            <a:endParaRPr lang="en-GB" sz="3200" dirty="0"/>
          </a:p>
          <a:p>
            <a:pPr lvl="0">
              <a:buFont typeface="Wingdings" panose="05000000000000000000" pitchFamily="2" charset="2"/>
              <a:buChar char="q"/>
            </a:pPr>
            <a:r>
              <a:rPr lang="en-US" sz="3200" dirty="0"/>
              <a:t>Domination by western multi-national companies</a:t>
            </a:r>
            <a:endParaRPr lang="en-GB" sz="3200" dirty="0"/>
          </a:p>
          <a:p>
            <a:pPr lvl="0">
              <a:buFont typeface="Wingdings" panose="05000000000000000000" pitchFamily="2" charset="2"/>
              <a:buChar char="q"/>
            </a:pPr>
            <a:r>
              <a:rPr lang="en-US" sz="3200" dirty="0"/>
              <a:t>Far right and Left extremism ideology </a:t>
            </a:r>
            <a:endParaRPr lang="en-GB" sz="3200" dirty="0"/>
          </a:p>
          <a:p>
            <a:endParaRPr lang="en-GB" dirty="0"/>
          </a:p>
        </p:txBody>
      </p:sp>
    </p:spTree>
    <p:extLst>
      <p:ext uri="{BB962C8B-B14F-4D97-AF65-F5344CB8AC3E}">
        <p14:creationId xmlns="" xmlns:p14="http://schemas.microsoft.com/office/powerpoint/2010/main" val="1574459436"/>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of impact </a:t>
            </a:r>
            <a:r>
              <a:rPr lang="en-GB" dirty="0" smtClean="0"/>
              <a:t/>
            </a:r>
            <a:br>
              <a:rPr lang="en-GB" dirty="0" smtClean="0"/>
            </a:br>
            <a:endParaRPr lang="en-GB" dirty="0"/>
          </a:p>
        </p:txBody>
      </p:sp>
      <p:sp>
        <p:nvSpPr>
          <p:cNvPr id="3" name="Content Placeholder 2"/>
          <p:cNvSpPr>
            <a:spLocks noGrp="1"/>
          </p:cNvSpPr>
          <p:nvPr>
            <p:ph idx="1"/>
          </p:nvPr>
        </p:nvSpPr>
        <p:spPr>
          <a:xfrm>
            <a:off x="677334" y="1519707"/>
            <a:ext cx="8596668" cy="4521655"/>
          </a:xfrm>
        </p:spPr>
        <p:txBody>
          <a:bodyPr>
            <a:normAutofit/>
          </a:bodyPr>
          <a:lstStyle/>
          <a:p>
            <a:pPr lvl="0">
              <a:buFont typeface="Wingdings" panose="05000000000000000000" pitchFamily="2" charset="2"/>
              <a:buChar char="q"/>
            </a:pPr>
            <a:r>
              <a:rPr lang="en-US" sz="3200" dirty="0" smtClean="0"/>
              <a:t>Loss  </a:t>
            </a:r>
            <a:r>
              <a:rPr lang="en-US" sz="3200" dirty="0"/>
              <a:t>of production forces </a:t>
            </a:r>
            <a:endParaRPr lang="en-GB" sz="3200" dirty="0"/>
          </a:p>
          <a:p>
            <a:pPr lvl="0">
              <a:buFont typeface="Wingdings" panose="05000000000000000000" pitchFamily="2" charset="2"/>
              <a:buChar char="q"/>
            </a:pPr>
            <a:r>
              <a:rPr lang="en-US" sz="3200" dirty="0"/>
              <a:t>Diversion of budget </a:t>
            </a:r>
            <a:endParaRPr lang="en-GB" sz="3200" dirty="0"/>
          </a:p>
          <a:p>
            <a:pPr lvl="0">
              <a:buFont typeface="Wingdings" panose="05000000000000000000" pitchFamily="2" charset="2"/>
              <a:buChar char="q"/>
            </a:pPr>
            <a:r>
              <a:rPr lang="en-US" sz="3200" dirty="0"/>
              <a:t>Tourism industry </a:t>
            </a:r>
            <a:endParaRPr lang="en-GB" sz="3200" dirty="0"/>
          </a:p>
          <a:p>
            <a:pPr lvl="0">
              <a:buFont typeface="Wingdings" panose="05000000000000000000" pitchFamily="2" charset="2"/>
              <a:buChar char="q"/>
            </a:pPr>
            <a:r>
              <a:rPr lang="en-US" sz="3200" dirty="0"/>
              <a:t>Currency exchange rate </a:t>
            </a:r>
            <a:endParaRPr lang="en-GB" sz="3200" dirty="0"/>
          </a:p>
          <a:p>
            <a:pPr lvl="0">
              <a:buFont typeface="Wingdings" panose="05000000000000000000" pitchFamily="2" charset="2"/>
              <a:buChar char="q"/>
            </a:pPr>
            <a:r>
              <a:rPr lang="en-US" sz="3200" dirty="0"/>
              <a:t>Increased prices of essential goods </a:t>
            </a:r>
            <a:endParaRPr lang="en-GB" sz="3200" dirty="0"/>
          </a:p>
          <a:p>
            <a:endParaRPr lang="en-GB" dirty="0"/>
          </a:p>
        </p:txBody>
      </p:sp>
    </p:spTree>
    <p:extLst>
      <p:ext uri="{BB962C8B-B14F-4D97-AF65-F5344CB8AC3E}">
        <p14:creationId xmlns="" xmlns:p14="http://schemas.microsoft.com/office/powerpoint/2010/main" val="1626635233"/>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additive="base">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1133341"/>
            <a:ext cx="9329551" cy="4908021"/>
          </a:xfrm>
        </p:spPr>
        <p:txBody>
          <a:bodyPr/>
          <a:lstStyle/>
          <a:p>
            <a:pPr lvl="0">
              <a:buFont typeface="Wingdings" panose="05000000000000000000" pitchFamily="2" charset="2"/>
              <a:buChar char="q"/>
            </a:pPr>
            <a:r>
              <a:rPr lang="en-US" sz="3600" dirty="0"/>
              <a:t>International finance market </a:t>
            </a:r>
            <a:endParaRPr lang="en-GB" sz="3600" dirty="0"/>
          </a:p>
          <a:p>
            <a:pPr lvl="0">
              <a:buFont typeface="Wingdings" panose="05000000000000000000" pitchFamily="2" charset="2"/>
              <a:buChar char="q"/>
            </a:pPr>
            <a:r>
              <a:rPr lang="en-US" sz="3600" dirty="0"/>
              <a:t>Economic growth and activity</a:t>
            </a:r>
            <a:endParaRPr lang="en-GB" sz="3600" dirty="0"/>
          </a:p>
          <a:p>
            <a:pPr lvl="0">
              <a:buFont typeface="Wingdings" panose="05000000000000000000" pitchFamily="2" charset="2"/>
              <a:buChar char="q"/>
            </a:pPr>
            <a:r>
              <a:rPr lang="en-US" sz="3600" dirty="0"/>
              <a:t>Insurance –big consumption </a:t>
            </a:r>
            <a:endParaRPr lang="en-GB" sz="3600" dirty="0"/>
          </a:p>
          <a:p>
            <a:pPr lvl="0">
              <a:buFont typeface="Wingdings" panose="05000000000000000000" pitchFamily="2" charset="2"/>
              <a:buChar char="q"/>
            </a:pPr>
            <a:r>
              <a:rPr lang="en-US" sz="3600" dirty="0"/>
              <a:t>Decrease in consumption and investment</a:t>
            </a:r>
            <a:endParaRPr lang="en-GB" sz="3600" dirty="0"/>
          </a:p>
          <a:p>
            <a:endParaRPr lang="en-GB" dirty="0"/>
          </a:p>
        </p:txBody>
      </p:sp>
    </p:spTree>
    <p:extLst>
      <p:ext uri="{BB962C8B-B14F-4D97-AF65-F5344CB8AC3E}">
        <p14:creationId xmlns="" xmlns:p14="http://schemas.microsoft.com/office/powerpoint/2010/main" val="3203617973"/>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991673"/>
            <a:ext cx="8596668" cy="5049689"/>
          </a:xfrm>
        </p:spPr>
        <p:txBody>
          <a:bodyPr>
            <a:normAutofit/>
          </a:bodyPr>
          <a:lstStyle/>
          <a:p>
            <a:pPr lvl="0">
              <a:buFont typeface="Wingdings" panose="05000000000000000000" pitchFamily="2" charset="2"/>
              <a:buChar char="q"/>
            </a:pPr>
            <a:r>
              <a:rPr lang="en-US" sz="3600" dirty="0" smtClean="0"/>
              <a:t>Impact import and export</a:t>
            </a:r>
            <a:endParaRPr lang="en-GB" sz="3600" dirty="0" smtClean="0"/>
          </a:p>
          <a:p>
            <a:pPr lvl="0">
              <a:buFont typeface="Wingdings" panose="05000000000000000000" pitchFamily="2" charset="2"/>
              <a:buChar char="q"/>
            </a:pPr>
            <a:r>
              <a:rPr lang="en-US" sz="3600" dirty="0" smtClean="0"/>
              <a:t>Economy of poorer countries </a:t>
            </a:r>
            <a:endParaRPr lang="en-GB" sz="3600" dirty="0" smtClean="0"/>
          </a:p>
          <a:p>
            <a:pPr lvl="0">
              <a:buFont typeface="Wingdings" panose="05000000000000000000" pitchFamily="2" charset="2"/>
              <a:buChar char="q"/>
            </a:pPr>
            <a:r>
              <a:rPr lang="en-US" sz="3600" dirty="0" smtClean="0"/>
              <a:t>Increased spending on security sector </a:t>
            </a:r>
            <a:endParaRPr lang="en-GB" sz="3600" dirty="0" smtClean="0"/>
          </a:p>
          <a:p>
            <a:pPr lvl="0">
              <a:buFont typeface="Wingdings" panose="05000000000000000000" pitchFamily="2" charset="2"/>
              <a:buChar char="q"/>
            </a:pPr>
            <a:r>
              <a:rPr lang="en-US" sz="3600" dirty="0" smtClean="0"/>
              <a:t>Security of airport  and vital installations</a:t>
            </a:r>
            <a:endParaRPr lang="en-GB" sz="3600" dirty="0" smtClean="0"/>
          </a:p>
          <a:p>
            <a:pPr lvl="0">
              <a:buFont typeface="Wingdings" panose="05000000000000000000" pitchFamily="2" charset="2"/>
              <a:buChar char="q"/>
            </a:pPr>
            <a:r>
              <a:rPr lang="en-US" sz="3600" dirty="0" smtClean="0"/>
              <a:t>Measurement causality </a:t>
            </a:r>
            <a:endParaRPr lang="en-GB" sz="3600" dirty="0" smtClean="0"/>
          </a:p>
          <a:p>
            <a:endParaRPr lang="en-GB" dirty="0"/>
          </a:p>
        </p:txBody>
      </p:sp>
    </p:spTree>
    <p:extLst>
      <p:ext uri="{BB962C8B-B14F-4D97-AF65-F5344CB8AC3E}">
        <p14:creationId xmlns="" xmlns:p14="http://schemas.microsoft.com/office/powerpoint/2010/main" val="3853753168"/>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210615"/>
            <a:ext cx="9561370" cy="4830748"/>
          </a:xfrm>
        </p:spPr>
        <p:txBody>
          <a:bodyPr>
            <a:normAutofit/>
          </a:bodyPr>
          <a:lstStyle/>
          <a:p>
            <a:pPr lvl="0">
              <a:buFont typeface="Wingdings" panose="05000000000000000000" pitchFamily="2" charset="2"/>
              <a:buChar char="q"/>
            </a:pPr>
            <a:r>
              <a:rPr lang="en-US" sz="3200" dirty="0"/>
              <a:t>Effect of economic terrorism depends on country to country</a:t>
            </a:r>
            <a:endParaRPr lang="en-GB" sz="3200" dirty="0"/>
          </a:p>
          <a:p>
            <a:pPr lvl="0">
              <a:buFont typeface="Wingdings" panose="05000000000000000000" pitchFamily="2" charset="2"/>
              <a:buChar char="q"/>
            </a:pPr>
            <a:r>
              <a:rPr lang="en-US" sz="3200" dirty="0"/>
              <a:t>Economy of developing countries are more effected by terrorism activities </a:t>
            </a:r>
            <a:endParaRPr lang="en-GB" sz="3200" dirty="0"/>
          </a:p>
          <a:p>
            <a:pPr lvl="0">
              <a:buFont typeface="Wingdings" panose="05000000000000000000" pitchFamily="2" charset="2"/>
              <a:buChar char="q"/>
            </a:pPr>
            <a:r>
              <a:rPr lang="en-US" sz="3200" dirty="0"/>
              <a:t>Increased expenditure on security budget </a:t>
            </a:r>
            <a:endParaRPr lang="en-GB" sz="3200" dirty="0"/>
          </a:p>
          <a:p>
            <a:pPr lvl="0">
              <a:buFont typeface="Wingdings" panose="05000000000000000000" pitchFamily="2" charset="2"/>
              <a:buChar char="q"/>
            </a:pPr>
            <a:r>
              <a:rPr lang="en-US" sz="3200" dirty="0"/>
              <a:t>Effect on investor confidence </a:t>
            </a:r>
          </a:p>
          <a:p>
            <a:pPr lvl="0">
              <a:buFont typeface="Wingdings" panose="05000000000000000000" pitchFamily="2" charset="2"/>
              <a:buChar char="q"/>
            </a:pPr>
            <a:r>
              <a:rPr lang="en-US" sz="3200" dirty="0"/>
              <a:t>Insurance impact </a:t>
            </a:r>
            <a:endParaRPr lang="en-GB" sz="3200" dirty="0"/>
          </a:p>
          <a:p>
            <a:endParaRPr lang="en-GB" dirty="0"/>
          </a:p>
        </p:txBody>
      </p:sp>
    </p:spTree>
    <p:extLst>
      <p:ext uri="{BB962C8B-B14F-4D97-AF65-F5344CB8AC3E}">
        <p14:creationId xmlns="" xmlns:p14="http://schemas.microsoft.com/office/powerpoint/2010/main" val="1262283034"/>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Use of the media in promoting terrorism and extremism </a:t>
            </a:r>
            <a:endParaRPr lang="en-GB" dirty="0"/>
          </a:p>
        </p:txBody>
      </p:sp>
      <p:sp>
        <p:nvSpPr>
          <p:cNvPr id="3" name="Content Placeholder 2"/>
          <p:cNvSpPr>
            <a:spLocks noGrp="1"/>
          </p:cNvSpPr>
          <p:nvPr>
            <p:ph idx="1"/>
          </p:nvPr>
        </p:nvSpPr>
        <p:spPr/>
        <p:txBody>
          <a:bodyPr>
            <a:normAutofit/>
          </a:bodyPr>
          <a:lstStyle/>
          <a:p>
            <a:pPr lvl="0">
              <a:buFont typeface="Wingdings" panose="05000000000000000000" pitchFamily="2" charset="2"/>
              <a:buChar char="q"/>
            </a:pPr>
            <a:r>
              <a:rPr lang="en-US" sz="3600" dirty="0"/>
              <a:t>Spread fear or terror</a:t>
            </a:r>
            <a:endParaRPr lang="en-GB" sz="3600" dirty="0"/>
          </a:p>
          <a:p>
            <a:pPr lvl="0">
              <a:buFont typeface="Wingdings" panose="05000000000000000000" pitchFamily="2" charset="2"/>
              <a:buChar char="q"/>
            </a:pPr>
            <a:r>
              <a:rPr lang="en-US" sz="3600" dirty="0"/>
              <a:t>Cause public disorder  in information system</a:t>
            </a:r>
            <a:endParaRPr lang="en-GB" sz="3600" dirty="0"/>
          </a:p>
          <a:p>
            <a:pPr lvl="0">
              <a:buFont typeface="Wingdings" panose="05000000000000000000" pitchFamily="2" charset="2"/>
              <a:buChar char="q"/>
            </a:pPr>
            <a:r>
              <a:rPr lang="en-US" sz="3600" dirty="0"/>
              <a:t>Exposing the society to threat of attacks</a:t>
            </a:r>
            <a:endParaRPr lang="en-GB" sz="3600" dirty="0"/>
          </a:p>
          <a:p>
            <a:pPr lvl="0">
              <a:buFont typeface="Wingdings" panose="05000000000000000000" pitchFamily="2" charset="2"/>
              <a:buChar char="q"/>
            </a:pPr>
            <a:r>
              <a:rPr lang="en-US" sz="3600" dirty="0"/>
              <a:t>Spread harmful/negative </a:t>
            </a:r>
            <a:r>
              <a:rPr lang="en-US" sz="3600" dirty="0" smtClean="0"/>
              <a:t>propaganda</a:t>
            </a:r>
            <a:endParaRPr lang="en-GB" sz="3600" dirty="0"/>
          </a:p>
        </p:txBody>
      </p:sp>
    </p:spTree>
    <p:extLst>
      <p:ext uri="{BB962C8B-B14F-4D97-AF65-F5344CB8AC3E}">
        <p14:creationId xmlns="" xmlns:p14="http://schemas.microsoft.com/office/powerpoint/2010/main" val="3741327544"/>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081825"/>
            <a:ext cx="10565922" cy="4959537"/>
          </a:xfrm>
        </p:spPr>
        <p:txBody>
          <a:bodyPr>
            <a:normAutofit/>
          </a:bodyPr>
          <a:lstStyle/>
          <a:p>
            <a:pPr lvl="0">
              <a:buFont typeface="Wingdings" panose="05000000000000000000" pitchFamily="2" charset="2"/>
              <a:buChar char="q"/>
            </a:pPr>
            <a:r>
              <a:rPr lang="en-US" sz="3600" dirty="0"/>
              <a:t>Mobilization people to adopt extremist/terror ideology </a:t>
            </a:r>
            <a:endParaRPr lang="en-GB" sz="3600" dirty="0"/>
          </a:p>
          <a:p>
            <a:pPr lvl="0">
              <a:buFont typeface="Wingdings" panose="05000000000000000000" pitchFamily="2" charset="2"/>
              <a:buChar char="q"/>
            </a:pPr>
            <a:r>
              <a:rPr lang="en-US" sz="3600" dirty="0"/>
              <a:t>Recruitment of the Youth </a:t>
            </a:r>
            <a:endParaRPr lang="en-GB" sz="3600" dirty="0"/>
          </a:p>
          <a:p>
            <a:pPr lvl="0">
              <a:buFont typeface="Wingdings" panose="05000000000000000000" pitchFamily="2" charset="2"/>
              <a:buChar char="q"/>
            </a:pPr>
            <a:r>
              <a:rPr lang="en-US" sz="3600" dirty="0"/>
              <a:t>Training </a:t>
            </a:r>
            <a:endParaRPr lang="en-GB" sz="3600" dirty="0"/>
          </a:p>
          <a:p>
            <a:pPr lvl="0">
              <a:buFont typeface="Wingdings" panose="05000000000000000000" pitchFamily="2" charset="2"/>
              <a:buChar char="q"/>
            </a:pPr>
            <a:r>
              <a:rPr lang="en-US" sz="3600" dirty="0"/>
              <a:t>Coordinating terror attacks</a:t>
            </a:r>
            <a:endParaRPr lang="en-GB" sz="3600" dirty="0"/>
          </a:p>
          <a:p>
            <a:pPr lvl="0">
              <a:buFont typeface="Wingdings" panose="05000000000000000000" pitchFamily="2" charset="2"/>
              <a:buChar char="q"/>
            </a:pPr>
            <a:r>
              <a:rPr lang="en-US" sz="3600" dirty="0"/>
              <a:t>Financing and supporting </a:t>
            </a:r>
            <a:endParaRPr lang="en-GB" sz="3600" dirty="0"/>
          </a:p>
          <a:p>
            <a:endParaRPr lang="en-GB" dirty="0"/>
          </a:p>
        </p:txBody>
      </p:sp>
    </p:spTree>
    <p:extLst>
      <p:ext uri="{BB962C8B-B14F-4D97-AF65-F5344CB8AC3E}">
        <p14:creationId xmlns="" xmlns:p14="http://schemas.microsoft.com/office/powerpoint/2010/main" val="257181161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10836380" cy="768439"/>
          </a:xfrm>
        </p:spPr>
        <p:txBody>
          <a:bodyPr>
            <a:normAutofit fontScale="90000"/>
          </a:bodyPr>
          <a:lstStyle/>
          <a:p>
            <a:r>
              <a:rPr lang="en-US" sz="4400" b="1" dirty="0" smtClean="0"/>
              <a:t>OBSTACLES IN FIGHTING GLOBAL TERRORISM </a:t>
            </a:r>
            <a:r>
              <a:rPr lang="en-GB" dirty="0" smtClean="0"/>
              <a:t/>
            </a:r>
            <a:br>
              <a:rPr lang="en-GB" dirty="0" smtClean="0"/>
            </a:br>
            <a:endParaRPr lang="en-GB" dirty="0"/>
          </a:p>
        </p:txBody>
      </p:sp>
      <p:sp>
        <p:nvSpPr>
          <p:cNvPr id="3" name="Content Placeholder 2"/>
          <p:cNvSpPr>
            <a:spLocks noGrp="1"/>
          </p:cNvSpPr>
          <p:nvPr>
            <p:ph idx="1"/>
          </p:nvPr>
        </p:nvSpPr>
        <p:spPr>
          <a:xfrm>
            <a:off x="489397" y="1661375"/>
            <a:ext cx="10573555" cy="4636394"/>
          </a:xfrm>
        </p:spPr>
        <p:txBody>
          <a:bodyPr>
            <a:normAutofit/>
          </a:bodyPr>
          <a:lstStyle/>
          <a:p>
            <a:pPr lvl="0">
              <a:buFont typeface="Wingdings" panose="05000000000000000000" pitchFamily="2" charset="2"/>
              <a:buChar char="q"/>
            </a:pPr>
            <a:r>
              <a:rPr lang="en-US" sz="3600" dirty="0" smtClean="0"/>
              <a:t>Ban </a:t>
            </a:r>
            <a:r>
              <a:rPr lang="en-US" sz="3600" dirty="0"/>
              <a:t>against extraditing people accused of terrorism/political charges –being exploited by terrorists</a:t>
            </a:r>
            <a:endParaRPr lang="en-GB" sz="3600" dirty="0"/>
          </a:p>
          <a:p>
            <a:pPr lvl="0">
              <a:buFont typeface="Wingdings" panose="05000000000000000000" pitchFamily="2" charset="2"/>
              <a:buChar char="q"/>
            </a:pPr>
            <a:r>
              <a:rPr lang="en-US" sz="3600" dirty="0"/>
              <a:t>Political asylum rights </a:t>
            </a:r>
            <a:endParaRPr lang="en-GB" sz="3600" dirty="0"/>
          </a:p>
          <a:p>
            <a:pPr lvl="0">
              <a:buFont typeface="Wingdings" panose="05000000000000000000" pitchFamily="2" charset="2"/>
              <a:buChar char="q"/>
            </a:pPr>
            <a:r>
              <a:rPr lang="en-US" sz="3600" dirty="0"/>
              <a:t>Improvement in ICT</a:t>
            </a:r>
            <a:endParaRPr lang="en-GB" sz="3600" dirty="0"/>
          </a:p>
          <a:p>
            <a:pPr lvl="0">
              <a:buFont typeface="Wingdings" panose="05000000000000000000" pitchFamily="2" charset="2"/>
              <a:buChar char="q"/>
            </a:pPr>
            <a:r>
              <a:rPr lang="en-US" sz="3600" dirty="0"/>
              <a:t>The principle of extradition or trail–trial abroad or at home</a:t>
            </a:r>
            <a:endParaRPr lang="en-GB" sz="3600" dirty="0"/>
          </a:p>
          <a:p>
            <a:endParaRPr lang="en-GB" dirty="0"/>
          </a:p>
        </p:txBody>
      </p:sp>
    </p:spTree>
    <p:extLst>
      <p:ext uri="{BB962C8B-B14F-4D97-AF65-F5344CB8AC3E}">
        <p14:creationId xmlns="" xmlns:p14="http://schemas.microsoft.com/office/powerpoint/2010/main" val="652630952"/>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3639" y="221166"/>
            <a:ext cx="8229600" cy="570571"/>
          </a:xfrm>
        </p:spPr>
        <p:txBody>
          <a:bodyPr>
            <a:normAutofit fontScale="90000"/>
          </a:bodyPr>
          <a:lstStyle/>
          <a:p>
            <a:r>
              <a:rPr lang="en-US" sz="3200" b="1" dirty="0"/>
              <a:t>Globalization dimensions (Aspects)</a:t>
            </a:r>
          </a:p>
        </p:txBody>
      </p:sp>
      <p:sp>
        <p:nvSpPr>
          <p:cNvPr id="3" name="Content Placeholder 2"/>
          <p:cNvSpPr>
            <a:spLocks noGrp="1"/>
          </p:cNvSpPr>
          <p:nvPr>
            <p:ph idx="1"/>
          </p:nvPr>
        </p:nvSpPr>
        <p:spPr>
          <a:xfrm>
            <a:off x="1271238" y="791736"/>
            <a:ext cx="9556595" cy="5854391"/>
          </a:xfrm>
        </p:spPr>
        <p:txBody>
          <a:bodyPr>
            <a:normAutofit fontScale="85000" lnSpcReduction="20000"/>
          </a:bodyPr>
          <a:lstStyle/>
          <a:p>
            <a:pPr>
              <a:buNone/>
            </a:pPr>
            <a:r>
              <a:rPr lang="en-US" sz="2200" dirty="0"/>
              <a:t>Globalization is a </a:t>
            </a:r>
            <a:r>
              <a:rPr lang="en-US" sz="2200" dirty="0">
                <a:solidFill>
                  <a:srgbClr val="FF0000"/>
                </a:solidFill>
              </a:rPr>
              <a:t>multi-dimensional phenomenon </a:t>
            </a:r>
            <a:r>
              <a:rPr lang="en-US" sz="2200" dirty="0"/>
              <a:t>with numerous aspects of life. There is intensification of economic, political, social and cultural relations across borders.</a:t>
            </a:r>
          </a:p>
          <a:p>
            <a:pPr>
              <a:buNone/>
            </a:pPr>
            <a:r>
              <a:rPr lang="en-US" sz="2600" b="1" dirty="0" smtClean="0">
                <a:solidFill>
                  <a:srgbClr val="FF0000"/>
                </a:solidFill>
              </a:rPr>
              <a:t>a)Technological revolution dimension</a:t>
            </a:r>
          </a:p>
          <a:p>
            <a:r>
              <a:rPr lang="en-US" sz="2200" dirty="0"/>
              <a:t>A number of authors take technological factors as the main causes of modern globalization, since the latest technological achievements have also enabled fast and undisturbed migration of people and flow of capital and information, having simultaneously induced the need for it. </a:t>
            </a:r>
            <a:endParaRPr lang="en-US" sz="2200" dirty="0" smtClean="0"/>
          </a:p>
          <a:p>
            <a:r>
              <a:rPr lang="en-US" sz="2200" dirty="0" smtClean="0"/>
              <a:t>The </a:t>
            </a:r>
            <a:r>
              <a:rPr lang="en-US" sz="2200" dirty="0"/>
              <a:t>technological changes </a:t>
            </a:r>
            <a:r>
              <a:rPr lang="en-US" sz="2200" dirty="0" smtClean="0"/>
              <a:t>include:</a:t>
            </a:r>
          </a:p>
          <a:p>
            <a:pPr lvl="1"/>
            <a:r>
              <a:rPr lang="en-US" sz="2000" dirty="0" smtClean="0"/>
              <a:t> </a:t>
            </a:r>
            <a:r>
              <a:rPr lang="en-US" sz="2000" dirty="0"/>
              <a:t>the latest accomplishments of technological revolution such as telecommunication systems, </a:t>
            </a:r>
            <a:endParaRPr lang="en-US" sz="2000" dirty="0" smtClean="0"/>
          </a:p>
          <a:p>
            <a:pPr lvl="1"/>
            <a:r>
              <a:rPr lang="en-US" sz="2000" dirty="0" smtClean="0"/>
              <a:t>the </a:t>
            </a:r>
            <a:r>
              <a:rPr lang="en-US" sz="2000" dirty="0"/>
              <a:t>scientific revolution</a:t>
            </a:r>
            <a:r>
              <a:rPr lang="en-US" sz="2000" dirty="0" smtClean="0"/>
              <a:t>,</a:t>
            </a:r>
          </a:p>
          <a:p>
            <a:pPr lvl="1"/>
            <a:r>
              <a:rPr lang="en-US" sz="2000" dirty="0" smtClean="0"/>
              <a:t> </a:t>
            </a:r>
            <a:r>
              <a:rPr lang="en-US" sz="2000" dirty="0"/>
              <a:t>new forms of transport</a:t>
            </a:r>
            <a:r>
              <a:rPr lang="en-US" sz="2000" dirty="0" smtClean="0"/>
              <a:t>,</a:t>
            </a:r>
          </a:p>
          <a:p>
            <a:pPr lvl="1"/>
            <a:r>
              <a:rPr lang="en-US" sz="2000" dirty="0" smtClean="0"/>
              <a:t> </a:t>
            </a:r>
            <a:r>
              <a:rPr lang="en-US" sz="2000" dirty="0"/>
              <a:t>the Internet </a:t>
            </a:r>
            <a:endParaRPr lang="en-US" sz="2000" dirty="0" smtClean="0"/>
          </a:p>
          <a:p>
            <a:pPr lvl="1"/>
            <a:r>
              <a:rPr lang="en-US" sz="2000" dirty="0" smtClean="0"/>
              <a:t>NB: because </a:t>
            </a:r>
            <a:r>
              <a:rPr lang="en-US" sz="2000" dirty="0"/>
              <a:t>all of these technical-technological factors have facilitated </a:t>
            </a:r>
            <a:r>
              <a:rPr lang="en-US" sz="2000" dirty="0">
                <a:solidFill>
                  <a:srgbClr val="FF0000"/>
                </a:solidFill>
              </a:rPr>
              <a:t>unhindered communication of knowledge</a:t>
            </a:r>
            <a:r>
              <a:rPr lang="en-US" sz="2000" dirty="0"/>
              <a:t>, people, information and capital among the countries worldwide. </a:t>
            </a:r>
            <a:endParaRPr lang="en-US" sz="2000" dirty="0" smtClean="0"/>
          </a:p>
          <a:p>
            <a:pPr lvl="1"/>
            <a:r>
              <a:rPr lang="en-US" sz="2000" dirty="0"/>
              <a:t>Sometimes technological progress can be considered as one of the </a:t>
            </a:r>
            <a:r>
              <a:rPr lang="en-US" sz="2000" dirty="0">
                <a:solidFill>
                  <a:srgbClr val="FF0000"/>
                </a:solidFill>
              </a:rPr>
              <a:t>main driving forces of </a:t>
            </a:r>
            <a:r>
              <a:rPr lang="en-US" sz="2000" dirty="0"/>
              <a:t>globalization since it </a:t>
            </a:r>
            <a:r>
              <a:rPr lang="en-US" sz="2000" dirty="0">
                <a:solidFill>
                  <a:srgbClr val="FF0000"/>
                </a:solidFill>
              </a:rPr>
              <a:t>shortens distances in a broad sense by reducing transport and communication costs</a:t>
            </a:r>
          </a:p>
          <a:p>
            <a:pPr lvl="1"/>
            <a:endParaRPr lang="en-US" sz="2000" dirty="0"/>
          </a:p>
          <a:p>
            <a:pPr>
              <a:buNone/>
            </a:pPr>
            <a:endParaRPr lang="en-US" dirty="0" smtClean="0"/>
          </a:p>
          <a:p>
            <a:pPr>
              <a:buNone/>
            </a:pPr>
            <a:endParaRPr lang="en-US" dirty="0"/>
          </a:p>
        </p:txBody>
      </p:sp>
    </p:spTree>
    <p:extLst>
      <p:ext uri="{BB962C8B-B14F-4D97-AF65-F5344CB8AC3E}">
        <p14:creationId xmlns="" xmlns:p14="http://schemas.microsoft.com/office/powerpoint/2010/main" val="2657517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additive="base">
                                        <p:cTn id="3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 calcmode="lin" valueType="num">
                                      <p:cBhvr additive="base">
                                        <p:cTn id="5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1210615"/>
            <a:ext cx="10243951" cy="4830748"/>
          </a:xfrm>
        </p:spPr>
        <p:txBody>
          <a:bodyPr>
            <a:normAutofit/>
          </a:bodyPr>
          <a:lstStyle/>
          <a:p>
            <a:pPr lvl="0">
              <a:buFont typeface="Wingdings" panose="05000000000000000000" pitchFamily="2" charset="2"/>
              <a:buChar char="q"/>
            </a:pPr>
            <a:r>
              <a:rPr lang="en-US" sz="3200" dirty="0"/>
              <a:t>Involvement in Governments in proxy wars </a:t>
            </a:r>
            <a:endParaRPr lang="en-GB" sz="3200" dirty="0"/>
          </a:p>
          <a:p>
            <a:pPr lvl="0">
              <a:buFont typeface="Wingdings" panose="05000000000000000000" pitchFamily="2" charset="2"/>
              <a:buChar char="q"/>
            </a:pPr>
            <a:r>
              <a:rPr lang="en-US" sz="3200" dirty="0"/>
              <a:t>Involving of politics in terrorism –defining terrorism according to political interest </a:t>
            </a:r>
            <a:endParaRPr lang="en-GB" sz="3200" dirty="0"/>
          </a:p>
          <a:p>
            <a:pPr lvl="0">
              <a:buFont typeface="Wingdings" panose="05000000000000000000" pitchFamily="2" charset="2"/>
              <a:buChar char="q"/>
            </a:pPr>
            <a:r>
              <a:rPr lang="en-US" sz="3200" dirty="0"/>
              <a:t>Development of Weapons of Mass Destruction (WMD)</a:t>
            </a:r>
            <a:endParaRPr lang="en-GB" sz="3200" dirty="0"/>
          </a:p>
          <a:p>
            <a:pPr lvl="0">
              <a:buFont typeface="Wingdings" panose="05000000000000000000" pitchFamily="2" charset="2"/>
              <a:buChar char="q"/>
            </a:pPr>
            <a:r>
              <a:rPr lang="en-US" sz="3200" dirty="0"/>
              <a:t>Failure by the international bodies to have unified approach to combating extremism and terrorism </a:t>
            </a:r>
            <a:endParaRPr lang="en-GB" sz="3200" dirty="0"/>
          </a:p>
          <a:p>
            <a:endParaRPr lang="en-GB" dirty="0"/>
          </a:p>
        </p:txBody>
      </p:sp>
    </p:spTree>
    <p:extLst>
      <p:ext uri="{BB962C8B-B14F-4D97-AF65-F5344CB8AC3E}">
        <p14:creationId xmlns="" xmlns:p14="http://schemas.microsoft.com/office/powerpoint/2010/main" val="1710554096"/>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95459" y="2404534"/>
            <a:ext cx="9144000" cy="1646302"/>
          </a:xfrm>
        </p:spPr>
        <p:txBody>
          <a:bodyPr/>
          <a:lstStyle/>
          <a:p>
            <a:pPr eaLnBrk="1" hangingPunct="1"/>
            <a:r>
              <a:rPr lang="en-US" altLang="en-US" sz="4000" b="1" dirty="0"/>
              <a:t>FOREIGN AID AND EXTERNAL RESOURCE FLOWS</a:t>
            </a:r>
            <a:r>
              <a:rPr lang="en-US" altLang="en-US" sz="4000" dirty="0"/>
              <a:t> </a:t>
            </a:r>
          </a:p>
        </p:txBody>
      </p:sp>
      <p:sp>
        <p:nvSpPr>
          <p:cNvPr id="3076" name="Date Placeholder 5"/>
          <p:cNvSpPr>
            <a:spLocks noGrp="1"/>
          </p:cNvSpPr>
          <p:nvPr>
            <p:ph type="dt" sz="quarter" idx="10"/>
          </p:nvPr>
        </p:nvSpPr>
        <p:spPr>
          <a:xfrm>
            <a:off x="6220497" y="6041362"/>
            <a:ext cx="1896576" cy="365125"/>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924ADE7-797C-4083-A8C6-25B1A63E31D3}" type="datetime1">
              <a:rPr lang="en-US" altLang="en-US" sz="1400"/>
              <a:pPr>
                <a:spcBef>
                  <a:spcPct val="0"/>
                </a:spcBef>
                <a:buFontTx/>
                <a:buNone/>
              </a:pPr>
              <a:t>21-Feb-26</a:t>
            </a:fld>
            <a:endParaRPr lang="en-US" altLang="en-US" sz="1400" dirty="0"/>
          </a:p>
        </p:txBody>
      </p:sp>
      <p:sp>
        <p:nvSpPr>
          <p:cNvPr id="3077"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EBAB232-127F-46E1-BFDA-FEBCA731F092}" type="slidenum">
              <a:rPr lang="en-US" altLang="en-US" sz="1400"/>
              <a:pPr>
                <a:spcBef>
                  <a:spcPct val="0"/>
                </a:spcBef>
                <a:buFontTx/>
                <a:buNone/>
              </a:pPr>
              <a:t>151</a:t>
            </a:fld>
            <a:endParaRPr lang="en-US" altLang="en-US" sz="1400"/>
          </a:p>
        </p:txBody>
      </p:sp>
    </p:spTree>
    <p:extLst>
      <p:ext uri="{BB962C8B-B14F-4D97-AF65-F5344CB8AC3E}">
        <p14:creationId xmlns="" xmlns:p14="http://schemas.microsoft.com/office/powerpoint/2010/main" val="853211465"/>
      </p:ext>
    </p:extLst>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77334" y="0"/>
            <a:ext cx="8596668" cy="1320800"/>
          </a:xfrm>
        </p:spPr>
        <p:txBody>
          <a:bodyPr/>
          <a:lstStyle/>
          <a:p>
            <a:pPr eaLnBrk="1" hangingPunct="1"/>
            <a:r>
              <a:rPr lang="en-US" altLang="en-US" sz="4000" b="1"/>
              <a:t>Definition</a:t>
            </a:r>
          </a:p>
        </p:txBody>
      </p:sp>
      <p:sp>
        <p:nvSpPr>
          <p:cNvPr id="4099" name="Rectangle 3"/>
          <p:cNvSpPr>
            <a:spLocks noGrp="1" noChangeArrowheads="1"/>
          </p:cNvSpPr>
          <p:nvPr>
            <p:ph type="body" idx="1"/>
          </p:nvPr>
        </p:nvSpPr>
        <p:spPr>
          <a:xfrm>
            <a:off x="677333" y="1043189"/>
            <a:ext cx="8930305" cy="5363298"/>
          </a:xfrm>
        </p:spPr>
        <p:txBody>
          <a:bodyPr>
            <a:normAutofit/>
          </a:bodyPr>
          <a:lstStyle/>
          <a:p>
            <a:pPr eaLnBrk="1" hangingPunct="1"/>
            <a:r>
              <a:rPr lang="en-US" altLang="en-US" sz="2000" dirty="0" smtClean="0"/>
              <a:t>Foreign aid refers to real transfer of public and private foreign resources from one country to another; in particular, from the developed to the developing countries.  </a:t>
            </a:r>
          </a:p>
          <a:p>
            <a:pPr>
              <a:lnSpc>
                <a:spcPct val="90000"/>
              </a:lnSpc>
            </a:pPr>
            <a:r>
              <a:rPr lang="en-US" altLang="en-US" sz="2000" dirty="0"/>
              <a:t>Resource transfer can take the form of grants and / or loans by governments, multilateral agencies and the private sector. </a:t>
            </a:r>
          </a:p>
          <a:p>
            <a:pPr>
              <a:lnSpc>
                <a:spcPct val="90000"/>
              </a:lnSpc>
            </a:pPr>
            <a:endParaRPr lang="en-US" altLang="en-US" sz="2000" dirty="0"/>
          </a:p>
          <a:p>
            <a:pPr>
              <a:lnSpc>
                <a:spcPct val="90000"/>
              </a:lnSpc>
            </a:pPr>
            <a:r>
              <a:rPr lang="en-US" altLang="en-US" sz="2000" dirty="0"/>
              <a:t>Foreign aid includes intergovernmental transfer of funds, capital, equipment and human skills. Aid can also take an implicit or indirect form.  </a:t>
            </a:r>
            <a:endParaRPr lang="en-US" altLang="en-US" sz="2000" dirty="0" smtClean="0"/>
          </a:p>
          <a:p>
            <a:pPr>
              <a:lnSpc>
                <a:spcPct val="90000"/>
              </a:lnSpc>
            </a:pPr>
            <a:r>
              <a:rPr lang="en-US" altLang="en-US" sz="2000" dirty="0"/>
              <a:t>For example, when a Third World country is granted special / preferential tariffs by a developed country, such a country’s exporters make net gains, which can be considered as aid. </a:t>
            </a:r>
            <a:endParaRPr lang="en-US" altLang="en-US" sz="2000" dirty="0" smtClean="0"/>
          </a:p>
          <a:p>
            <a:pPr>
              <a:lnSpc>
                <a:spcPct val="90000"/>
              </a:lnSpc>
            </a:pPr>
            <a:r>
              <a:rPr lang="en-US" altLang="en-US" sz="2000" dirty="0"/>
              <a:t>In the actual sense of the word aid, we cannot take all (official and private) transfers as aid. Some private transfers may represent normal commercial foreign investments and therefore should not be treated as aid.   </a:t>
            </a:r>
          </a:p>
          <a:p>
            <a:pPr>
              <a:lnSpc>
                <a:spcPct val="90000"/>
              </a:lnSpc>
            </a:pPr>
            <a:endParaRPr lang="en-US" altLang="en-US" dirty="0"/>
          </a:p>
          <a:p>
            <a:pPr>
              <a:lnSpc>
                <a:spcPct val="90000"/>
              </a:lnSpc>
            </a:pPr>
            <a:endParaRPr lang="en-US" altLang="en-US" dirty="0"/>
          </a:p>
          <a:p>
            <a:pPr eaLnBrk="1" hangingPunct="1"/>
            <a:endParaRPr lang="en-US" altLang="en-US" dirty="0" smtClean="0"/>
          </a:p>
        </p:txBody>
      </p:sp>
      <p:sp>
        <p:nvSpPr>
          <p:cNvPr id="4100"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0C6052F-6B6D-4FA1-9A53-59D712440870}" type="datetime1">
              <a:rPr lang="en-US" altLang="en-US" sz="1400"/>
              <a:pPr>
                <a:spcBef>
                  <a:spcPct val="0"/>
                </a:spcBef>
                <a:buFontTx/>
                <a:buNone/>
              </a:pPr>
              <a:t>21-Feb-26</a:t>
            </a:fld>
            <a:endParaRPr lang="en-US" altLang="en-US" sz="1400"/>
          </a:p>
        </p:txBody>
      </p:sp>
      <p:sp>
        <p:nvSpPr>
          <p:cNvPr id="4101"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8A6617B-B10C-4F66-9D1C-52CB46583B96}" type="slidenum">
              <a:rPr lang="en-US" altLang="en-US" sz="1400"/>
              <a:pPr>
                <a:spcBef>
                  <a:spcPct val="0"/>
                </a:spcBef>
                <a:buFontTx/>
                <a:buNone/>
              </a:pPr>
              <a:t>152</a:t>
            </a:fld>
            <a:endParaRPr lang="en-US" altLang="en-US" sz="1400"/>
          </a:p>
        </p:txBody>
      </p:sp>
    </p:spTree>
    <p:extLst>
      <p:ext uri="{BB962C8B-B14F-4D97-AF65-F5344CB8AC3E}">
        <p14:creationId xmlns="" xmlns:p14="http://schemas.microsoft.com/office/powerpoint/2010/main" val="1852531835"/>
      </p:ext>
    </p:extLst>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b="1" smtClean="0"/>
              <a:t>Definition cntd</a:t>
            </a:r>
          </a:p>
        </p:txBody>
      </p:sp>
      <p:sp>
        <p:nvSpPr>
          <p:cNvPr id="8195" name="Rectangle 3"/>
          <p:cNvSpPr>
            <a:spLocks noGrp="1" noChangeArrowheads="1"/>
          </p:cNvSpPr>
          <p:nvPr>
            <p:ph type="body" idx="1"/>
          </p:nvPr>
        </p:nvSpPr>
        <p:spPr>
          <a:xfrm>
            <a:off x="677334" y="1403797"/>
            <a:ext cx="8596668" cy="4637565"/>
          </a:xfrm>
        </p:spPr>
        <p:txBody>
          <a:bodyPr/>
          <a:lstStyle/>
          <a:p>
            <a:pPr eaLnBrk="1" hangingPunct="1">
              <a:buFontTx/>
              <a:buNone/>
            </a:pPr>
            <a:r>
              <a:rPr lang="en-US" altLang="en-US" dirty="0" smtClean="0"/>
              <a:t>	For any transfers to qualify  as aid they should:  first,  </a:t>
            </a:r>
          </a:p>
          <a:p>
            <a:pPr eaLnBrk="1" hangingPunct="1"/>
            <a:r>
              <a:rPr lang="en-US" altLang="en-US" dirty="0" smtClean="0"/>
              <a:t>be non-commercial from the point of view of the donor;  </a:t>
            </a:r>
          </a:p>
          <a:p>
            <a:pPr eaLnBrk="1" hangingPunct="1"/>
            <a:r>
              <a:rPr lang="en-US" altLang="en-US" dirty="0" smtClean="0"/>
              <a:t>be characterized by concessional terms, i.e., the interest rate  and repayment terms  should not be  as tight  for commercial loans.  </a:t>
            </a:r>
          </a:p>
          <a:p>
            <a:pPr eaLnBrk="1" hangingPunct="1"/>
            <a:endParaRPr lang="en-US" altLang="en-US" dirty="0" smtClean="0"/>
          </a:p>
        </p:txBody>
      </p:sp>
      <p:sp>
        <p:nvSpPr>
          <p:cNvPr id="8196"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CB6BA41-94C0-4E5F-9BEC-34EE93C76B0C}" type="datetime1">
              <a:rPr lang="en-US" altLang="en-US" sz="1400"/>
              <a:pPr>
                <a:spcBef>
                  <a:spcPct val="0"/>
                </a:spcBef>
                <a:buFontTx/>
                <a:buNone/>
              </a:pPr>
              <a:t>21-Feb-26</a:t>
            </a:fld>
            <a:endParaRPr lang="en-US" altLang="en-US" sz="1400"/>
          </a:p>
        </p:txBody>
      </p:sp>
      <p:sp>
        <p:nvSpPr>
          <p:cNvPr id="8197"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4FDA165-4534-4B81-8D10-EB53B6E6E3C1}" type="slidenum">
              <a:rPr lang="en-US" altLang="en-US" sz="1400"/>
              <a:pPr>
                <a:spcBef>
                  <a:spcPct val="0"/>
                </a:spcBef>
                <a:buFontTx/>
                <a:buNone/>
              </a:pPr>
              <a:t>153</a:t>
            </a:fld>
            <a:endParaRPr lang="en-US" altLang="en-US" sz="1400"/>
          </a:p>
        </p:txBody>
      </p:sp>
    </p:spTree>
    <p:extLst>
      <p:ext uri="{BB962C8B-B14F-4D97-AF65-F5344CB8AC3E}">
        <p14:creationId xmlns="" xmlns:p14="http://schemas.microsoft.com/office/powerpoint/2010/main" val="3671888592"/>
      </p:ext>
    </p:extLst>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en-US" b="1" smtClean="0"/>
              <a:t>Types of Aid</a:t>
            </a:r>
          </a:p>
        </p:txBody>
      </p:sp>
      <p:sp>
        <p:nvSpPr>
          <p:cNvPr id="9219" name="Rectangle 3"/>
          <p:cNvSpPr>
            <a:spLocks noGrp="1" noChangeArrowheads="1"/>
          </p:cNvSpPr>
          <p:nvPr>
            <p:ph type="body" idx="1"/>
          </p:nvPr>
        </p:nvSpPr>
        <p:spPr/>
        <p:txBody>
          <a:bodyPr/>
          <a:lstStyle/>
          <a:p>
            <a:pPr eaLnBrk="1" hangingPunct="1">
              <a:lnSpc>
                <a:spcPct val="90000"/>
              </a:lnSpc>
            </a:pPr>
            <a:r>
              <a:rPr lang="en-US" altLang="en-US" smtClean="0"/>
              <a:t>Foreign aid inflows include:</a:t>
            </a:r>
            <a:endParaRPr lang="en-US" altLang="en-US" b="1" smtClean="0"/>
          </a:p>
          <a:p>
            <a:pPr eaLnBrk="1" hangingPunct="1">
              <a:lnSpc>
                <a:spcPct val="90000"/>
              </a:lnSpc>
              <a:buFontTx/>
              <a:buNone/>
            </a:pPr>
            <a:r>
              <a:rPr lang="en-US" altLang="en-US" b="1" smtClean="0"/>
              <a:t>Grants</a:t>
            </a:r>
            <a:endParaRPr lang="en-US" altLang="en-US" smtClean="0"/>
          </a:p>
          <a:p>
            <a:pPr eaLnBrk="1" hangingPunct="1">
              <a:lnSpc>
                <a:spcPct val="90000"/>
              </a:lnSpc>
            </a:pPr>
            <a:r>
              <a:rPr lang="en-US" altLang="en-US" smtClean="0"/>
              <a:t>These carry no interest and are non – repayable.  The proportion of grants in total foreign  aid  to developing countries  has gradually increased  as donor  communities have recognized  that most  of the countries  in need  of aid  are unlikely  to be able  to re-pay.</a:t>
            </a:r>
          </a:p>
          <a:p>
            <a:pPr eaLnBrk="1" hangingPunct="1">
              <a:lnSpc>
                <a:spcPct val="90000"/>
              </a:lnSpc>
            </a:pPr>
            <a:endParaRPr lang="en-US" altLang="en-US" smtClean="0"/>
          </a:p>
          <a:p>
            <a:pPr eaLnBrk="1" hangingPunct="1">
              <a:lnSpc>
                <a:spcPct val="90000"/>
              </a:lnSpc>
            </a:pPr>
            <a:endParaRPr lang="en-US" altLang="en-US" smtClean="0"/>
          </a:p>
        </p:txBody>
      </p:sp>
      <p:sp>
        <p:nvSpPr>
          <p:cNvPr id="9220"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AAC8CFB-E091-46BD-9E5B-06BC1464CA05}" type="datetime1">
              <a:rPr lang="en-US" altLang="en-US" sz="1400"/>
              <a:pPr>
                <a:spcBef>
                  <a:spcPct val="0"/>
                </a:spcBef>
                <a:buFontTx/>
                <a:buNone/>
              </a:pPr>
              <a:t>21-Feb-26</a:t>
            </a:fld>
            <a:endParaRPr lang="en-US" altLang="en-US" sz="1400"/>
          </a:p>
        </p:txBody>
      </p:sp>
      <p:sp>
        <p:nvSpPr>
          <p:cNvPr id="9221"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641C4ED-BA07-45A3-95DB-DBA205425BF3}" type="slidenum">
              <a:rPr lang="en-US" altLang="en-US" sz="1400"/>
              <a:pPr>
                <a:spcBef>
                  <a:spcPct val="0"/>
                </a:spcBef>
                <a:buFontTx/>
                <a:buNone/>
              </a:pPr>
              <a:t>154</a:t>
            </a:fld>
            <a:endParaRPr lang="en-US" altLang="en-US" sz="1400"/>
          </a:p>
        </p:txBody>
      </p:sp>
    </p:spTree>
    <p:extLst>
      <p:ext uri="{BB962C8B-B14F-4D97-AF65-F5344CB8AC3E}">
        <p14:creationId xmlns="" xmlns:p14="http://schemas.microsoft.com/office/powerpoint/2010/main" val="4158567149"/>
      </p:ext>
    </p:extLst>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b="1" smtClean="0"/>
              <a:t>Types of Aid cntd</a:t>
            </a:r>
          </a:p>
        </p:txBody>
      </p:sp>
      <p:sp>
        <p:nvSpPr>
          <p:cNvPr id="10243" name="Rectangle 3"/>
          <p:cNvSpPr>
            <a:spLocks noGrp="1" noChangeArrowheads="1"/>
          </p:cNvSpPr>
          <p:nvPr>
            <p:ph type="body" idx="1"/>
          </p:nvPr>
        </p:nvSpPr>
        <p:spPr/>
        <p:txBody>
          <a:bodyPr/>
          <a:lstStyle/>
          <a:p>
            <a:pPr eaLnBrk="1" hangingPunct="1"/>
            <a:r>
              <a:rPr lang="en-US" altLang="en-US" b="1" smtClean="0"/>
              <a:t>Loans</a:t>
            </a:r>
            <a:endParaRPr lang="en-US" altLang="en-US" smtClean="0"/>
          </a:p>
          <a:p>
            <a:pPr eaLnBrk="1" hangingPunct="1"/>
            <a:r>
              <a:rPr lang="en-US" altLang="en-US" smtClean="0"/>
              <a:t>Loans can be hard (commercial) or soft (concessional), depending on the interest rate charged and the repayment terms.  </a:t>
            </a:r>
          </a:p>
        </p:txBody>
      </p:sp>
      <p:sp>
        <p:nvSpPr>
          <p:cNvPr id="10244"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8915931-5C12-498A-84E6-F80E3BF8CA90}" type="datetime1">
              <a:rPr lang="en-US" altLang="en-US" sz="1400"/>
              <a:pPr>
                <a:spcBef>
                  <a:spcPct val="0"/>
                </a:spcBef>
                <a:buFontTx/>
                <a:buNone/>
              </a:pPr>
              <a:t>21-Feb-26</a:t>
            </a:fld>
            <a:endParaRPr lang="en-US" altLang="en-US" sz="1400"/>
          </a:p>
        </p:txBody>
      </p:sp>
      <p:sp>
        <p:nvSpPr>
          <p:cNvPr id="10245"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6B13A07A-C8DC-4EC7-AE24-162E4AD83529}" type="slidenum">
              <a:rPr lang="en-US" altLang="en-US" sz="1400"/>
              <a:pPr>
                <a:spcBef>
                  <a:spcPct val="0"/>
                </a:spcBef>
                <a:buFontTx/>
                <a:buNone/>
              </a:pPr>
              <a:t>155</a:t>
            </a:fld>
            <a:endParaRPr lang="en-US" altLang="en-US" sz="1400"/>
          </a:p>
        </p:txBody>
      </p:sp>
    </p:spTree>
    <p:extLst>
      <p:ext uri="{BB962C8B-B14F-4D97-AF65-F5344CB8AC3E}">
        <p14:creationId xmlns="" xmlns:p14="http://schemas.microsoft.com/office/powerpoint/2010/main" val="2069707297"/>
      </p:ext>
    </p:extLst>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b="1" smtClean="0"/>
              <a:t>Types of Aid cntd</a:t>
            </a:r>
          </a:p>
        </p:txBody>
      </p:sp>
      <p:sp>
        <p:nvSpPr>
          <p:cNvPr id="11267" name="Rectangle 3"/>
          <p:cNvSpPr>
            <a:spLocks noGrp="1" noChangeArrowheads="1"/>
          </p:cNvSpPr>
          <p:nvPr>
            <p:ph type="body" idx="1"/>
          </p:nvPr>
        </p:nvSpPr>
        <p:spPr/>
        <p:txBody>
          <a:bodyPr/>
          <a:lstStyle/>
          <a:p>
            <a:pPr eaLnBrk="1" hangingPunct="1"/>
            <a:r>
              <a:rPr lang="en-US" altLang="en-US" smtClean="0"/>
              <a:t>Commercial loans usually attract high interest rates.  For example, loans from the International Finance Corporation of the World Bank and other private commercial banks in the developed countries attract high interest rates.  </a:t>
            </a:r>
            <a:endParaRPr lang="en-US" altLang="en-US" b="1" smtClean="0"/>
          </a:p>
          <a:p>
            <a:pPr eaLnBrk="1" hangingPunct="1"/>
            <a:endParaRPr lang="en-US" altLang="en-US" smtClean="0"/>
          </a:p>
          <a:p>
            <a:pPr eaLnBrk="1" hangingPunct="1"/>
            <a:endParaRPr lang="en-US" altLang="en-US" smtClean="0"/>
          </a:p>
        </p:txBody>
      </p:sp>
      <p:sp>
        <p:nvSpPr>
          <p:cNvPr id="11268"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D036377-141F-4862-A8D5-AAF957C8BF61}" type="datetime1">
              <a:rPr lang="en-US" altLang="en-US" sz="1400"/>
              <a:pPr>
                <a:spcBef>
                  <a:spcPct val="0"/>
                </a:spcBef>
                <a:buFontTx/>
                <a:buNone/>
              </a:pPr>
              <a:t>21-Feb-26</a:t>
            </a:fld>
            <a:endParaRPr lang="en-US" altLang="en-US" sz="1400"/>
          </a:p>
        </p:txBody>
      </p:sp>
      <p:sp>
        <p:nvSpPr>
          <p:cNvPr id="11269"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881E034-7165-4101-99E2-80F38E6F28AA}" type="slidenum">
              <a:rPr lang="en-US" altLang="en-US" sz="1400"/>
              <a:pPr>
                <a:spcBef>
                  <a:spcPct val="0"/>
                </a:spcBef>
                <a:buFontTx/>
                <a:buNone/>
              </a:pPr>
              <a:t>156</a:t>
            </a:fld>
            <a:endParaRPr lang="en-US" altLang="en-US" sz="1400"/>
          </a:p>
        </p:txBody>
      </p:sp>
    </p:spTree>
    <p:extLst>
      <p:ext uri="{BB962C8B-B14F-4D97-AF65-F5344CB8AC3E}">
        <p14:creationId xmlns="" xmlns:p14="http://schemas.microsoft.com/office/powerpoint/2010/main" val="2745659496"/>
      </p:ext>
    </p:extLst>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ltLang="en-US" b="1" smtClean="0"/>
              <a:t>Types of Aid cntd</a:t>
            </a:r>
          </a:p>
        </p:txBody>
      </p:sp>
      <p:sp>
        <p:nvSpPr>
          <p:cNvPr id="12291" name="Rectangle 3"/>
          <p:cNvSpPr>
            <a:spLocks noGrp="1" noChangeArrowheads="1"/>
          </p:cNvSpPr>
          <p:nvPr>
            <p:ph type="body" idx="1"/>
          </p:nvPr>
        </p:nvSpPr>
        <p:spPr/>
        <p:txBody>
          <a:bodyPr/>
          <a:lstStyle/>
          <a:p>
            <a:pPr eaLnBrk="1" hangingPunct="1"/>
            <a:r>
              <a:rPr lang="en-US" altLang="en-US" smtClean="0"/>
              <a:t>The soft loans attract very low interest rates, usually less than 3% with longer grace periods.  An example of institution that gives soft loans is the International Development Association (IDA) of the World Bank set up purposely to lend to developing countries.</a:t>
            </a:r>
            <a:endParaRPr lang="en-US" altLang="en-US" b="1" smtClean="0"/>
          </a:p>
        </p:txBody>
      </p:sp>
      <p:sp>
        <p:nvSpPr>
          <p:cNvPr id="12292"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1503845-D188-4E4E-AD70-C7B4EBE8C65C}" type="datetime1">
              <a:rPr lang="en-US" altLang="en-US" sz="1400"/>
              <a:pPr>
                <a:spcBef>
                  <a:spcPct val="0"/>
                </a:spcBef>
                <a:buFontTx/>
                <a:buNone/>
              </a:pPr>
              <a:t>21-Feb-26</a:t>
            </a:fld>
            <a:endParaRPr lang="en-US" altLang="en-US" sz="1400"/>
          </a:p>
        </p:txBody>
      </p:sp>
      <p:sp>
        <p:nvSpPr>
          <p:cNvPr id="12293"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111B15C-0870-4BFC-9811-6EE71A92D324}" type="slidenum">
              <a:rPr lang="en-US" altLang="en-US" sz="1400"/>
              <a:pPr>
                <a:spcBef>
                  <a:spcPct val="0"/>
                </a:spcBef>
                <a:buFontTx/>
                <a:buNone/>
              </a:pPr>
              <a:t>157</a:t>
            </a:fld>
            <a:endParaRPr lang="en-US" altLang="en-US" sz="1400"/>
          </a:p>
        </p:txBody>
      </p:sp>
    </p:spTree>
    <p:extLst>
      <p:ext uri="{BB962C8B-B14F-4D97-AF65-F5344CB8AC3E}">
        <p14:creationId xmlns="" xmlns:p14="http://schemas.microsoft.com/office/powerpoint/2010/main" val="1292765559"/>
      </p:ext>
    </p:extLst>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b="1" smtClean="0"/>
              <a:t>Types of Aid cntd</a:t>
            </a:r>
          </a:p>
        </p:txBody>
      </p:sp>
      <p:sp>
        <p:nvSpPr>
          <p:cNvPr id="13315" name="Rectangle 3"/>
          <p:cNvSpPr>
            <a:spLocks noGrp="1" noChangeArrowheads="1"/>
          </p:cNvSpPr>
          <p:nvPr>
            <p:ph type="body" idx="1"/>
          </p:nvPr>
        </p:nvSpPr>
        <p:spPr/>
        <p:txBody>
          <a:bodyPr/>
          <a:lstStyle/>
          <a:p>
            <a:pPr eaLnBrk="1" hangingPunct="1">
              <a:buFontTx/>
              <a:buNone/>
            </a:pPr>
            <a:r>
              <a:rPr lang="en-US" altLang="en-US" b="1" smtClean="0"/>
              <a:t>	Technical assistance or technical co-operation</a:t>
            </a:r>
            <a:br>
              <a:rPr lang="en-US" altLang="en-US" b="1" smtClean="0"/>
            </a:br>
            <a:endParaRPr lang="en-US" altLang="en-US" b="1" smtClean="0"/>
          </a:p>
          <a:p>
            <a:pPr eaLnBrk="1" hangingPunct="1">
              <a:buFontTx/>
              <a:buNone/>
            </a:pPr>
            <a:r>
              <a:rPr lang="en-US" altLang="en-US" b="1" smtClean="0"/>
              <a:t>	</a:t>
            </a:r>
            <a:r>
              <a:rPr lang="en-US" altLang="en-US" smtClean="0"/>
              <a:t>This comes in form of equipment, technology and expertise with the objective of creating the skills and institutions needed to accelerate development.  </a:t>
            </a:r>
          </a:p>
        </p:txBody>
      </p:sp>
      <p:sp>
        <p:nvSpPr>
          <p:cNvPr id="13316"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6DAB08E-5E35-4FEF-BF2A-492759819E1E}" type="datetime1">
              <a:rPr lang="en-US" altLang="en-US" sz="1400"/>
              <a:pPr>
                <a:spcBef>
                  <a:spcPct val="0"/>
                </a:spcBef>
                <a:buFontTx/>
                <a:buNone/>
              </a:pPr>
              <a:t>21-Feb-26</a:t>
            </a:fld>
            <a:endParaRPr lang="en-US" altLang="en-US" sz="1400"/>
          </a:p>
        </p:txBody>
      </p:sp>
      <p:sp>
        <p:nvSpPr>
          <p:cNvPr id="13317"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30C08F9-76C4-443A-BF46-BAFDCA549058}" type="slidenum">
              <a:rPr lang="en-US" altLang="en-US" sz="1400"/>
              <a:pPr>
                <a:spcBef>
                  <a:spcPct val="0"/>
                </a:spcBef>
                <a:buFontTx/>
                <a:buNone/>
              </a:pPr>
              <a:t>158</a:t>
            </a:fld>
            <a:endParaRPr lang="en-US" altLang="en-US" sz="1400"/>
          </a:p>
        </p:txBody>
      </p:sp>
    </p:spTree>
    <p:extLst>
      <p:ext uri="{BB962C8B-B14F-4D97-AF65-F5344CB8AC3E}">
        <p14:creationId xmlns="" xmlns:p14="http://schemas.microsoft.com/office/powerpoint/2010/main" val="2013597929"/>
      </p:ext>
    </p:extLst>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en-US" b="1" smtClean="0"/>
              <a:t>Types of Aid cntd</a:t>
            </a:r>
          </a:p>
        </p:txBody>
      </p:sp>
      <p:sp>
        <p:nvSpPr>
          <p:cNvPr id="14339" name="Rectangle 3"/>
          <p:cNvSpPr>
            <a:spLocks noGrp="1" noChangeArrowheads="1"/>
          </p:cNvSpPr>
          <p:nvPr>
            <p:ph type="body" idx="1"/>
          </p:nvPr>
        </p:nvSpPr>
        <p:spPr/>
        <p:txBody>
          <a:bodyPr/>
          <a:lstStyle/>
          <a:p>
            <a:pPr eaLnBrk="1" hangingPunct="1"/>
            <a:r>
              <a:rPr lang="en-US" altLang="en-US" smtClean="0"/>
              <a:t>The most common mode of technical assistance is the provision of expatriates to work with local counterparts who would eventually take over their work after gaining skills.</a:t>
            </a:r>
          </a:p>
          <a:p>
            <a:pPr eaLnBrk="1" hangingPunct="1"/>
            <a:endParaRPr lang="en-US" altLang="en-US" smtClean="0"/>
          </a:p>
        </p:txBody>
      </p:sp>
      <p:sp>
        <p:nvSpPr>
          <p:cNvPr id="14340"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77995A6-930F-49E4-9BFC-3A2888C99F9A}" type="datetime1">
              <a:rPr lang="en-US" altLang="en-US" sz="1400"/>
              <a:pPr>
                <a:spcBef>
                  <a:spcPct val="0"/>
                </a:spcBef>
                <a:buFontTx/>
                <a:buNone/>
              </a:pPr>
              <a:t>21-Feb-26</a:t>
            </a:fld>
            <a:endParaRPr lang="en-US" altLang="en-US" sz="1400"/>
          </a:p>
        </p:txBody>
      </p:sp>
      <p:sp>
        <p:nvSpPr>
          <p:cNvPr id="14341"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3F3F91A-FDF0-4035-8147-688109961572}" type="slidenum">
              <a:rPr lang="en-US" altLang="en-US" sz="1400"/>
              <a:pPr>
                <a:spcBef>
                  <a:spcPct val="0"/>
                </a:spcBef>
                <a:buFontTx/>
                <a:buNone/>
              </a:pPr>
              <a:t>159</a:t>
            </a:fld>
            <a:endParaRPr lang="en-US" altLang="en-US" sz="1400"/>
          </a:p>
        </p:txBody>
      </p:sp>
    </p:spTree>
    <p:extLst>
      <p:ext uri="{BB962C8B-B14F-4D97-AF65-F5344CB8AC3E}">
        <p14:creationId xmlns="" xmlns:p14="http://schemas.microsoft.com/office/powerpoint/2010/main" val="28700017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1323278" y="198863"/>
            <a:ext cx="8229600" cy="457200"/>
          </a:xfrm>
        </p:spPr>
        <p:txBody>
          <a:bodyPr>
            <a:normAutofit fontScale="90000"/>
          </a:bodyPr>
          <a:lstStyle/>
          <a:p>
            <a:pPr eaLnBrk="1" hangingPunct="1">
              <a:defRPr/>
            </a:pPr>
            <a:r>
              <a:rPr lang="en-US" altLang="en-US" sz="3200" b="1" dirty="0"/>
              <a:t>Globalization dimensions </a:t>
            </a:r>
            <a:r>
              <a:rPr lang="en-US" altLang="en-US" sz="3200" b="1" dirty="0" err="1"/>
              <a:t>contd</a:t>
            </a:r>
            <a:r>
              <a:rPr lang="en-US" altLang="en-US" sz="3200" b="1" dirty="0"/>
              <a:t>…</a:t>
            </a:r>
            <a:endParaRPr lang="en-US" altLang="en-US" b="1" dirty="0" smtClean="0"/>
          </a:p>
        </p:txBody>
      </p:sp>
      <p:sp>
        <p:nvSpPr>
          <p:cNvPr id="22531" name="Rectangle 3"/>
          <p:cNvSpPr>
            <a:spLocks noGrp="1" noChangeArrowheads="1"/>
          </p:cNvSpPr>
          <p:nvPr>
            <p:ph type="body" idx="1"/>
          </p:nvPr>
        </p:nvSpPr>
        <p:spPr>
          <a:xfrm>
            <a:off x="579863" y="858644"/>
            <a:ext cx="9835375" cy="5791200"/>
          </a:xfrm>
        </p:spPr>
        <p:txBody>
          <a:bodyPr>
            <a:normAutofit/>
          </a:bodyPr>
          <a:lstStyle/>
          <a:p>
            <a:pPr algn="just"/>
            <a:r>
              <a:rPr lang="en-US" sz="2200" dirty="0" smtClean="0"/>
              <a:t>b</a:t>
            </a:r>
            <a:r>
              <a:rPr lang="en-US" sz="2200" dirty="0">
                <a:solidFill>
                  <a:srgbClr val="FF0000"/>
                </a:solidFill>
              </a:rPr>
              <a:t>) </a:t>
            </a:r>
            <a:r>
              <a:rPr lang="en-US" sz="2200" b="1" dirty="0">
                <a:solidFill>
                  <a:srgbClr val="FF0000"/>
                </a:solidFill>
              </a:rPr>
              <a:t>Economic dimension: </a:t>
            </a:r>
            <a:endParaRPr lang="en-US" sz="2200" b="1" dirty="0" smtClean="0">
              <a:solidFill>
                <a:srgbClr val="FF0000"/>
              </a:solidFill>
            </a:endParaRPr>
          </a:p>
          <a:p>
            <a:pPr lvl="1" algn="just"/>
            <a:r>
              <a:rPr lang="en-US" sz="2400" dirty="0" smtClean="0"/>
              <a:t>Economic </a:t>
            </a:r>
            <a:r>
              <a:rPr lang="en-US" sz="2400" dirty="0"/>
              <a:t>globalization because of </a:t>
            </a:r>
            <a:r>
              <a:rPr lang="en-US" sz="2400" dirty="0">
                <a:solidFill>
                  <a:srgbClr val="FF0000"/>
                </a:solidFill>
              </a:rPr>
              <a:t>rapid increase in capital and private investment flows</a:t>
            </a:r>
            <a:r>
              <a:rPr lang="en-US" sz="2400" dirty="0"/>
              <a:t> which enable the integration of national economies in to the international economy through trade, direct foreign investment and capital flows</a:t>
            </a:r>
            <a:r>
              <a:rPr lang="en-US" sz="2400" dirty="0" smtClean="0"/>
              <a:t>.</a:t>
            </a:r>
          </a:p>
          <a:p>
            <a:pPr lvl="1" algn="just"/>
            <a:r>
              <a:rPr lang="en-US" sz="2400" dirty="0" smtClean="0"/>
              <a:t>There </a:t>
            </a:r>
            <a:r>
              <a:rPr lang="en-US" sz="2400" dirty="0"/>
              <a:t>is  establishment of a </a:t>
            </a:r>
            <a:r>
              <a:rPr lang="en-US" sz="2400" dirty="0">
                <a:solidFill>
                  <a:srgbClr val="FF0000"/>
                </a:solidFill>
              </a:rPr>
              <a:t>global common market, </a:t>
            </a:r>
            <a:r>
              <a:rPr lang="en-US" sz="2400" dirty="0"/>
              <a:t>based on the freedom of exchange of goods and capital, with financial liberalization</a:t>
            </a:r>
            <a:r>
              <a:rPr lang="en-US" sz="2400" dirty="0" smtClean="0"/>
              <a:t>.</a:t>
            </a:r>
          </a:p>
          <a:p>
            <a:pPr lvl="1" algn="just"/>
            <a:r>
              <a:rPr lang="en-US" sz="2400" dirty="0" smtClean="0"/>
              <a:t> </a:t>
            </a:r>
            <a:r>
              <a:rPr lang="en-US" sz="2400" dirty="0"/>
              <a:t>There is also development of </a:t>
            </a:r>
            <a:r>
              <a:rPr lang="en-US" sz="2400" dirty="0">
                <a:solidFill>
                  <a:srgbClr val="FF0000"/>
                </a:solidFill>
              </a:rPr>
              <a:t>worldwide financial markets </a:t>
            </a:r>
            <a:r>
              <a:rPr lang="en-US" sz="2400" dirty="0"/>
              <a:t>and access to external financing for borrowers such as countries borrowing from IMF (international Monetary Fund</a:t>
            </a:r>
            <a:r>
              <a:rPr lang="en-US" sz="2400" dirty="0" smtClean="0"/>
              <a:t>).</a:t>
            </a:r>
          </a:p>
          <a:p>
            <a:pPr lvl="1" algn="just"/>
            <a:r>
              <a:rPr lang="en-US" sz="2400" dirty="0" smtClean="0"/>
              <a:t> </a:t>
            </a:r>
            <a:r>
              <a:rPr lang="en-US" sz="2400" dirty="0"/>
              <a:t>There is </a:t>
            </a:r>
            <a:r>
              <a:rPr lang="en-US" sz="2400" dirty="0">
                <a:solidFill>
                  <a:srgbClr val="FF0000"/>
                </a:solidFill>
              </a:rPr>
              <a:t>industrial globalization </a:t>
            </a:r>
            <a:r>
              <a:rPr lang="en-US" sz="2400" dirty="0"/>
              <a:t>with the development of worldwide production markets and broader access to a range of foreign products. This aspect also includes foreign aid ideology. </a:t>
            </a:r>
            <a:endParaRPr lang="en-US" sz="2400" dirty="0" smtClean="0"/>
          </a:p>
          <a:p>
            <a:pPr>
              <a:buNone/>
            </a:pPr>
            <a:endParaRPr lang="en-US" sz="2400" dirty="0"/>
          </a:p>
          <a:p>
            <a:pPr>
              <a:buNone/>
            </a:pPr>
            <a:endParaRPr lang="en-US" dirty="0" smtClean="0"/>
          </a:p>
          <a:p>
            <a:endParaRPr lang="en-US" dirty="0" smtClean="0"/>
          </a:p>
          <a:p>
            <a:pPr>
              <a:buNone/>
            </a:pPr>
            <a:endParaRPr lang="en-US" altLang="en-US" dirty="0" smtClean="0"/>
          </a:p>
        </p:txBody>
      </p:sp>
    </p:spTree>
    <p:extLst>
      <p:ext uri="{BB962C8B-B14F-4D97-AF65-F5344CB8AC3E}">
        <p14:creationId xmlns="" xmlns:p14="http://schemas.microsoft.com/office/powerpoint/2010/main" val="3765807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5298"/>
                                        </p:tgtEl>
                                        <p:attrNameLst>
                                          <p:attrName>style.visibility</p:attrName>
                                        </p:attrNameLst>
                                      </p:cBhvr>
                                      <p:to>
                                        <p:strVal val="visible"/>
                                      </p:to>
                                    </p:set>
                                    <p:anim calcmode="lin" valueType="num">
                                      <p:cBhvr additive="base">
                                        <p:cTn id="7" dur="500" fill="hold"/>
                                        <p:tgtEl>
                                          <p:spTgt spid="55298"/>
                                        </p:tgtEl>
                                        <p:attrNameLst>
                                          <p:attrName>ppt_x</p:attrName>
                                        </p:attrNameLst>
                                      </p:cBhvr>
                                      <p:tavLst>
                                        <p:tav tm="0">
                                          <p:val>
                                            <p:strVal val="#ppt_x"/>
                                          </p:val>
                                        </p:tav>
                                        <p:tav tm="100000">
                                          <p:val>
                                            <p:strVal val="#ppt_x"/>
                                          </p:val>
                                        </p:tav>
                                      </p:tavLst>
                                    </p:anim>
                                    <p:anim calcmode="lin" valueType="num">
                                      <p:cBhvr additive="base">
                                        <p:cTn id="8" dur="500" fill="hold"/>
                                        <p:tgtEl>
                                          <p:spTgt spid="5529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2531">
                                            <p:txEl>
                                              <p:pRg st="0" end="0"/>
                                            </p:txEl>
                                          </p:spTgt>
                                        </p:tgtEl>
                                        <p:attrNameLst>
                                          <p:attrName>style.visibility</p:attrName>
                                        </p:attrNameLst>
                                      </p:cBhvr>
                                      <p:to>
                                        <p:strVal val="visible"/>
                                      </p:to>
                                    </p:set>
                                    <p:anim calcmode="lin" valueType="num">
                                      <p:cBhvr additive="base">
                                        <p:cTn id="13" dur="500" fill="hold"/>
                                        <p:tgtEl>
                                          <p:spTgt spid="2253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531">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2531">
                                            <p:txEl>
                                              <p:pRg st="1" end="1"/>
                                            </p:txEl>
                                          </p:spTgt>
                                        </p:tgtEl>
                                        <p:attrNameLst>
                                          <p:attrName>style.visibility</p:attrName>
                                        </p:attrNameLst>
                                      </p:cBhvr>
                                      <p:to>
                                        <p:strVal val="visible"/>
                                      </p:to>
                                    </p:set>
                                    <p:anim calcmode="lin" valueType="num">
                                      <p:cBhvr additive="base">
                                        <p:cTn id="17" dur="500" fill="hold"/>
                                        <p:tgtEl>
                                          <p:spTgt spid="22531">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2531">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2531">
                                            <p:txEl>
                                              <p:pRg st="2" end="2"/>
                                            </p:txEl>
                                          </p:spTgt>
                                        </p:tgtEl>
                                        <p:attrNameLst>
                                          <p:attrName>style.visibility</p:attrName>
                                        </p:attrNameLst>
                                      </p:cBhvr>
                                      <p:to>
                                        <p:strVal val="visible"/>
                                      </p:to>
                                    </p:set>
                                    <p:anim calcmode="lin" valueType="num">
                                      <p:cBhvr additive="base">
                                        <p:cTn id="21" dur="500" fill="hold"/>
                                        <p:tgtEl>
                                          <p:spTgt spid="22531">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2531">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2531">
                                            <p:txEl>
                                              <p:pRg st="3" end="3"/>
                                            </p:txEl>
                                          </p:spTgt>
                                        </p:tgtEl>
                                        <p:attrNameLst>
                                          <p:attrName>style.visibility</p:attrName>
                                        </p:attrNameLst>
                                      </p:cBhvr>
                                      <p:to>
                                        <p:strVal val="visible"/>
                                      </p:to>
                                    </p:set>
                                    <p:anim calcmode="lin" valueType="num">
                                      <p:cBhvr additive="base">
                                        <p:cTn id="25" dur="500" fill="hold"/>
                                        <p:tgtEl>
                                          <p:spTgt spid="2253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2531">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2531">
                                            <p:txEl>
                                              <p:pRg st="4" end="4"/>
                                            </p:txEl>
                                          </p:spTgt>
                                        </p:tgtEl>
                                        <p:attrNameLst>
                                          <p:attrName>style.visibility</p:attrName>
                                        </p:attrNameLst>
                                      </p:cBhvr>
                                      <p:to>
                                        <p:strVal val="visible"/>
                                      </p:to>
                                    </p:set>
                                    <p:anim calcmode="lin" valueType="num">
                                      <p:cBhvr additive="base">
                                        <p:cTn id="29" dur="500" fill="hold"/>
                                        <p:tgtEl>
                                          <p:spTgt spid="22531">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253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p:bldP spid="22531" grpId="0" build="p"/>
    </p:bld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en-US" b="1" smtClean="0"/>
              <a:t>Aid by Source</a:t>
            </a:r>
          </a:p>
        </p:txBody>
      </p:sp>
      <p:sp>
        <p:nvSpPr>
          <p:cNvPr id="15363" name="Rectangle 3"/>
          <p:cNvSpPr>
            <a:spLocks noGrp="1" noChangeArrowheads="1"/>
          </p:cNvSpPr>
          <p:nvPr>
            <p:ph type="body" idx="1"/>
          </p:nvPr>
        </p:nvSpPr>
        <p:spPr/>
        <p:txBody>
          <a:bodyPr/>
          <a:lstStyle/>
          <a:p>
            <a:pPr eaLnBrk="1" hangingPunct="1">
              <a:lnSpc>
                <a:spcPct val="90000"/>
              </a:lnSpc>
            </a:pPr>
            <a:r>
              <a:rPr lang="en-US" altLang="en-US" smtClean="0"/>
              <a:t>Foreign aid may be bilateral or multilateral. Bilateral aid refers to direct assistance from one foreign country (donor) to a recipient country e.g. when Britain gives loans or grants to Uganda. On the other hand, multilateral foreign aid refers to assistance from a donor financed international organization; take World Bank, the United Nations or European Union. </a:t>
            </a:r>
          </a:p>
        </p:txBody>
      </p:sp>
      <p:sp>
        <p:nvSpPr>
          <p:cNvPr id="15364"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A2E1BE2-8579-4DED-B08B-2CFDC837107E}" type="datetime1">
              <a:rPr lang="en-US" altLang="en-US" sz="1400"/>
              <a:pPr>
                <a:spcBef>
                  <a:spcPct val="0"/>
                </a:spcBef>
                <a:buFontTx/>
                <a:buNone/>
              </a:pPr>
              <a:t>21-Feb-26</a:t>
            </a:fld>
            <a:endParaRPr lang="en-US" altLang="en-US" sz="1400"/>
          </a:p>
        </p:txBody>
      </p:sp>
      <p:sp>
        <p:nvSpPr>
          <p:cNvPr id="15365"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3BAC750-03DF-48A0-B716-E3E51458513B}" type="slidenum">
              <a:rPr lang="en-US" altLang="en-US" sz="1400"/>
              <a:pPr>
                <a:spcBef>
                  <a:spcPct val="0"/>
                </a:spcBef>
                <a:buFontTx/>
                <a:buNone/>
              </a:pPr>
              <a:t>160</a:t>
            </a:fld>
            <a:endParaRPr lang="en-US" altLang="en-US" sz="1400"/>
          </a:p>
        </p:txBody>
      </p:sp>
    </p:spTree>
    <p:extLst>
      <p:ext uri="{BB962C8B-B14F-4D97-AF65-F5344CB8AC3E}">
        <p14:creationId xmlns="" xmlns:p14="http://schemas.microsoft.com/office/powerpoint/2010/main" val="2181250875"/>
      </p:ext>
    </p:extLst>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b="1" smtClean="0"/>
              <a:t>Aid by Source cntd</a:t>
            </a:r>
          </a:p>
        </p:txBody>
      </p:sp>
      <p:sp>
        <p:nvSpPr>
          <p:cNvPr id="16387" name="Rectangle 3"/>
          <p:cNvSpPr>
            <a:spLocks noGrp="1" noChangeArrowheads="1"/>
          </p:cNvSpPr>
          <p:nvPr>
            <p:ph type="body" idx="1"/>
          </p:nvPr>
        </p:nvSpPr>
        <p:spPr/>
        <p:txBody>
          <a:bodyPr/>
          <a:lstStyle/>
          <a:p>
            <a:pPr eaLnBrk="1" hangingPunct="1"/>
            <a:r>
              <a:rPr lang="en-US" altLang="en-US" smtClean="0"/>
              <a:t>Many donors prefer to deal with recipient directly because it gives them more control over the way funds are used.</a:t>
            </a:r>
          </a:p>
          <a:p>
            <a:pPr eaLnBrk="1" hangingPunct="1"/>
            <a:r>
              <a:rPr lang="en-US" altLang="en-US" smtClean="0"/>
              <a:t>Bilateral aid is to a great extent influenced by political considerations than multilateral aid, and thus why recipient countries prefer the latter.</a:t>
            </a:r>
          </a:p>
          <a:p>
            <a:pPr eaLnBrk="1" hangingPunct="1"/>
            <a:endParaRPr lang="en-US" altLang="en-US" smtClean="0"/>
          </a:p>
        </p:txBody>
      </p:sp>
      <p:sp>
        <p:nvSpPr>
          <p:cNvPr id="16388"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F1857F5-BE8F-4BA7-A1FC-E6A2AE25598B}" type="datetime1">
              <a:rPr lang="en-US" altLang="en-US" sz="1400"/>
              <a:pPr>
                <a:spcBef>
                  <a:spcPct val="0"/>
                </a:spcBef>
                <a:buFontTx/>
                <a:buNone/>
              </a:pPr>
              <a:t>21-Feb-26</a:t>
            </a:fld>
            <a:endParaRPr lang="en-US" altLang="en-US" sz="1400"/>
          </a:p>
        </p:txBody>
      </p:sp>
      <p:sp>
        <p:nvSpPr>
          <p:cNvPr id="16389"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7E4A9D2-95A9-41DE-BCFA-BB43CBE2113C}" type="slidenum">
              <a:rPr lang="en-US" altLang="en-US" sz="1400"/>
              <a:pPr>
                <a:spcBef>
                  <a:spcPct val="0"/>
                </a:spcBef>
                <a:buFontTx/>
                <a:buNone/>
              </a:pPr>
              <a:t>161</a:t>
            </a:fld>
            <a:endParaRPr lang="en-US" altLang="en-US" sz="1400"/>
          </a:p>
        </p:txBody>
      </p:sp>
    </p:spTree>
    <p:extLst>
      <p:ext uri="{BB962C8B-B14F-4D97-AF65-F5344CB8AC3E}">
        <p14:creationId xmlns="" xmlns:p14="http://schemas.microsoft.com/office/powerpoint/2010/main" val="2774189034"/>
      </p:ext>
    </p:extLst>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b="1" smtClean="0"/>
              <a:t>Aid by Source cntd</a:t>
            </a:r>
          </a:p>
        </p:txBody>
      </p:sp>
      <p:sp>
        <p:nvSpPr>
          <p:cNvPr id="17411" name="Rectangle 3"/>
          <p:cNvSpPr>
            <a:spLocks noGrp="1" noChangeArrowheads="1"/>
          </p:cNvSpPr>
          <p:nvPr>
            <p:ph type="body" idx="1"/>
          </p:nvPr>
        </p:nvSpPr>
        <p:spPr/>
        <p:txBody>
          <a:bodyPr/>
          <a:lstStyle/>
          <a:p>
            <a:pPr eaLnBrk="1" hangingPunct="1">
              <a:lnSpc>
                <a:spcPct val="90000"/>
              </a:lnSpc>
            </a:pPr>
            <a:r>
              <a:rPr lang="en-US" altLang="en-US" smtClean="0"/>
              <a:t>Foreign aid may also be categorized into or tied or untied:</a:t>
            </a:r>
          </a:p>
          <a:p>
            <a:pPr eaLnBrk="1" hangingPunct="1">
              <a:lnSpc>
                <a:spcPct val="90000"/>
              </a:lnSpc>
            </a:pPr>
            <a:r>
              <a:rPr lang="en-US" altLang="en-US" smtClean="0"/>
              <a:t>Aid can be tied by source, for instance, if the donor insists that the aid must be used to purchase goods and services from the donor country.</a:t>
            </a:r>
          </a:p>
          <a:p>
            <a:pPr eaLnBrk="1" hangingPunct="1">
              <a:lnSpc>
                <a:spcPct val="90000"/>
              </a:lnSpc>
            </a:pPr>
            <a:r>
              <a:rPr lang="en-US" altLang="en-US" smtClean="0"/>
              <a:t>Aid can be tied by project or programmes if the capital (funds) must be invested in a given productive sector or specific project.  </a:t>
            </a:r>
          </a:p>
        </p:txBody>
      </p:sp>
      <p:sp>
        <p:nvSpPr>
          <p:cNvPr id="17412"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C435C80-0366-4009-A222-B30263E220EA}" type="datetime1">
              <a:rPr lang="en-US" altLang="en-US" sz="1400"/>
              <a:pPr>
                <a:spcBef>
                  <a:spcPct val="0"/>
                </a:spcBef>
                <a:buFontTx/>
                <a:buNone/>
              </a:pPr>
              <a:t>21-Feb-26</a:t>
            </a:fld>
            <a:endParaRPr lang="en-US" altLang="en-US" sz="1400"/>
          </a:p>
        </p:txBody>
      </p:sp>
      <p:sp>
        <p:nvSpPr>
          <p:cNvPr id="17413"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8DAF80F-84C6-495C-A4B0-DE6F3DD2A9FC}" type="slidenum">
              <a:rPr lang="en-US" altLang="en-US" sz="1400"/>
              <a:pPr>
                <a:spcBef>
                  <a:spcPct val="0"/>
                </a:spcBef>
                <a:buFontTx/>
                <a:buNone/>
              </a:pPr>
              <a:t>162</a:t>
            </a:fld>
            <a:endParaRPr lang="en-US" altLang="en-US" sz="1400"/>
          </a:p>
        </p:txBody>
      </p:sp>
    </p:spTree>
    <p:extLst>
      <p:ext uri="{BB962C8B-B14F-4D97-AF65-F5344CB8AC3E}">
        <p14:creationId xmlns="" xmlns:p14="http://schemas.microsoft.com/office/powerpoint/2010/main" val="3323026735"/>
      </p:ext>
    </p:extLst>
  </p:cSld>
  <p:clrMapOvr>
    <a:masterClrMapping/>
  </p:clrMapOvr>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b="1" smtClean="0"/>
              <a:t>Aid by Source cntd</a:t>
            </a:r>
          </a:p>
        </p:txBody>
      </p:sp>
      <p:sp>
        <p:nvSpPr>
          <p:cNvPr id="18435" name="Rectangle 3"/>
          <p:cNvSpPr>
            <a:spLocks noGrp="1" noChangeArrowheads="1"/>
          </p:cNvSpPr>
          <p:nvPr>
            <p:ph type="body" idx="1"/>
          </p:nvPr>
        </p:nvSpPr>
        <p:spPr/>
        <p:txBody>
          <a:bodyPr/>
          <a:lstStyle/>
          <a:p>
            <a:pPr eaLnBrk="1" hangingPunct="1"/>
            <a:r>
              <a:rPr lang="en-US" altLang="en-US" smtClean="0"/>
              <a:t>Tying  aid  to a specific  project  gives  donors  control over how  the money is spent,  and leaves  behind  a tangible sign  that aid  has been received .  For example, a school built out of British aid or a stadium built out of Chinese aid.  However, both forms of tied aid have disadvantages as discussed later.</a:t>
            </a:r>
          </a:p>
          <a:p>
            <a:pPr eaLnBrk="1" hangingPunct="1"/>
            <a:endParaRPr lang="en-US" altLang="en-US" smtClean="0"/>
          </a:p>
        </p:txBody>
      </p:sp>
      <p:sp>
        <p:nvSpPr>
          <p:cNvPr id="18436"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BED64AB-1CBD-44FF-9137-E08E48F2F895}" type="datetime1">
              <a:rPr lang="en-US" altLang="en-US" sz="1400"/>
              <a:pPr>
                <a:spcBef>
                  <a:spcPct val="0"/>
                </a:spcBef>
                <a:buFontTx/>
                <a:buNone/>
              </a:pPr>
              <a:t>21-Feb-26</a:t>
            </a:fld>
            <a:endParaRPr lang="en-US" altLang="en-US" sz="1400"/>
          </a:p>
        </p:txBody>
      </p:sp>
      <p:sp>
        <p:nvSpPr>
          <p:cNvPr id="18437"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35332DF-F825-4CE4-A87A-BB1C9E210F2C}" type="slidenum">
              <a:rPr lang="en-US" altLang="en-US" sz="1400"/>
              <a:pPr>
                <a:spcBef>
                  <a:spcPct val="0"/>
                </a:spcBef>
                <a:buFontTx/>
                <a:buNone/>
              </a:pPr>
              <a:t>163</a:t>
            </a:fld>
            <a:endParaRPr lang="en-US" altLang="en-US" sz="1400"/>
          </a:p>
        </p:txBody>
      </p:sp>
    </p:spTree>
    <p:extLst>
      <p:ext uri="{BB962C8B-B14F-4D97-AF65-F5344CB8AC3E}">
        <p14:creationId xmlns="" xmlns:p14="http://schemas.microsoft.com/office/powerpoint/2010/main" val="1520389673"/>
      </p:ext>
    </p:extLst>
  </p:cSld>
  <p:clrMapOvr>
    <a:masterClrMapping/>
  </p:clrMapOvr>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b="1" smtClean="0"/>
              <a:t>Aid by Source cntd</a:t>
            </a:r>
          </a:p>
        </p:txBody>
      </p:sp>
      <p:sp>
        <p:nvSpPr>
          <p:cNvPr id="19459" name="Rectangle 3"/>
          <p:cNvSpPr>
            <a:spLocks noGrp="1" noChangeArrowheads="1"/>
          </p:cNvSpPr>
          <p:nvPr>
            <p:ph type="body" idx="1"/>
          </p:nvPr>
        </p:nvSpPr>
        <p:spPr/>
        <p:txBody>
          <a:bodyPr/>
          <a:lstStyle/>
          <a:p>
            <a:pPr eaLnBrk="1" hangingPunct="1"/>
            <a:r>
              <a:rPr lang="en-US" altLang="en-US" smtClean="0"/>
              <a:t>We can weakly talk of aid in the form of private capital.  Private  foreign  capital can  be in  form  of direct  foreign  investment  (DFI)  or indirect  foreign  investment.   DFI describes the process where an overseas company sets up a productive firm or mine or a tourist resort in a developing country.  </a:t>
            </a:r>
          </a:p>
        </p:txBody>
      </p:sp>
      <p:sp>
        <p:nvSpPr>
          <p:cNvPr id="19460"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6AB1898-FB8B-433C-9C0D-EE16AD653FE2}" type="datetime1">
              <a:rPr lang="en-US" altLang="en-US" sz="1400"/>
              <a:pPr>
                <a:spcBef>
                  <a:spcPct val="0"/>
                </a:spcBef>
                <a:buFontTx/>
                <a:buNone/>
              </a:pPr>
              <a:t>21-Feb-26</a:t>
            </a:fld>
            <a:endParaRPr lang="en-US" altLang="en-US" sz="1400"/>
          </a:p>
        </p:txBody>
      </p:sp>
      <p:sp>
        <p:nvSpPr>
          <p:cNvPr id="19461"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E31CE4D-B12E-4086-8BC3-84511615C3F2}" type="slidenum">
              <a:rPr lang="en-US" altLang="en-US" sz="1400"/>
              <a:pPr>
                <a:spcBef>
                  <a:spcPct val="0"/>
                </a:spcBef>
                <a:buFontTx/>
                <a:buNone/>
              </a:pPr>
              <a:t>164</a:t>
            </a:fld>
            <a:endParaRPr lang="en-US" altLang="en-US" sz="1400"/>
          </a:p>
        </p:txBody>
      </p:sp>
    </p:spTree>
    <p:extLst>
      <p:ext uri="{BB962C8B-B14F-4D97-AF65-F5344CB8AC3E}">
        <p14:creationId xmlns="" xmlns:p14="http://schemas.microsoft.com/office/powerpoint/2010/main" val="3297772035"/>
      </p:ext>
    </p:extLst>
  </p:cSld>
  <p:clrMapOvr>
    <a:masterClrMapping/>
  </p:clrMapOvr>
  <p:timing>
    <p:tnLst>
      <p:par>
        <p:cT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n-US" b="1" smtClean="0"/>
              <a:t>Aid by Source cntd</a:t>
            </a:r>
          </a:p>
        </p:txBody>
      </p:sp>
      <p:sp>
        <p:nvSpPr>
          <p:cNvPr id="20483" name="Rectangle 3"/>
          <p:cNvSpPr>
            <a:spLocks noGrp="1" noChangeArrowheads="1"/>
          </p:cNvSpPr>
          <p:nvPr>
            <p:ph type="body" idx="1"/>
          </p:nvPr>
        </p:nvSpPr>
        <p:spPr/>
        <p:txBody>
          <a:bodyPr/>
          <a:lstStyle/>
          <a:p>
            <a:pPr eaLnBrk="1" hangingPunct="1"/>
            <a:r>
              <a:rPr lang="en-US" altLang="en-US" smtClean="0"/>
              <a:t>Usually this involves   having control over the assets created in the capital   importing country   by the investing country.   </a:t>
            </a:r>
          </a:p>
          <a:p>
            <a:pPr eaLnBrk="1" hangingPunct="1"/>
            <a:endParaRPr lang="en-US" altLang="en-US" smtClean="0"/>
          </a:p>
        </p:txBody>
      </p:sp>
      <p:sp>
        <p:nvSpPr>
          <p:cNvPr id="20484"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BB98CD2-2043-4AF9-95C3-BA0E81518260}" type="datetime1">
              <a:rPr lang="en-US" altLang="en-US" sz="1400"/>
              <a:pPr>
                <a:spcBef>
                  <a:spcPct val="0"/>
                </a:spcBef>
                <a:buFontTx/>
                <a:buNone/>
              </a:pPr>
              <a:t>21-Feb-26</a:t>
            </a:fld>
            <a:endParaRPr lang="en-US" altLang="en-US" sz="1400"/>
          </a:p>
        </p:txBody>
      </p:sp>
      <p:sp>
        <p:nvSpPr>
          <p:cNvPr id="20485"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A299FD8-79A5-48F9-91D9-121337CD49B1}" type="slidenum">
              <a:rPr lang="en-US" altLang="en-US" sz="1400"/>
              <a:pPr>
                <a:spcBef>
                  <a:spcPct val="0"/>
                </a:spcBef>
                <a:buFontTx/>
                <a:buNone/>
              </a:pPr>
              <a:t>165</a:t>
            </a:fld>
            <a:endParaRPr lang="en-US" altLang="en-US" sz="1400"/>
          </a:p>
        </p:txBody>
      </p:sp>
    </p:spTree>
    <p:extLst>
      <p:ext uri="{BB962C8B-B14F-4D97-AF65-F5344CB8AC3E}">
        <p14:creationId xmlns="" xmlns:p14="http://schemas.microsoft.com/office/powerpoint/2010/main" val="989843045"/>
      </p:ext>
    </p:extLst>
  </p:cSld>
  <p:clrMapOvr>
    <a:masterClrMapping/>
  </p:clrMapOvr>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b="1" smtClean="0"/>
              <a:t>Aid by Source cntd</a:t>
            </a:r>
          </a:p>
        </p:txBody>
      </p:sp>
      <p:sp>
        <p:nvSpPr>
          <p:cNvPr id="21507" name="Rectangle 3"/>
          <p:cNvSpPr>
            <a:spLocks noGrp="1" noChangeArrowheads="1"/>
          </p:cNvSpPr>
          <p:nvPr>
            <p:ph type="body" idx="1"/>
          </p:nvPr>
        </p:nvSpPr>
        <p:spPr/>
        <p:txBody>
          <a:bodyPr/>
          <a:lstStyle/>
          <a:p>
            <a:pPr eaLnBrk="1" hangingPunct="1"/>
            <a:r>
              <a:rPr lang="en-US" altLang="en-US" smtClean="0"/>
              <a:t>It takes various forms; for example, the formation of a company in which the investing country has majority shares, or the creation of fixed assets in the other country by the nationals of the investing country.  </a:t>
            </a:r>
          </a:p>
        </p:txBody>
      </p:sp>
      <p:sp>
        <p:nvSpPr>
          <p:cNvPr id="21508"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C4C0968-2D0E-476B-9487-53C7AC2EF62D}" type="datetime1">
              <a:rPr lang="en-US" altLang="en-US" sz="1400"/>
              <a:pPr>
                <a:spcBef>
                  <a:spcPct val="0"/>
                </a:spcBef>
                <a:buFontTx/>
                <a:buNone/>
              </a:pPr>
              <a:t>21-Feb-26</a:t>
            </a:fld>
            <a:endParaRPr lang="en-US" altLang="en-US" sz="1400"/>
          </a:p>
        </p:txBody>
      </p:sp>
      <p:sp>
        <p:nvSpPr>
          <p:cNvPr id="21509"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7DE9CD4-E6F7-411B-8990-A9C3190F87AC}" type="slidenum">
              <a:rPr lang="en-US" altLang="en-US" sz="1400"/>
              <a:pPr>
                <a:spcBef>
                  <a:spcPct val="0"/>
                </a:spcBef>
                <a:buFontTx/>
                <a:buNone/>
              </a:pPr>
              <a:t>166</a:t>
            </a:fld>
            <a:endParaRPr lang="en-US" altLang="en-US" sz="1400"/>
          </a:p>
        </p:txBody>
      </p:sp>
    </p:spTree>
    <p:extLst>
      <p:ext uri="{BB962C8B-B14F-4D97-AF65-F5344CB8AC3E}">
        <p14:creationId xmlns="" xmlns:p14="http://schemas.microsoft.com/office/powerpoint/2010/main" val="4149660307"/>
      </p:ext>
    </p:extLst>
  </p:cSld>
  <p:clrMapOvr>
    <a:masterClrMapping/>
  </p:clrMapOvr>
  <p:timing>
    <p:tnLst>
      <p:par>
        <p:cT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en-US" b="1" smtClean="0"/>
              <a:t>Aid by Source cntd</a:t>
            </a:r>
            <a:endParaRPr lang="en-US" altLang="en-US" smtClean="0"/>
          </a:p>
        </p:txBody>
      </p:sp>
      <p:sp>
        <p:nvSpPr>
          <p:cNvPr id="22531" name="Rectangle 3"/>
          <p:cNvSpPr>
            <a:spLocks noGrp="1" noChangeArrowheads="1"/>
          </p:cNvSpPr>
          <p:nvPr>
            <p:ph type="body" idx="1"/>
          </p:nvPr>
        </p:nvSpPr>
        <p:spPr/>
        <p:txBody>
          <a:bodyPr/>
          <a:lstStyle/>
          <a:p>
            <a:pPr eaLnBrk="1" hangingPunct="1"/>
            <a:r>
              <a:rPr lang="en-US" altLang="en-US" smtClean="0"/>
              <a:t>Such companies are known as Trans- National Corporations or Multi-National Corporations (MNCs). However, DFI by MNC may not be easily classified as foreign aid, since the motive is basically the expectation of profit.</a:t>
            </a:r>
          </a:p>
          <a:p>
            <a:pPr eaLnBrk="1" hangingPunct="1"/>
            <a:endParaRPr lang="en-US" altLang="en-US" smtClean="0"/>
          </a:p>
        </p:txBody>
      </p:sp>
      <p:sp>
        <p:nvSpPr>
          <p:cNvPr id="22532"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D37E82C-623B-4766-B403-45D3C091BA36}" type="datetime1">
              <a:rPr lang="en-US" altLang="en-US" sz="1400"/>
              <a:pPr>
                <a:spcBef>
                  <a:spcPct val="0"/>
                </a:spcBef>
                <a:buFontTx/>
                <a:buNone/>
              </a:pPr>
              <a:t>21-Feb-26</a:t>
            </a:fld>
            <a:endParaRPr lang="en-US" altLang="en-US" sz="1400"/>
          </a:p>
        </p:txBody>
      </p:sp>
      <p:sp>
        <p:nvSpPr>
          <p:cNvPr id="22533"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EBCF432-A748-4A29-B9EE-AD950FCFD4DF}" type="slidenum">
              <a:rPr lang="en-US" altLang="en-US" sz="1400"/>
              <a:pPr>
                <a:spcBef>
                  <a:spcPct val="0"/>
                </a:spcBef>
                <a:buFontTx/>
                <a:buNone/>
              </a:pPr>
              <a:t>167</a:t>
            </a:fld>
            <a:endParaRPr lang="en-US" altLang="en-US" sz="1400"/>
          </a:p>
        </p:txBody>
      </p:sp>
    </p:spTree>
    <p:extLst>
      <p:ext uri="{BB962C8B-B14F-4D97-AF65-F5344CB8AC3E}">
        <p14:creationId xmlns="" xmlns:p14="http://schemas.microsoft.com/office/powerpoint/2010/main" val="3631815297"/>
      </p:ext>
    </p:extLst>
  </p:cSld>
  <p:clrMapOvr>
    <a:masterClrMapping/>
  </p:clrMapOvr>
  <p:timing>
    <p:tnLst>
      <p:par>
        <p:cTn id="1" dur="indefinite" restart="never" nodeType="tmRoot"/>
      </p:par>
    </p:tn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b="1" smtClean="0"/>
              <a:t>Aid by Source cntd</a:t>
            </a:r>
            <a:endParaRPr lang="en-US" altLang="en-US" smtClean="0"/>
          </a:p>
        </p:txBody>
      </p:sp>
      <p:sp>
        <p:nvSpPr>
          <p:cNvPr id="23555" name="Rectangle 3"/>
          <p:cNvSpPr>
            <a:spLocks noGrp="1" noChangeArrowheads="1"/>
          </p:cNvSpPr>
          <p:nvPr>
            <p:ph type="body" idx="1"/>
          </p:nvPr>
        </p:nvSpPr>
        <p:spPr/>
        <p:txBody>
          <a:bodyPr/>
          <a:lstStyle/>
          <a:p>
            <a:pPr eaLnBrk="1" hangingPunct="1"/>
            <a:r>
              <a:rPr lang="en-US" altLang="en-US" smtClean="0"/>
              <a:t>The other form of private aid is indirect investment or portfolio investment.  This consists of the holding of transferable securities issued or guaranteed by the government of the capital importing country; for  example,  the citizens of Britain  purchasing  bonds  at the World Bank  floated for financing  a project in a developing  country.  </a:t>
            </a:r>
          </a:p>
          <a:p>
            <a:pPr eaLnBrk="1" hangingPunct="1"/>
            <a:endParaRPr lang="en-US" altLang="en-US" smtClean="0"/>
          </a:p>
        </p:txBody>
      </p:sp>
      <p:sp>
        <p:nvSpPr>
          <p:cNvPr id="23556"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41D5A5A-F67C-41EC-8CB0-B2FE7C5AFE09}" type="datetime1">
              <a:rPr lang="en-US" altLang="en-US" sz="1400"/>
              <a:pPr>
                <a:spcBef>
                  <a:spcPct val="0"/>
                </a:spcBef>
                <a:buFontTx/>
                <a:buNone/>
              </a:pPr>
              <a:t>21-Feb-26</a:t>
            </a:fld>
            <a:endParaRPr lang="en-US" altLang="en-US" sz="1400"/>
          </a:p>
        </p:txBody>
      </p:sp>
      <p:sp>
        <p:nvSpPr>
          <p:cNvPr id="23557"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2E4F47E-1B49-4628-A0C9-8C0F8A9A4E9D}" type="slidenum">
              <a:rPr lang="en-US" altLang="en-US" sz="1400"/>
              <a:pPr>
                <a:spcBef>
                  <a:spcPct val="0"/>
                </a:spcBef>
                <a:buFontTx/>
                <a:buNone/>
              </a:pPr>
              <a:t>168</a:t>
            </a:fld>
            <a:endParaRPr lang="en-US" altLang="en-US" sz="1400"/>
          </a:p>
        </p:txBody>
      </p:sp>
    </p:spTree>
    <p:extLst>
      <p:ext uri="{BB962C8B-B14F-4D97-AF65-F5344CB8AC3E}">
        <p14:creationId xmlns="" xmlns:p14="http://schemas.microsoft.com/office/powerpoint/2010/main" val="1538279351"/>
      </p:ext>
    </p:extLst>
  </p:cSld>
  <p:clrMapOvr>
    <a:masterClrMapping/>
  </p:clrMapOvr>
  <p:timing>
    <p:tnLst>
      <p:par>
        <p:cTn id="1" dur="indefinite" restart="never" nodeType="tmRoot"/>
      </p:par>
    </p:tn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b="1" smtClean="0"/>
              <a:t>Aid by Source cntd</a:t>
            </a:r>
            <a:endParaRPr lang="en-US" altLang="en-US" smtClean="0"/>
          </a:p>
        </p:txBody>
      </p:sp>
      <p:sp>
        <p:nvSpPr>
          <p:cNvPr id="24579" name="Rectangle 3"/>
          <p:cNvSpPr>
            <a:spLocks noGrp="1" noChangeArrowheads="1"/>
          </p:cNvSpPr>
          <p:nvPr>
            <p:ph type="body" idx="1"/>
          </p:nvPr>
        </p:nvSpPr>
        <p:spPr/>
        <p:txBody>
          <a:bodyPr/>
          <a:lstStyle/>
          <a:p>
            <a:pPr eaLnBrk="1" hangingPunct="1"/>
            <a:r>
              <a:rPr lang="en-US" altLang="en-US" smtClean="0"/>
              <a:t>In such a case, the bondholders are considered as shareholders of the project but are only entitled to dividends.</a:t>
            </a:r>
            <a:endParaRPr lang="en-US" altLang="en-US" b="1" smtClean="0"/>
          </a:p>
          <a:p>
            <a:pPr eaLnBrk="1" hangingPunct="1">
              <a:buFontTx/>
              <a:buNone/>
            </a:pPr>
            <a:endParaRPr lang="en-US" altLang="en-US" smtClean="0"/>
          </a:p>
        </p:txBody>
      </p:sp>
      <p:sp>
        <p:nvSpPr>
          <p:cNvPr id="24580"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C80650D-CF51-48AE-99E2-4250244C25DB}" type="datetime1">
              <a:rPr lang="en-US" altLang="en-US" sz="1400"/>
              <a:pPr>
                <a:spcBef>
                  <a:spcPct val="0"/>
                </a:spcBef>
                <a:buFontTx/>
                <a:buNone/>
              </a:pPr>
              <a:t>21-Feb-26</a:t>
            </a:fld>
            <a:endParaRPr lang="en-US" altLang="en-US" sz="1400"/>
          </a:p>
        </p:txBody>
      </p:sp>
      <p:sp>
        <p:nvSpPr>
          <p:cNvPr id="24581"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6DFC9D6-CAE4-451D-81FC-BFA46F26404B}" type="slidenum">
              <a:rPr lang="en-US" altLang="en-US" sz="1400"/>
              <a:pPr>
                <a:spcBef>
                  <a:spcPct val="0"/>
                </a:spcBef>
                <a:buFontTx/>
                <a:buNone/>
              </a:pPr>
              <a:t>169</a:t>
            </a:fld>
            <a:endParaRPr lang="en-US" altLang="en-US" sz="1400"/>
          </a:p>
        </p:txBody>
      </p:sp>
    </p:spTree>
    <p:extLst>
      <p:ext uri="{BB962C8B-B14F-4D97-AF65-F5344CB8AC3E}">
        <p14:creationId xmlns="" xmlns:p14="http://schemas.microsoft.com/office/powerpoint/2010/main" val="16436422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77334" y="609600"/>
            <a:ext cx="8596668" cy="516673"/>
          </a:xfrm>
        </p:spPr>
        <p:txBody>
          <a:bodyPr>
            <a:normAutofit fontScale="90000"/>
          </a:bodyPr>
          <a:lstStyle/>
          <a:p>
            <a:pPr>
              <a:defRPr/>
            </a:pPr>
            <a:r>
              <a:rPr lang="en-US" altLang="en-US" b="1" dirty="0" smtClean="0"/>
              <a:t>Globalization dimensions </a:t>
            </a:r>
            <a:r>
              <a:rPr lang="en-US" altLang="en-US" b="1" dirty="0" err="1" smtClean="0"/>
              <a:t>contd</a:t>
            </a:r>
            <a:r>
              <a:rPr lang="en-US" altLang="en-US" b="1" dirty="0" smtClean="0"/>
              <a:t>…</a:t>
            </a:r>
            <a:endParaRPr lang="en-US" dirty="0"/>
          </a:p>
        </p:txBody>
      </p:sp>
      <p:sp>
        <p:nvSpPr>
          <p:cNvPr id="23555" name="Rectangle 3"/>
          <p:cNvSpPr>
            <a:spLocks noGrp="1" noChangeArrowheads="1"/>
          </p:cNvSpPr>
          <p:nvPr>
            <p:ph idx="1"/>
          </p:nvPr>
        </p:nvSpPr>
        <p:spPr>
          <a:xfrm>
            <a:off x="301083" y="1300767"/>
            <a:ext cx="10682868" cy="5557234"/>
          </a:xfrm>
        </p:spPr>
        <p:txBody>
          <a:bodyPr>
            <a:normAutofit fontScale="25000" lnSpcReduction="20000"/>
          </a:bodyPr>
          <a:lstStyle/>
          <a:p>
            <a:pPr marL="182563" lvl="2">
              <a:buSzPct val="85000"/>
            </a:pPr>
            <a:r>
              <a:rPr lang="en-US" sz="9600" dirty="0" smtClean="0">
                <a:solidFill>
                  <a:srgbClr val="FF0000"/>
                </a:solidFill>
              </a:rPr>
              <a:t>c) </a:t>
            </a:r>
            <a:r>
              <a:rPr lang="en-US" sz="8400" b="1" dirty="0" smtClean="0">
                <a:solidFill>
                  <a:srgbClr val="FF0000"/>
                </a:solidFill>
              </a:rPr>
              <a:t>Socio-cultural dimension: </a:t>
            </a:r>
          </a:p>
          <a:p>
            <a:pPr marL="182563" lvl="2">
              <a:buSzPct val="85000"/>
            </a:pPr>
            <a:r>
              <a:rPr lang="en-US" sz="8400" dirty="0" smtClean="0"/>
              <a:t>Sharing of ideas, attitudes and values across national borders. </a:t>
            </a:r>
          </a:p>
          <a:p>
            <a:pPr marL="182563" lvl="2">
              <a:buSzPct val="85000"/>
            </a:pPr>
            <a:r>
              <a:rPr lang="en-US" sz="8400" dirty="0" smtClean="0"/>
              <a:t>This sharing generally leads to an interconnectedness and interaction between peoples of diverse cultures and ways of life. </a:t>
            </a:r>
          </a:p>
          <a:p>
            <a:pPr marL="182563" lvl="2">
              <a:buSzPct val="85000"/>
            </a:pPr>
            <a:r>
              <a:rPr lang="en-US" sz="8400" dirty="0" smtClean="0">
                <a:solidFill>
                  <a:srgbClr val="FF0000"/>
                </a:solidFill>
              </a:rPr>
              <a:t>Mass media and communication technologies </a:t>
            </a:r>
            <a:r>
              <a:rPr lang="en-US" sz="8400" dirty="0" smtClean="0"/>
              <a:t>are the primary instruments for cultural globalization.</a:t>
            </a:r>
          </a:p>
          <a:p>
            <a:pPr marL="639763" lvl="3">
              <a:buSzPct val="85000"/>
            </a:pPr>
            <a:r>
              <a:rPr lang="en-US" sz="8400" dirty="0" smtClean="0"/>
              <a:t> Many people believe that globalization is driven by the worldwide export of western culture through the new </a:t>
            </a:r>
            <a:r>
              <a:rPr lang="en-US" sz="8400" dirty="0" smtClean="0">
                <a:solidFill>
                  <a:srgbClr val="FF0000"/>
                </a:solidFill>
              </a:rPr>
              <a:t>mass media: film, radio, television and recorded music</a:t>
            </a:r>
            <a:r>
              <a:rPr lang="en-US" sz="8400" dirty="0" smtClean="0"/>
              <a:t>. </a:t>
            </a:r>
          </a:p>
          <a:p>
            <a:pPr marL="182563" lvl="2">
              <a:buSzPct val="85000"/>
            </a:pPr>
            <a:r>
              <a:rPr lang="en-US" sz="8400" dirty="0" smtClean="0"/>
              <a:t>Therefore heterogeneous cultures become incorporated and integrated into a dominant culture which eventually covers the whole world.</a:t>
            </a:r>
          </a:p>
          <a:p>
            <a:pPr marL="182563" lvl="2">
              <a:buSzPct val="85000"/>
            </a:pPr>
            <a:r>
              <a:rPr lang="en-US" sz="8400" dirty="0" smtClean="0"/>
              <a:t> Furthermore there has been </a:t>
            </a:r>
            <a:r>
              <a:rPr lang="en-US" sz="8400" dirty="0" smtClean="0">
                <a:solidFill>
                  <a:srgbClr val="FF0000"/>
                </a:solidFill>
              </a:rPr>
              <a:t>propagation of western culture </a:t>
            </a:r>
            <a:r>
              <a:rPr lang="en-US" sz="8400" dirty="0" smtClean="0"/>
              <a:t>and democracy as well as globalization of </a:t>
            </a:r>
            <a:r>
              <a:rPr lang="en-US" sz="8400" dirty="0" smtClean="0">
                <a:solidFill>
                  <a:srgbClr val="FF0000"/>
                </a:solidFill>
              </a:rPr>
              <a:t>languages</a:t>
            </a:r>
            <a:r>
              <a:rPr lang="en-US" sz="8400" dirty="0" smtClean="0"/>
              <a:t> alongside cultural conversions</a:t>
            </a:r>
          </a:p>
          <a:p>
            <a:endParaRPr lang="en-US" sz="8400" dirty="0" smtClean="0"/>
          </a:p>
          <a:p>
            <a:pPr eaLnBrk="1" hangingPunct="1">
              <a:lnSpc>
                <a:spcPct val="90000"/>
              </a:lnSpc>
              <a:buNone/>
            </a:pPr>
            <a:endParaRPr lang="en-US" sz="2800" dirty="0" smtClean="0"/>
          </a:p>
          <a:p>
            <a:pPr eaLnBrk="1" hangingPunct="1">
              <a:lnSpc>
                <a:spcPct val="90000"/>
              </a:lnSpc>
              <a:buNone/>
            </a:pPr>
            <a:r>
              <a:rPr lang="en-US" sz="2800" dirty="0" smtClean="0"/>
              <a:t> </a:t>
            </a:r>
            <a:endParaRPr lang="en-US" sz="2800" dirty="0"/>
          </a:p>
          <a:p>
            <a:pPr eaLnBrk="1" hangingPunct="1">
              <a:lnSpc>
                <a:spcPct val="90000"/>
              </a:lnSpc>
              <a:buNone/>
            </a:pPr>
            <a:endParaRPr lang="en-US" sz="2800" dirty="0"/>
          </a:p>
          <a:p>
            <a:pPr eaLnBrk="1" hangingPunct="1">
              <a:lnSpc>
                <a:spcPct val="90000"/>
              </a:lnSpc>
              <a:buFont typeface="Wingdings" pitchFamily="2" charset="2"/>
              <a:buNone/>
            </a:pPr>
            <a:r>
              <a:rPr lang="en-US" sz="2800" dirty="0"/>
              <a:t>	 </a:t>
            </a:r>
          </a:p>
          <a:p>
            <a:pPr eaLnBrk="1" hangingPunct="1">
              <a:lnSpc>
                <a:spcPct val="90000"/>
              </a:lnSpc>
              <a:buFont typeface="Wingdings" pitchFamily="2" charset="2"/>
              <a:buNone/>
            </a:pPr>
            <a:endParaRPr lang="en-US" dirty="0" smtClean="0"/>
          </a:p>
        </p:txBody>
      </p:sp>
    </p:spTree>
    <p:extLst>
      <p:ext uri="{BB962C8B-B14F-4D97-AF65-F5344CB8AC3E}">
        <p14:creationId xmlns="" xmlns:p14="http://schemas.microsoft.com/office/powerpoint/2010/main" val="2167931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 calcmode="lin" valueType="num">
                                      <p:cBhvr additive="base">
                                        <p:cTn id="7" dur="500" fill="hold"/>
                                        <p:tgtEl>
                                          <p:spTgt spid="9218"/>
                                        </p:tgtEl>
                                        <p:attrNameLst>
                                          <p:attrName>ppt_x</p:attrName>
                                        </p:attrNameLst>
                                      </p:cBhvr>
                                      <p:tavLst>
                                        <p:tav tm="0">
                                          <p:val>
                                            <p:strVal val="#ppt_x"/>
                                          </p:val>
                                        </p:tav>
                                        <p:tav tm="100000">
                                          <p:val>
                                            <p:strVal val="#ppt_x"/>
                                          </p:val>
                                        </p:tav>
                                      </p:tavLst>
                                    </p:anim>
                                    <p:anim calcmode="lin" valueType="num">
                                      <p:cBhvr additive="base">
                                        <p:cTn id="8" dur="500" fill="hold"/>
                                        <p:tgtEl>
                                          <p:spTgt spid="92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3555">
                                            <p:txEl>
                                              <p:pRg st="0" end="0"/>
                                            </p:txEl>
                                          </p:spTgt>
                                        </p:tgtEl>
                                        <p:attrNameLst>
                                          <p:attrName>style.visibility</p:attrName>
                                        </p:attrNameLst>
                                      </p:cBhvr>
                                      <p:to>
                                        <p:strVal val="visible"/>
                                      </p:to>
                                    </p:set>
                                    <p:anim calcmode="lin" valueType="num">
                                      <p:cBhvr additive="base">
                                        <p:cTn id="13" dur="500" fill="hold"/>
                                        <p:tgtEl>
                                          <p:spTgt spid="2355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3555">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3555">
                                            <p:txEl>
                                              <p:pRg st="1" end="1"/>
                                            </p:txEl>
                                          </p:spTgt>
                                        </p:tgtEl>
                                        <p:attrNameLst>
                                          <p:attrName>style.visibility</p:attrName>
                                        </p:attrNameLst>
                                      </p:cBhvr>
                                      <p:to>
                                        <p:strVal val="visible"/>
                                      </p:to>
                                    </p:set>
                                    <p:anim calcmode="lin" valueType="num">
                                      <p:cBhvr additive="base">
                                        <p:cTn id="17" dur="500" fill="hold"/>
                                        <p:tgtEl>
                                          <p:spTgt spid="23555">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3555">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3555">
                                            <p:txEl>
                                              <p:pRg st="2" end="2"/>
                                            </p:txEl>
                                          </p:spTgt>
                                        </p:tgtEl>
                                        <p:attrNameLst>
                                          <p:attrName>style.visibility</p:attrName>
                                        </p:attrNameLst>
                                      </p:cBhvr>
                                      <p:to>
                                        <p:strVal val="visible"/>
                                      </p:to>
                                    </p:set>
                                    <p:anim calcmode="lin" valueType="num">
                                      <p:cBhvr additive="base">
                                        <p:cTn id="21" dur="500" fill="hold"/>
                                        <p:tgtEl>
                                          <p:spTgt spid="23555">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3555">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3555">
                                            <p:txEl>
                                              <p:pRg st="3" end="3"/>
                                            </p:txEl>
                                          </p:spTgt>
                                        </p:tgtEl>
                                        <p:attrNameLst>
                                          <p:attrName>style.visibility</p:attrName>
                                        </p:attrNameLst>
                                      </p:cBhvr>
                                      <p:to>
                                        <p:strVal val="visible"/>
                                      </p:to>
                                    </p:set>
                                    <p:anim calcmode="lin" valueType="num">
                                      <p:cBhvr additive="base">
                                        <p:cTn id="25" dur="500" fill="hold"/>
                                        <p:tgtEl>
                                          <p:spTgt spid="2355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3555">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3555">
                                            <p:txEl>
                                              <p:pRg st="4" end="4"/>
                                            </p:txEl>
                                          </p:spTgt>
                                        </p:tgtEl>
                                        <p:attrNameLst>
                                          <p:attrName>style.visibility</p:attrName>
                                        </p:attrNameLst>
                                      </p:cBhvr>
                                      <p:to>
                                        <p:strVal val="visible"/>
                                      </p:to>
                                    </p:set>
                                    <p:anim calcmode="lin" valueType="num">
                                      <p:cBhvr additive="base">
                                        <p:cTn id="29" dur="500" fill="hold"/>
                                        <p:tgtEl>
                                          <p:spTgt spid="23555">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3555">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3555">
                                            <p:txEl>
                                              <p:pRg st="5" end="5"/>
                                            </p:txEl>
                                          </p:spTgt>
                                        </p:tgtEl>
                                        <p:attrNameLst>
                                          <p:attrName>style.visibility</p:attrName>
                                        </p:attrNameLst>
                                      </p:cBhvr>
                                      <p:to>
                                        <p:strVal val="visible"/>
                                      </p:to>
                                    </p:set>
                                    <p:anim calcmode="lin" valueType="num">
                                      <p:cBhvr additive="base">
                                        <p:cTn id="33" dur="500" fill="hold"/>
                                        <p:tgtEl>
                                          <p:spTgt spid="23555">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3555">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3555">
                                            <p:txEl>
                                              <p:pRg st="6" end="6"/>
                                            </p:txEl>
                                          </p:spTgt>
                                        </p:tgtEl>
                                        <p:attrNameLst>
                                          <p:attrName>style.visibility</p:attrName>
                                        </p:attrNameLst>
                                      </p:cBhvr>
                                      <p:to>
                                        <p:strVal val="visible"/>
                                      </p:to>
                                    </p:set>
                                    <p:anim calcmode="lin" valueType="num">
                                      <p:cBhvr additive="base">
                                        <p:cTn id="37" dur="500" fill="hold"/>
                                        <p:tgtEl>
                                          <p:spTgt spid="23555">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355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3555">
                                            <p:txEl>
                                              <p:pRg st="9" end="9"/>
                                            </p:txEl>
                                          </p:spTgt>
                                        </p:tgtEl>
                                        <p:attrNameLst>
                                          <p:attrName>style.visibility</p:attrName>
                                        </p:attrNameLst>
                                      </p:cBhvr>
                                      <p:to>
                                        <p:strVal val="visible"/>
                                      </p:to>
                                    </p:set>
                                    <p:anim calcmode="lin" valueType="num">
                                      <p:cBhvr additive="base">
                                        <p:cTn id="43" dur="500" fill="hold"/>
                                        <p:tgtEl>
                                          <p:spTgt spid="23555">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355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3555">
                                            <p:txEl>
                                              <p:pRg st="11" end="11"/>
                                            </p:txEl>
                                          </p:spTgt>
                                        </p:tgtEl>
                                        <p:attrNameLst>
                                          <p:attrName>style.visibility</p:attrName>
                                        </p:attrNameLst>
                                      </p:cBhvr>
                                      <p:to>
                                        <p:strVal val="visible"/>
                                      </p:to>
                                    </p:set>
                                    <p:anim calcmode="lin" valueType="num">
                                      <p:cBhvr additive="base">
                                        <p:cTn id="49" dur="500" fill="hold"/>
                                        <p:tgtEl>
                                          <p:spTgt spid="23555">
                                            <p:txEl>
                                              <p:pRg st="11" end="1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3555">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23555" grpId="0" build="p"/>
    </p:bld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en-US" sz="4000" b="1"/>
              <a:t>Historical Role of Foreign Aid</a:t>
            </a:r>
            <a:br>
              <a:rPr lang="en-US" altLang="en-US" sz="4000" b="1"/>
            </a:br>
            <a:endParaRPr lang="en-US" altLang="en-US" sz="4000" b="1"/>
          </a:p>
        </p:txBody>
      </p:sp>
      <p:sp>
        <p:nvSpPr>
          <p:cNvPr id="25603" name="Rectangle 3"/>
          <p:cNvSpPr>
            <a:spLocks noGrp="1" noChangeArrowheads="1"/>
          </p:cNvSpPr>
          <p:nvPr>
            <p:ph type="body" idx="1"/>
          </p:nvPr>
        </p:nvSpPr>
        <p:spPr/>
        <p:txBody>
          <a:bodyPr/>
          <a:lstStyle/>
          <a:p>
            <a:pPr eaLnBrk="1" hangingPunct="1"/>
            <a:r>
              <a:rPr lang="en-US" altLang="en-US" smtClean="0"/>
              <a:t>Foreign aid in the form it is conceived today dates back to the post-World War II period.  It is rooted in the Marshall plan under which the United States transferred $ 17 billion over a period of four years to help rebuild Europe after the war (Gills, et al 1996).  </a:t>
            </a:r>
          </a:p>
        </p:txBody>
      </p:sp>
      <p:sp>
        <p:nvSpPr>
          <p:cNvPr id="25604"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D7B46CD-45B4-4667-AEEF-5E594E1274A8}" type="datetime1">
              <a:rPr lang="en-US" altLang="en-US" sz="1400"/>
              <a:pPr>
                <a:spcBef>
                  <a:spcPct val="0"/>
                </a:spcBef>
                <a:buFontTx/>
                <a:buNone/>
              </a:pPr>
              <a:t>21-Feb-26</a:t>
            </a:fld>
            <a:endParaRPr lang="en-US" altLang="en-US" sz="1400"/>
          </a:p>
        </p:txBody>
      </p:sp>
      <p:sp>
        <p:nvSpPr>
          <p:cNvPr id="25605"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CD58990-963C-4821-8CA4-602309F0BF2F}" type="slidenum">
              <a:rPr lang="en-US" altLang="en-US" sz="1400"/>
              <a:pPr>
                <a:spcBef>
                  <a:spcPct val="0"/>
                </a:spcBef>
                <a:buFontTx/>
                <a:buNone/>
              </a:pPr>
              <a:t>170</a:t>
            </a:fld>
            <a:endParaRPr lang="en-US" altLang="en-US" sz="1400"/>
          </a:p>
        </p:txBody>
      </p:sp>
    </p:spTree>
    <p:extLst>
      <p:ext uri="{BB962C8B-B14F-4D97-AF65-F5344CB8AC3E}">
        <p14:creationId xmlns="" xmlns:p14="http://schemas.microsoft.com/office/powerpoint/2010/main" val="2032236325"/>
      </p:ext>
    </p:extLst>
  </p:cSld>
  <p:clrMapOvr>
    <a:masterClrMapping/>
  </p:clrMapOvr>
  <p:timing>
    <p:tnLst>
      <p:par>
        <p:cTn id="1" dur="indefinite" restart="never" nodeType="tmRoot"/>
      </p:par>
    </p:tnLst>
  </p:timing>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tLang="en-US" b="1" smtClean="0"/>
              <a:t>Historical Role ctd</a:t>
            </a:r>
            <a:endParaRPr lang="en-US" altLang="en-US" smtClean="0"/>
          </a:p>
        </p:txBody>
      </p:sp>
      <p:sp>
        <p:nvSpPr>
          <p:cNvPr id="26627" name="Rectangle 3"/>
          <p:cNvSpPr>
            <a:spLocks noGrp="1" noChangeArrowheads="1"/>
          </p:cNvSpPr>
          <p:nvPr>
            <p:ph type="body" idx="1"/>
          </p:nvPr>
        </p:nvSpPr>
        <p:spPr/>
        <p:txBody>
          <a:bodyPr/>
          <a:lstStyle/>
          <a:p>
            <a:pPr eaLnBrk="1" hangingPunct="1"/>
            <a:r>
              <a:rPr lang="en-US" altLang="en-US" smtClean="0"/>
              <a:t>However, official relief aid, as opposed to development assistance dates back much earlier.  During World War I, the US government extended food aid to Europe under the auspices of the commission for Relief in Belgium (1914-18), the Food Administration (1917-18) and the Relief Administration (1919-23). </a:t>
            </a:r>
          </a:p>
        </p:txBody>
      </p:sp>
      <p:sp>
        <p:nvSpPr>
          <p:cNvPr id="26628"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3A2DF31-047F-4B1E-8DA1-D710C684CC71}" type="datetime1">
              <a:rPr lang="en-US" altLang="en-US" sz="1400"/>
              <a:pPr>
                <a:spcBef>
                  <a:spcPct val="0"/>
                </a:spcBef>
                <a:buFontTx/>
                <a:buNone/>
              </a:pPr>
              <a:t>21-Feb-26</a:t>
            </a:fld>
            <a:endParaRPr lang="en-US" altLang="en-US" sz="1400"/>
          </a:p>
        </p:txBody>
      </p:sp>
      <p:sp>
        <p:nvSpPr>
          <p:cNvPr id="26629"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9CF32F7-7611-469F-8E77-78435E3D65D5}" type="slidenum">
              <a:rPr lang="en-US" altLang="en-US" sz="1400"/>
              <a:pPr>
                <a:spcBef>
                  <a:spcPct val="0"/>
                </a:spcBef>
                <a:buFontTx/>
                <a:buNone/>
              </a:pPr>
              <a:t>171</a:t>
            </a:fld>
            <a:endParaRPr lang="en-US" altLang="en-US" sz="1400"/>
          </a:p>
        </p:txBody>
      </p:sp>
    </p:spTree>
    <p:extLst>
      <p:ext uri="{BB962C8B-B14F-4D97-AF65-F5344CB8AC3E}">
        <p14:creationId xmlns="" xmlns:p14="http://schemas.microsoft.com/office/powerpoint/2010/main" val="567693944"/>
      </p:ext>
    </p:extLst>
  </p:cSld>
  <p:clrMapOvr>
    <a:masterClrMapping/>
  </p:clrMapOvr>
  <p:timing>
    <p:tnLst>
      <p:par>
        <p:cTn id="1" dur="indefinite" restart="never" nodeType="tmRoot"/>
      </p:par>
    </p:tn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b="1" smtClean="0"/>
              <a:t>Historical Role ctd</a:t>
            </a:r>
            <a:endParaRPr lang="en-US" altLang="en-US" smtClean="0"/>
          </a:p>
        </p:txBody>
      </p:sp>
      <p:sp>
        <p:nvSpPr>
          <p:cNvPr id="27651" name="Rectangle 3"/>
          <p:cNvSpPr>
            <a:spLocks noGrp="1" noChangeArrowheads="1"/>
          </p:cNvSpPr>
          <p:nvPr>
            <p:ph type="body" idx="1"/>
          </p:nvPr>
        </p:nvSpPr>
        <p:spPr/>
        <p:txBody>
          <a:bodyPr/>
          <a:lstStyle/>
          <a:p>
            <a:pPr eaLnBrk="1" hangingPunct="1"/>
            <a:r>
              <a:rPr lang="en-US" altLang="en-US" smtClean="0"/>
              <a:t>Formal US government development assistance began in the late 1930s with loans to Latin America</a:t>
            </a:r>
          </a:p>
          <a:p>
            <a:pPr eaLnBrk="1" hangingPunct="1"/>
            <a:endParaRPr lang="en-US" altLang="en-US" smtClean="0"/>
          </a:p>
          <a:p>
            <a:pPr eaLnBrk="1" hangingPunct="1"/>
            <a:endParaRPr lang="en-US" altLang="en-US" smtClean="0"/>
          </a:p>
        </p:txBody>
      </p:sp>
      <p:sp>
        <p:nvSpPr>
          <p:cNvPr id="27652"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2D1F840-5D80-4BDE-8E5A-25589C77463A}" type="datetime1">
              <a:rPr lang="en-US" altLang="en-US" sz="1400"/>
              <a:pPr>
                <a:spcBef>
                  <a:spcPct val="0"/>
                </a:spcBef>
                <a:buFontTx/>
                <a:buNone/>
              </a:pPr>
              <a:t>21-Feb-26</a:t>
            </a:fld>
            <a:endParaRPr lang="en-US" altLang="en-US" sz="1400"/>
          </a:p>
        </p:txBody>
      </p:sp>
      <p:sp>
        <p:nvSpPr>
          <p:cNvPr id="27653"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029A4AA-87E6-4EA8-958D-A8E35638B0C9}" type="slidenum">
              <a:rPr lang="en-US" altLang="en-US" sz="1400"/>
              <a:pPr>
                <a:spcBef>
                  <a:spcPct val="0"/>
                </a:spcBef>
                <a:buFontTx/>
                <a:buNone/>
              </a:pPr>
              <a:t>172</a:t>
            </a:fld>
            <a:endParaRPr lang="en-US" altLang="en-US" sz="1400"/>
          </a:p>
        </p:txBody>
      </p:sp>
    </p:spTree>
    <p:extLst>
      <p:ext uri="{BB962C8B-B14F-4D97-AF65-F5344CB8AC3E}">
        <p14:creationId xmlns="" xmlns:p14="http://schemas.microsoft.com/office/powerpoint/2010/main" val="1130443476"/>
      </p:ext>
    </p:extLst>
  </p:cSld>
  <p:clrMapOvr>
    <a:masterClrMapping/>
  </p:clrMapOvr>
  <p:timing>
    <p:tnLst>
      <p:par>
        <p:cTn id="1" dur="indefinite" restart="never" nodeType="tmRoot"/>
      </p:par>
    </p:tn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en-US" b="1" smtClean="0"/>
              <a:t>Historical Role ctd</a:t>
            </a:r>
            <a:endParaRPr lang="en-US" altLang="en-US" smtClean="0"/>
          </a:p>
        </p:txBody>
      </p:sp>
      <p:sp>
        <p:nvSpPr>
          <p:cNvPr id="28675" name="Rectangle 3"/>
          <p:cNvSpPr>
            <a:spLocks noGrp="1" noChangeArrowheads="1"/>
          </p:cNvSpPr>
          <p:nvPr>
            <p:ph type="body" idx="1"/>
          </p:nvPr>
        </p:nvSpPr>
        <p:spPr/>
        <p:txBody>
          <a:bodyPr/>
          <a:lstStyle/>
          <a:p>
            <a:pPr eaLnBrk="1" hangingPunct="1"/>
            <a:r>
              <a:rPr lang="en-US" altLang="en-US" smtClean="0"/>
              <a:t>Soon after World War II, there emerged independent nations (many of them former colonies of European countries) throughout Asia and Africa, which required massive investments. </a:t>
            </a:r>
          </a:p>
        </p:txBody>
      </p:sp>
      <p:sp>
        <p:nvSpPr>
          <p:cNvPr id="28676"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F5BFFCC-19F3-4968-B03E-6913F91BBC72}" type="datetime1">
              <a:rPr lang="en-US" altLang="en-US" sz="1400"/>
              <a:pPr>
                <a:spcBef>
                  <a:spcPct val="0"/>
                </a:spcBef>
                <a:buFontTx/>
                <a:buNone/>
              </a:pPr>
              <a:t>21-Feb-26</a:t>
            </a:fld>
            <a:endParaRPr lang="en-US" altLang="en-US" sz="1400"/>
          </a:p>
        </p:txBody>
      </p:sp>
      <p:sp>
        <p:nvSpPr>
          <p:cNvPr id="28677"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EE11414-86B2-4B3A-82F8-3B9F1CE851BE}" type="slidenum">
              <a:rPr lang="en-US" altLang="en-US" sz="1400"/>
              <a:pPr>
                <a:spcBef>
                  <a:spcPct val="0"/>
                </a:spcBef>
                <a:buFontTx/>
                <a:buNone/>
              </a:pPr>
              <a:t>173</a:t>
            </a:fld>
            <a:endParaRPr lang="en-US" altLang="en-US" sz="1400"/>
          </a:p>
        </p:txBody>
      </p:sp>
    </p:spTree>
    <p:extLst>
      <p:ext uri="{BB962C8B-B14F-4D97-AF65-F5344CB8AC3E}">
        <p14:creationId xmlns="" xmlns:p14="http://schemas.microsoft.com/office/powerpoint/2010/main" val="4058298855"/>
      </p:ext>
    </p:extLst>
  </p:cSld>
  <p:clrMapOvr>
    <a:masterClrMapping/>
  </p:clrMapOvr>
  <p:timing>
    <p:tnLst>
      <p:par>
        <p:cTn id="1" dur="indefinite" restart="never" nodeType="tmRoot"/>
      </p:par>
    </p:tn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b="1" smtClean="0"/>
              <a:t>Historical Role ctd</a:t>
            </a:r>
            <a:endParaRPr lang="en-US" altLang="en-US" smtClean="0"/>
          </a:p>
        </p:txBody>
      </p:sp>
      <p:sp>
        <p:nvSpPr>
          <p:cNvPr id="29699" name="Rectangle 3"/>
          <p:cNvSpPr>
            <a:spLocks noGrp="1" noChangeArrowheads="1"/>
          </p:cNvSpPr>
          <p:nvPr>
            <p:ph type="body" idx="1"/>
          </p:nvPr>
        </p:nvSpPr>
        <p:spPr/>
        <p:txBody>
          <a:bodyPr/>
          <a:lstStyle/>
          <a:p>
            <a:pPr eaLnBrk="1" hangingPunct="1"/>
            <a:r>
              <a:rPr lang="en-US" altLang="en-US" smtClean="0"/>
              <a:t>Following the success of the Marshall Plan Aid in Europe, the US government took a lead in assisting these newly independent nations, especially those that had formulated good development plans to utilize aid assistance for productive investment. </a:t>
            </a:r>
          </a:p>
          <a:p>
            <a:pPr eaLnBrk="1" hangingPunct="1"/>
            <a:endParaRPr lang="en-US" altLang="en-US" smtClean="0"/>
          </a:p>
        </p:txBody>
      </p:sp>
      <p:sp>
        <p:nvSpPr>
          <p:cNvPr id="29700"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2D0D2D4-B283-4EAF-B986-612E1B2549B1}" type="datetime1">
              <a:rPr lang="en-US" altLang="en-US" sz="1400"/>
              <a:pPr>
                <a:spcBef>
                  <a:spcPct val="0"/>
                </a:spcBef>
                <a:buFontTx/>
                <a:buNone/>
              </a:pPr>
              <a:t>21-Feb-26</a:t>
            </a:fld>
            <a:endParaRPr lang="en-US" altLang="en-US" sz="1400"/>
          </a:p>
        </p:txBody>
      </p:sp>
      <p:sp>
        <p:nvSpPr>
          <p:cNvPr id="29701"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4506DB5-5CA0-49A3-BCFE-A369FA36AB50}" type="slidenum">
              <a:rPr lang="en-US" altLang="en-US" sz="1400"/>
              <a:pPr>
                <a:spcBef>
                  <a:spcPct val="0"/>
                </a:spcBef>
                <a:buFontTx/>
                <a:buNone/>
              </a:pPr>
              <a:t>174</a:t>
            </a:fld>
            <a:endParaRPr lang="en-US" altLang="en-US" sz="1400"/>
          </a:p>
        </p:txBody>
      </p:sp>
    </p:spTree>
    <p:extLst>
      <p:ext uri="{BB962C8B-B14F-4D97-AF65-F5344CB8AC3E}">
        <p14:creationId xmlns="" xmlns:p14="http://schemas.microsoft.com/office/powerpoint/2010/main" val="3597624804"/>
      </p:ext>
    </p:extLst>
  </p:cSld>
  <p:clrMapOvr>
    <a:masterClrMapping/>
  </p:clrMapOvr>
  <p:timing>
    <p:tnLst>
      <p:par>
        <p:cTn id="1" dur="indefinite" restart="never" nodeType="tmRoot"/>
      </p:par>
    </p:tnLst>
  </p:timing>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b="1" smtClean="0"/>
              <a:t>Historical Role ctd</a:t>
            </a:r>
            <a:endParaRPr lang="en-US" altLang="en-US" smtClean="0"/>
          </a:p>
        </p:txBody>
      </p:sp>
      <p:sp>
        <p:nvSpPr>
          <p:cNvPr id="30723" name="Rectangle 3"/>
          <p:cNvSpPr>
            <a:spLocks noGrp="1" noChangeArrowheads="1"/>
          </p:cNvSpPr>
          <p:nvPr>
            <p:ph type="body" idx="1"/>
          </p:nvPr>
        </p:nvSpPr>
        <p:spPr/>
        <p:txBody>
          <a:bodyPr/>
          <a:lstStyle/>
          <a:p>
            <a:pPr eaLnBrk="1" hangingPunct="1"/>
            <a:r>
              <a:rPr lang="en-US" altLang="en-US" smtClean="0"/>
              <a:t>Besides, most developing countries lacked certain kinds of skills and expertise especially in economic planning and engineering that were viewed to be important in the process of development.</a:t>
            </a:r>
          </a:p>
          <a:p>
            <a:pPr eaLnBrk="1" hangingPunct="1"/>
            <a:endParaRPr lang="en-US" altLang="en-US" smtClean="0"/>
          </a:p>
        </p:txBody>
      </p:sp>
      <p:sp>
        <p:nvSpPr>
          <p:cNvPr id="30724"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7334CE2-7507-4BBD-ADB1-14316930CF1F}" type="datetime1">
              <a:rPr lang="en-US" altLang="en-US" sz="1400"/>
              <a:pPr>
                <a:spcBef>
                  <a:spcPct val="0"/>
                </a:spcBef>
                <a:buFontTx/>
                <a:buNone/>
              </a:pPr>
              <a:t>21-Feb-26</a:t>
            </a:fld>
            <a:endParaRPr lang="en-US" altLang="en-US" sz="1400"/>
          </a:p>
        </p:txBody>
      </p:sp>
      <p:sp>
        <p:nvSpPr>
          <p:cNvPr id="30725"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9BA7E1B-B988-442E-8F99-748211461A20}" type="slidenum">
              <a:rPr lang="en-US" altLang="en-US" sz="1400"/>
              <a:pPr>
                <a:spcBef>
                  <a:spcPct val="0"/>
                </a:spcBef>
                <a:buFontTx/>
                <a:buNone/>
              </a:pPr>
              <a:t>175</a:t>
            </a:fld>
            <a:endParaRPr lang="en-US" altLang="en-US" sz="1400"/>
          </a:p>
        </p:txBody>
      </p:sp>
    </p:spTree>
    <p:extLst>
      <p:ext uri="{BB962C8B-B14F-4D97-AF65-F5344CB8AC3E}">
        <p14:creationId xmlns="" xmlns:p14="http://schemas.microsoft.com/office/powerpoint/2010/main" val="1066665382"/>
      </p:ext>
    </p:extLst>
  </p:cSld>
  <p:clrMapOvr>
    <a:masterClrMapping/>
  </p:clrMapOvr>
  <p:timing>
    <p:tnLst>
      <p:par>
        <p:cTn id="1" dur="indefinite" restart="never" nodeType="tmRoot"/>
      </p:par>
    </p:tnLst>
  </p:timing>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altLang="en-US" b="1" smtClean="0"/>
              <a:t>Historical Role ctd</a:t>
            </a:r>
            <a:endParaRPr lang="en-US" altLang="en-US" smtClean="0"/>
          </a:p>
        </p:txBody>
      </p:sp>
      <p:sp>
        <p:nvSpPr>
          <p:cNvPr id="31747" name="Rectangle 3"/>
          <p:cNvSpPr>
            <a:spLocks noGrp="1" noChangeArrowheads="1"/>
          </p:cNvSpPr>
          <p:nvPr>
            <p:ph type="body" idx="1"/>
          </p:nvPr>
        </p:nvSpPr>
        <p:spPr/>
        <p:txBody>
          <a:bodyPr/>
          <a:lstStyle/>
          <a:p>
            <a:pPr eaLnBrk="1" hangingPunct="1"/>
            <a:r>
              <a:rPr lang="en-US" altLang="en-US" smtClean="0"/>
              <a:t>The motives behind much of the US aid were seen to range from selfishness to generosity.  Aid to developing countries was used by the US as a means to “contain” communism around the perimeter of the then Soviet bloc, as well as trying to ensure access to raw materials needed for US industries.  </a:t>
            </a:r>
          </a:p>
        </p:txBody>
      </p:sp>
      <p:sp>
        <p:nvSpPr>
          <p:cNvPr id="31748"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627130E8-9F09-44C2-BA47-375F1C192B9F}" type="datetime1">
              <a:rPr lang="en-US" altLang="en-US" sz="1400"/>
              <a:pPr>
                <a:spcBef>
                  <a:spcPct val="0"/>
                </a:spcBef>
                <a:buFontTx/>
                <a:buNone/>
              </a:pPr>
              <a:t>21-Feb-26</a:t>
            </a:fld>
            <a:endParaRPr lang="en-US" altLang="en-US" sz="1400"/>
          </a:p>
        </p:txBody>
      </p:sp>
      <p:sp>
        <p:nvSpPr>
          <p:cNvPr id="31749"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51CDACF-0002-4CFE-B6B4-2DC6DF14F176}" type="slidenum">
              <a:rPr lang="en-US" altLang="en-US" sz="1400"/>
              <a:pPr>
                <a:spcBef>
                  <a:spcPct val="0"/>
                </a:spcBef>
                <a:buFontTx/>
                <a:buNone/>
              </a:pPr>
              <a:t>176</a:t>
            </a:fld>
            <a:endParaRPr lang="en-US" altLang="en-US" sz="1400"/>
          </a:p>
        </p:txBody>
      </p:sp>
    </p:spTree>
    <p:extLst>
      <p:ext uri="{BB962C8B-B14F-4D97-AF65-F5344CB8AC3E}">
        <p14:creationId xmlns="" xmlns:p14="http://schemas.microsoft.com/office/powerpoint/2010/main" val="586054945"/>
      </p:ext>
    </p:extLst>
  </p:cSld>
  <p:clrMapOvr>
    <a:masterClrMapping/>
  </p:clrMapOvr>
  <p:timing>
    <p:tnLst>
      <p:par>
        <p:cTn id="1" dur="indefinite" restart="never" nodeType="tmRoot"/>
      </p:par>
    </p:tn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ltLang="en-US" b="1" smtClean="0"/>
              <a:t>Historical Role ctd</a:t>
            </a:r>
            <a:endParaRPr lang="en-US" altLang="en-US" smtClean="0"/>
          </a:p>
        </p:txBody>
      </p:sp>
      <p:sp>
        <p:nvSpPr>
          <p:cNvPr id="32771" name="Rectangle 3"/>
          <p:cNvSpPr>
            <a:spLocks noGrp="1" noChangeArrowheads="1"/>
          </p:cNvSpPr>
          <p:nvPr>
            <p:ph type="body" idx="1"/>
          </p:nvPr>
        </p:nvSpPr>
        <p:spPr/>
        <p:txBody>
          <a:bodyPr>
            <a:normAutofit fontScale="92500"/>
          </a:bodyPr>
          <a:lstStyle/>
          <a:p>
            <a:pPr eaLnBrk="1" hangingPunct="1"/>
            <a:r>
              <a:rPr lang="en-US" altLang="en-US" sz="2800"/>
              <a:t>This marked the beginning of aid flows to Latin America, East Asia and African countries. Other important donors include countries of the Organization for Economic Corporation and Development (OECD), members of the Organization of Petroleum Exporting Countries (OPEC), and a number of UN affiliates like Food and Agriculture Organization (FAO), World Health Organization (WHO), World Meteorological Organization and UNESCO.</a:t>
            </a:r>
          </a:p>
          <a:p>
            <a:pPr eaLnBrk="1" hangingPunct="1"/>
            <a:endParaRPr lang="en-US" altLang="en-US" sz="2800"/>
          </a:p>
        </p:txBody>
      </p:sp>
      <p:sp>
        <p:nvSpPr>
          <p:cNvPr id="32772"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6641568D-98B8-4A3C-A60E-9126057B4134}" type="datetime1">
              <a:rPr lang="en-US" altLang="en-US" sz="1400"/>
              <a:pPr>
                <a:spcBef>
                  <a:spcPct val="0"/>
                </a:spcBef>
                <a:buFontTx/>
                <a:buNone/>
              </a:pPr>
              <a:t>21-Feb-26</a:t>
            </a:fld>
            <a:endParaRPr lang="en-US" altLang="en-US" sz="1400"/>
          </a:p>
        </p:txBody>
      </p:sp>
      <p:sp>
        <p:nvSpPr>
          <p:cNvPr id="32773"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41F8598-595B-4454-B7B2-1A4515CFBD6C}" type="slidenum">
              <a:rPr lang="en-US" altLang="en-US" sz="1400"/>
              <a:pPr>
                <a:spcBef>
                  <a:spcPct val="0"/>
                </a:spcBef>
                <a:buFontTx/>
                <a:buNone/>
              </a:pPr>
              <a:t>177</a:t>
            </a:fld>
            <a:endParaRPr lang="en-US" altLang="en-US" sz="1400"/>
          </a:p>
        </p:txBody>
      </p:sp>
    </p:spTree>
    <p:extLst>
      <p:ext uri="{BB962C8B-B14F-4D97-AF65-F5344CB8AC3E}">
        <p14:creationId xmlns="" xmlns:p14="http://schemas.microsoft.com/office/powerpoint/2010/main" val="3175179087"/>
      </p:ext>
    </p:extLst>
  </p:cSld>
  <p:clrMapOvr>
    <a:masterClrMapping/>
  </p:clrMapOvr>
  <p:timing>
    <p:tnLst>
      <p:par>
        <p:cTn id="1" dur="indefinite" restart="never" nodeType="tmRoot"/>
      </p:par>
    </p:tnLst>
  </p:timing>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b="1" smtClean="0"/>
              <a:t>Historical Role ctd</a:t>
            </a:r>
            <a:endParaRPr lang="en-US" altLang="en-US" smtClean="0"/>
          </a:p>
        </p:txBody>
      </p:sp>
      <p:sp>
        <p:nvSpPr>
          <p:cNvPr id="33795" name="Rectangle 3"/>
          <p:cNvSpPr>
            <a:spLocks noGrp="1" noChangeArrowheads="1"/>
          </p:cNvSpPr>
          <p:nvPr>
            <p:ph type="body" idx="1"/>
          </p:nvPr>
        </p:nvSpPr>
        <p:spPr/>
        <p:txBody>
          <a:bodyPr/>
          <a:lstStyle/>
          <a:p>
            <a:pPr eaLnBrk="1" hangingPunct="1"/>
            <a:r>
              <a:rPr lang="en-US" altLang="en-US" smtClean="0"/>
              <a:t>Over the years, the economic development rationale for aid has changed as aid flows expanded and more countries and agencies became important players.  During the 1950s the main goal was to enhance rapid economic growth and increase incomes by increasing domestic and foreign savings for investment.  </a:t>
            </a:r>
          </a:p>
          <a:p>
            <a:pPr eaLnBrk="1" hangingPunct="1"/>
            <a:endParaRPr lang="en-US" altLang="en-US" smtClean="0"/>
          </a:p>
        </p:txBody>
      </p:sp>
      <p:sp>
        <p:nvSpPr>
          <p:cNvPr id="33796"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C1564D3-4381-4A6E-B6F1-88E2AC8A19C5}" type="datetime1">
              <a:rPr lang="en-US" altLang="en-US" sz="1400"/>
              <a:pPr>
                <a:spcBef>
                  <a:spcPct val="0"/>
                </a:spcBef>
                <a:buFontTx/>
                <a:buNone/>
              </a:pPr>
              <a:t>21-Feb-26</a:t>
            </a:fld>
            <a:endParaRPr lang="en-US" altLang="en-US" sz="1400"/>
          </a:p>
        </p:txBody>
      </p:sp>
      <p:sp>
        <p:nvSpPr>
          <p:cNvPr id="33797"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98F6E27-F637-4574-9D1C-4E17BA12020C}" type="slidenum">
              <a:rPr lang="en-US" altLang="en-US" sz="1400"/>
              <a:pPr>
                <a:spcBef>
                  <a:spcPct val="0"/>
                </a:spcBef>
                <a:buFontTx/>
                <a:buNone/>
              </a:pPr>
              <a:t>178</a:t>
            </a:fld>
            <a:endParaRPr lang="en-US" altLang="en-US" sz="1400"/>
          </a:p>
        </p:txBody>
      </p:sp>
    </p:spTree>
    <p:extLst>
      <p:ext uri="{BB962C8B-B14F-4D97-AF65-F5344CB8AC3E}">
        <p14:creationId xmlns="" xmlns:p14="http://schemas.microsoft.com/office/powerpoint/2010/main" val="919019904"/>
      </p:ext>
    </p:extLst>
  </p:cSld>
  <p:clrMapOvr>
    <a:masterClrMapping/>
  </p:clrMapOvr>
  <p:timing>
    <p:tnLst>
      <p:par>
        <p:cTn id="1" dur="indefinite" restart="never" nodeType="tmRoot"/>
      </p:par>
    </p:tn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en-US" b="1" smtClean="0"/>
              <a:t>Historical Role ctd</a:t>
            </a:r>
            <a:endParaRPr lang="en-US" altLang="en-US" smtClean="0"/>
          </a:p>
        </p:txBody>
      </p:sp>
      <p:sp>
        <p:nvSpPr>
          <p:cNvPr id="34819" name="Rectangle 3"/>
          <p:cNvSpPr>
            <a:spLocks noGrp="1" noChangeArrowheads="1"/>
          </p:cNvSpPr>
          <p:nvPr>
            <p:ph type="body" idx="1"/>
          </p:nvPr>
        </p:nvSpPr>
        <p:spPr/>
        <p:txBody>
          <a:bodyPr/>
          <a:lstStyle/>
          <a:p>
            <a:pPr eaLnBrk="1" hangingPunct="1"/>
            <a:r>
              <a:rPr lang="en-US" altLang="en-US" smtClean="0"/>
              <a:t>Since the 1970s the World Bank has focused more on macroeconomic stabilization and structural adjustment as aims for provision of aid.  More recently, environmental sustainability and democratization have taken centre stage as important consideration of donors (Gillis, et al 1996). </a:t>
            </a:r>
          </a:p>
        </p:txBody>
      </p:sp>
      <p:sp>
        <p:nvSpPr>
          <p:cNvPr id="34820"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36E2DBD-4CE2-427F-B4BD-F8EB5B97266B}" type="datetime1">
              <a:rPr lang="en-US" altLang="en-US" sz="1400"/>
              <a:pPr>
                <a:spcBef>
                  <a:spcPct val="0"/>
                </a:spcBef>
                <a:buFontTx/>
                <a:buNone/>
              </a:pPr>
              <a:t>21-Feb-26</a:t>
            </a:fld>
            <a:endParaRPr lang="en-US" altLang="en-US" sz="1400"/>
          </a:p>
        </p:txBody>
      </p:sp>
      <p:sp>
        <p:nvSpPr>
          <p:cNvPr id="34821"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F936E1F-E823-4606-B64D-EB33BCEB9FB6}" type="slidenum">
              <a:rPr lang="en-US" altLang="en-US" sz="1400"/>
              <a:pPr>
                <a:spcBef>
                  <a:spcPct val="0"/>
                </a:spcBef>
                <a:buFontTx/>
                <a:buNone/>
              </a:pPr>
              <a:t>179</a:t>
            </a:fld>
            <a:endParaRPr lang="en-US" altLang="en-US" sz="1400"/>
          </a:p>
        </p:txBody>
      </p:sp>
    </p:spTree>
    <p:extLst>
      <p:ext uri="{BB962C8B-B14F-4D97-AF65-F5344CB8AC3E}">
        <p14:creationId xmlns="" xmlns:p14="http://schemas.microsoft.com/office/powerpoint/2010/main" val="1181707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defRPr/>
            </a:pPr>
            <a:r>
              <a:rPr lang="en-US" altLang="en-US" b="1" dirty="0" smtClean="0"/>
              <a:t>Globalization dimensions </a:t>
            </a:r>
            <a:r>
              <a:rPr lang="en-US" altLang="en-US" b="1" dirty="0" err="1" smtClean="0"/>
              <a:t>contd</a:t>
            </a:r>
            <a:r>
              <a:rPr lang="en-US" altLang="en-US" b="1" dirty="0" smtClean="0"/>
              <a:t>…</a:t>
            </a:r>
            <a:endParaRPr lang="en-US" dirty="0"/>
          </a:p>
        </p:txBody>
      </p:sp>
      <p:sp>
        <p:nvSpPr>
          <p:cNvPr id="24579" name="Rectangle 3"/>
          <p:cNvSpPr>
            <a:spLocks noGrp="1" noChangeArrowheads="1"/>
          </p:cNvSpPr>
          <p:nvPr>
            <p:ph idx="1"/>
          </p:nvPr>
        </p:nvSpPr>
        <p:spPr>
          <a:xfrm>
            <a:off x="418641" y="1661374"/>
            <a:ext cx="10000367" cy="4587025"/>
          </a:xfrm>
        </p:spPr>
        <p:txBody>
          <a:bodyPr/>
          <a:lstStyle/>
          <a:p>
            <a:pPr algn="just">
              <a:buNone/>
            </a:pPr>
            <a:r>
              <a:rPr lang="en-US" sz="2200" b="1" dirty="0"/>
              <a:t>  Socio-cultural dimension </a:t>
            </a:r>
            <a:r>
              <a:rPr lang="en-US" sz="2200" b="1" dirty="0" err="1"/>
              <a:t>contd</a:t>
            </a:r>
            <a:r>
              <a:rPr lang="en-US" sz="2200" b="1" dirty="0"/>
              <a:t>…</a:t>
            </a:r>
          </a:p>
          <a:p>
            <a:pPr algn="just"/>
            <a:r>
              <a:rPr lang="en-US" sz="2200" dirty="0"/>
              <a:t>Therefore heterogeneous cultures become incorporated and integrated into a dominant culture which eventually covers the whole world</a:t>
            </a:r>
            <a:r>
              <a:rPr lang="en-US" sz="2200" dirty="0" smtClean="0"/>
              <a:t>.</a:t>
            </a:r>
          </a:p>
          <a:p>
            <a:pPr algn="just"/>
            <a:r>
              <a:rPr lang="en-US" sz="2200" dirty="0" smtClean="0"/>
              <a:t>Propagation </a:t>
            </a:r>
            <a:r>
              <a:rPr lang="en-US" sz="2200" dirty="0"/>
              <a:t>of western culture and democracy as well as globalization of languages alongside cultural conversions</a:t>
            </a:r>
            <a:r>
              <a:rPr lang="en-US" sz="2200" dirty="0" smtClean="0"/>
              <a:t>.</a:t>
            </a:r>
          </a:p>
          <a:p>
            <a:pPr algn="just"/>
            <a:r>
              <a:rPr lang="en-US" sz="2200" dirty="0" smtClean="0"/>
              <a:t> </a:t>
            </a:r>
            <a:r>
              <a:rPr lang="en-US" sz="2200" dirty="0"/>
              <a:t>It can go as far as preparing software for use in any language and cultural environment either by designing it to be usable in this way or by adding facilities to existing software to facilitate subsequent localization</a:t>
            </a:r>
          </a:p>
          <a:p>
            <a:pPr eaLnBrk="1" hangingPunct="1">
              <a:buNone/>
            </a:pPr>
            <a:endParaRPr lang="en-US" dirty="0" smtClean="0"/>
          </a:p>
          <a:p>
            <a:pPr eaLnBrk="1" hangingPunct="1"/>
            <a:endParaRPr lang="en-US" sz="2800" dirty="0"/>
          </a:p>
        </p:txBody>
      </p:sp>
    </p:spTree>
    <p:extLst>
      <p:ext uri="{BB962C8B-B14F-4D97-AF65-F5344CB8AC3E}">
        <p14:creationId xmlns="" xmlns:p14="http://schemas.microsoft.com/office/powerpoint/2010/main" val="1309341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 calcmode="lin" valueType="num">
                                      <p:cBhvr additive="base">
                                        <p:cTn id="7" dur="500" fill="hold"/>
                                        <p:tgtEl>
                                          <p:spTgt spid="12290"/>
                                        </p:tgtEl>
                                        <p:attrNameLst>
                                          <p:attrName>ppt_x</p:attrName>
                                        </p:attrNameLst>
                                      </p:cBhvr>
                                      <p:tavLst>
                                        <p:tav tm="0">
                                          <p:val>
                                            <p:strVal val="#ppt_x"/>
                                          </p:val>
                                        </p:tav>
                                        <p:tav tm="100000">
                                          <p:val>
                                            <p:strVal val="#ppt_x"/>
                                          </p:val>
                                        </p:tav>
                                      </p:tavLst>
                                    </p:anim>
                                    <p:anim calcmode="lin" valueType="num">
                                      <p:cBhvr additive="base">
                                        <p:cTn id="8" dur="500" fill="hold"/>
                                        <p:tgtEl>
                                          <p:spTgt spid="1229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4579">
                                            <p:txEl>
                                              <p:pRg st="0" end="0"/>
                                            </p:txEl>
                                          </p:spTgt>
                                        </p:tgtEl>
                                        <p:attrNameLst>
                                          <p:attrName>style.visibility</p:attrName>
                                        </p:attrNameLst>
                                      </p:cBhvr>
                                      <p:to>
                                        <p:strVal val="visible"/>
                                      </p:to>
                                    </p:set>
                                    <p:anim calcmode="lin" valueType="num">
                                      <p:cBhvr additive="base">
                                        <p:cTn id="13" dur="500" fill="hold"/>
                                        <p:tgtEl>
                                          <p:spTgt spid="2457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45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4579">
                                            <p:txEl>
                                              <p:pRg st="1" end="1"/>
                                            </p:txEl>
                                          </p:spTgt>
                                        </p:tgtEl>
                                        <p:attrNameLst>
                                          <p:attrName>style.visibility</p:attrName>
                                        </p:attrNameLst>
                                      </p:cBhvr>
                                      <p:to>
                                        <p:strVal val="visible"/>
                                      </p:to>
                                    </p:set>
                                    <p:anim calcmode="lin" valueType="num">
                                      <p:cBhvr additive="base">
                                        <p:cTn id="19" dur="500" fill="hold"/>
                                        <p:tgtEl>
                                          <p:spTgt spid="2457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45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4579">
                                            <p:txEl>
                                              <p:pRg st="2" end="2"/>
                                            </p:txEl>
                                          </p:spTgt>
                                        </p:tgtEl>
                                        <p:attrNameLst>
                                          <p:attrName>style.visibility</p:attrName>
                                        </p:attrNameLst>
                                      </p:cBhvr>
                                      <p:to>
                                        <p:strVal val="visible"/>
                                      </p:to>
                                    </p:set>
                                    <p:anim calcmode="lin" valueType="num">
                                      <p:cBhvr additive="base">
                                        <p:cTn id="25" dur="500" fill="hold"/>
                                        <p:tgtEl>
                                          <p:spTgt spid="2457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45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4579">
                                            <p:txEl>
                                              <p:pRg st="3" end="3"/>
                                            </p:txEl>
                                          </p:spTgt>
                                        </p:tgtEl>
                                        <p:attrNameLst>
                                          <p:attrName>style.visibility</p:attrName>
                                        </p:attrNameLst>
                                      </p:cBhvr>
                                      <p:to>
                                        <p:strVal val="visible"/>
                                      </p:to>
                                    </p:set>
                                    <p:anim calcmode="lin" valueType="num">
                                      <p:cBhvr additive="base">
                                        <p:cTn id="31" dur="500" fill="hold"/>
                                        <p:tgtEl>
                                          <p:spTgt spid="24579">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457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24579" grpId="0" build="p"/>
    </p:bld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altLang="en-US" b="1" smtClean="0"/>
              <a:t>Historical Role ctd</a:t>
            </a:r>
            <a:endParaRPr lang="en-US" altLang="en-US" smtClean="0"/>
          </a:p>
        </p:txBody>
      </p:sp>
      <p:sp>
        <p:nvSpPr>
          <p:cNvPr id="35843" name="Rectangle 3"/>
          <p:cNvSpPr>
            <a:spLocks noGrp="1" noChangeArrowheads="1"/>
          </p:cNvSpPr>
          <p:nvPr>
            <p:ph type="body" idx="1"/>
          </p:nvPr>
        </p:nvSpPr>
        <p:spPr/>
        <p:txBody>
          <a:bodyPr/>
          <a:lstStyle/>
          <a:p>
            <a:pPr eaLnBrk="1" hangingPunct="1"/>
            <a:r>
              <a:rPr lang="en-US" altLang="en-US" smtClean="0"/>
              <a:t>Furthermore, in the last decade of 20th century and the first decade of 21st century, the efforts towards the achievement of the millennium development goals particularly on poverty, food security</a:t>
            </a:r>
          </a:p>
          <a:p>
            <a:pPr eaLnBrk="1" hangingPunct="1"/>
            <a:endParaRPr lang="en-US" altLang="en-US" smtClean="0"/>
          </a:p>
          <a:p>
            <a:pPr eaLnBrk="1" hangingPunct="1"/>
            <a:endParaRPr lang="en-US" altLang="en-US" smtClean="0"/>
          </a:p>
        </p:txBody>
      </p:sp>
      <p:sp>
        <p:nvSpPr>
          <p:cNvPr id="35844"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F6F3B1B-9F77-458B-9980-32143D827E35}" type="datetime1">
              <a:rPr lang="en-US" altLang="en-US" sz="1400"/>
              <a:pPr>
                <a:spcBef>
                  <a:spcPct val="0"/>
                </a:spcBef>
                <a:buFontTx/>
                <a:buNone/>
              </a:pPr>
              <a:t>21-Feb-26</a:t>
            </a:fld>
            <a:endParaRPr lang="en-US" altLang="en-US" sz="1400"/>
          </a:p>
        </p:txBody>
      </p:sp>
      <p:sp>
        <p:nvSpPr>
          <p:cNvPr id="35845"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6438319-8154-4488-9970-42748FACC563}" type="slidenum">
              <a:rPr lang="en-US" altLang="en-US" sz="1400"/>
              <a:pPr>
                <a:spcBef>
                  <a:spcPct val="0"/>
                </a:spcBef>
                <a:buFontTx/>
                <a:buNone/>
              </a:pPr>
              <a:t>180</a:t>
            </a:fld>
            <a:endParaRPr lang="en-US" altLang="en-US" sz="1400"/>
          </a:p>
        </p:txBody>
      </p:sp>
    </p:spTree>
    <p:extLst>
      <p:ext uri="{BB962C8B-B14F-4D97-AF65-F5344CB8AC3E}">
        <p14:creationId xmlns="" xmlns:p14="http://schemas.microsoft.com/office/powerpoint/2010/main" val="3502123675"/>
      </p:ext>
    </p:extLst>
  </p:cSld>
  <p:clrMapOvr>
    <a:masterClrMapping/>
  </p:clrMapOvr>
  <p:timing>
    <p:tnLst>
      <p:par>
        <p:cTn id="1" dur="indefinite" restart="never" nodeType="tmRoot"/>
      </p:par>
    </p:tnLst>
  </p:timing>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altLang="en-US" b="1" smtClean="0"/>
              <a:t>Historical Role ctd</a:t>
            </a:r>
            <a:endParaRPr lang="en-US" altLang="en-US" smtClean="0"/>
          </a:p>
        </p:txBody>
      </p:sp>
      <p:sp>
        <p:nvSpPr>
          <p:cNvPr id="36867" name="Rectangle 3"/>
          <p:cNvSpPr>
            <a:spLocks noGrp="1" noChangeArrowheads="1"/>
          </p:cNvSpPr>
          <p:nvPr>
            <p:ph type="body" idx="1"/>
          </p:nvPr>
        </p:nvSpPr>
        <p:spPr/>
        <p:txBody>
          <a:bodyPr/>
          <a:lstStyle/>
          <a:p>
            <a:pPr eaLnBrk="1" hangingPunct="1">
              <a:buFontTx/>
              <a:buNone/>
            </a:pPr>
            <a:r>
              <a:rPr lang="en-US" altLang="en-US" smtClean="0"/>
              <a:t>, HIV/AIDS, malaria, education and climate change have become priorities by both donors and recipient countries when disbursing and allocating foreign aid.</a:t>
            </a:r>
          </a:p>
        </p:txBody>
      </p:sp>
      <p:sp>
        <p:nvSpPr>
          <p:cNvPr id="36868"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27820AD-32FE-43B6-81C9-551BBE4B285E}" type="datetime1">
              <a:rPr lang="en-US" altLang="en-US" sz="1400"/>
              <a:pPr>
                <a:spcBef>
                  <a:spcPct val="0"/>
                </a:spcBef>
                <a:buFontTx/>
                <a:buNone/>
              </a:pPr>
              <a:t>21-Feb-26</a:t>
            </a:fld>
            <a:endParaRPr lang="en-US" altLang="en-US" sz="1400"/>
          </a:p>
        </p:txBody>
      </p:sp>
      <p:sp>
        <p:nvSpPr>
          <p:cNvPr id="36869"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D5EF01A-06D7-4025-9ED4-0C4ED67F7328}" type="slidenum">
              <a:rPr lang="en-US" altLang="en-US" sz="1400"/>
              <a:pPr>
                <a:spcBef>
                  <a:spcPct val="0"/>
                </a:spcBef>
                <a:buFontTx/>
                <a:buNone/>
              </a:pPr>
              <a:t>181</a:t>
            </a:fld>
            <a:endParaRPr lang="en-US" altLang="en-US" sz="1400"/>
          </a:p>
        </p:txBody>
      </p:sp>
    </p:spTree>
    <p:extLst>
      <p:ext uri="{BB962C8B-B14F-4D97-AF65-F5344CB8AC3E}">
        <p14:creationId xmlns="" xmlns:p14="http://schemas.microsoft.com/office/powerpoint/2010/main" val="3872675219"/>
      </p:ext>
    </p:extLst>
  </p:cSld>
  <p:clrMapOvr>
    <a:masterClrMapping/>
  </p:clrMapOvr>
  <p:timing>
    <p:tnLst>
      <p:par>
        <p:cTn id="1" dur="indefinite" restart="never" nodeType="tmRoot"/>
      </p:par>
    </p:tnLst>
  </p:timing>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normAutofit fontScale="90000"/>
          </a:bodyPr>
          <a:lstStyle/>
          <a:p>
            <a:pPr eaLnBrk="1" hangingPunct="1"/>
            <a:r>
              <a:rPr lang="en-US" altLang="en-US" sz="4000" b="1"/>
              <a:t/>
            </a:r>
            <a:br>
              <a:rPr lang="en-US" altLang="en-US" sz="4000" b="1"/>
            </a:br>
            <a:r>
              <a:rPr lang="en-US" altLang="en-US" sz="4000" b="1"/>
              <a:t>The Role of Foreign Aid in Economic Development</a:t>
            </a:r>
            <a:br>
              <a:rPr lang="en-US" altLang="en-US" sz="4000" b="1"/>
            </a:br>
            <a:endParaRPr lang="en-US" altLang="en-US" sz="4000" b="1"/>
          </a:p>
        </p:txBody>
      </p:sp>
      <p:sp>
        <p:nvSpPr>
          <p:cNvPr id="37891" name="Rectangle 3"/>
          <p:cNvSpPr>
            <a:spLocks noGrp="1" noChangeArrowheads="1"/>
          </p:cNvSpPr>
          <p:nvPr>
            <p:ph type="body" idx="1"/>
          </p:nvPr>
        </p:nvSpPr>
        <p:spPr/>
        <p:txBody>
          <a:bodyPr/>
          <a:lstStyle/>
          <a:p>
            <a:pPr eaLnBrk="1" hangingPunct="1"/>
            <a:r>
              <a:rPr lang="en-US" altLang="en-US" smtClean="0"/>
              <a:t>Technological progress and technology transfer to recipient countries: Foreign aid brings physical and financial capitals along with technical knowhow, skilled personnel, organizational experiences, and innovations and therefore accelerates economic and social development by supplementing domestic savings.</a:t>
            </a:r>
          </a:p>
        </p:txBody>
      </p:sp>
      <p:sp>
        <p:nvSpPr>
          <p:cNvPr id="37892"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B270598-44EB-4BB7-B4CB-D9C6A512CA3D}" type="datetime1">
              <a:rPr lang="en-US" altLang="en-US" sz="1400"/>
              <a:pPr>
                <a:spcBef>
                  <a:spcPct val="0"/>
                </a:spcBef>
                <a:buFontTx/>
                <a:buNone/>
              </a:pPr>
              <a:t>21-Feb-26</a:t>
            </a:fld>
            <a:endParaRPr lang="en-US" altLang="en-US" sz="1400"/>
          </a:p>
        </p:txBody>
      </p:sp>
      <p:sp>
        <p:nvSpPr>
          <p:cNvPr id="37893"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C6A03CD-02CF-4C73-BECB-B36A633B4299}" type="slidenum">
              <a:rPr lang="en-US" altLang="en-US" sz="1400"/>
              <a:pPr>
                <a:spcBef>
                  <a:spcPct val="0"/>
                </a:spcBef>
                <a:buFontTx/>
                <a:buNone/>
              </a:pPr>
              <a:t>182</a:t>
            </a:fld>
            <a:endParaRPr lang="en-US" altLang="en-US" sz="1400"/>
          </a:p>
        </p:txBody>
      </p:sp>
    </p:spTree>
    <p:extLst>
      <p:ext uri="{BB962C8B-B14F-4D97-AF65-F5344CB8AC3E}">
        <p14:creationId xmlns="" xmlns:p14="http://schemas.microsoft.com/office/powerpoint/2010/main" val="1709959635"/>
      </p:ext>
    </p:extLst>
  </p:cSld>
  <p:clrMapOvr>
    <a:masterClrMapping/>
  </p:clrMapOvr>
  <p:timing>
    <p:tnLst>
      <p:par>
        <p:cTn id="1" dur="indefinite" restart="never" nodeType="tmRoot"/>
      </p:par>
    </p:tnLst>
  </p:timing>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ltLang="en-US" b="1" smtClean="0"/>
              <a:t>The Role of Foreign Aid ctd</a:t>
            </a:r>
            <a:endParaRPr lang="en-US" altLang="en-US" smtClean="0"/>
          </a:p>
        </p:txBody>
      </p:sp>
      <p:sp>
        <p:nvSpPr>
          <p:cNvPr id="38915" name="Rectangle 3"/>
          <p:cNvSpPr>
            <a:spLocks noGrp="1" noChangeArrowheads="1"/>
          </p:cNvSpPr>
          <p:nvPr>
            <p:ph type="body" idx="1"/>
          </p:nvPr>
        </p:nvSpPr>
        <p:spPr/>
        <p:txBody>
          <a:bodyPr/>
          <a:lstStyle/>
          <a:p>
            <a:pPr eaLnBrk="1" hangingPunct="1"/>
            <a:r>
              <a:rPr lang="en-US" altLang="en-US" smtClean="0"/>
              <a:t>It raises the levels of productivity and employment.  This has implications in that it can lead to a reduction in prices, and an increase in incomes and therefore the standard of living of the people.  Aid also facilitates the creation of new industries and therefore new products and more jobs are available.</a:t>
            </a:r>
          </a:p>
          <a:p>
            <a:pPr eaLnBrk="1" hangingPunct="1"/>
            <a:endParaRPr lang="en-US" altLang="en-US" smtClean="0"/>
          </a:p>
        </p:txBody>
      </p:sp>
      <p:sp>
        <p:nvSpPr>
          <p:cNvPr id="38916"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D91AEF5-3749-4C62-BFCD-E22F5282B4DC}" type="datetime1">
              <a:rPr lang="en-US" altLang="en-US" sz="1400"/>
              <a:pPr>
                <a:spcBef>
                  <a:spcPct val="0"/>
                </a:spcBef>
                <a:buFontTx/>
                <a:buNone/>
              </a:pPr>
              <a:t>21-Feb-26</a:t>
            </a:fld>
            <a:endParaRPr lang="en-US" altLang="en-US" sz="1400"/>
          </a:p>
        </p:txBody>
      </p:sp>
      <p:sp>
        <p:nvSpPr>
          <p:cNvPr id="38917"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2485F4D-B503-4A5B-B80F-25610E2F949F}" type="slidenum">
              <a:rPr lang="en-US" altLang="en-US" sz="1400"/>
              <a:pPr>
                <a:spcBef>
                  <a:spcPct val="0"/>
                </a:spcBef>
                <a:buFontTx/>
                <a:buNone/>
              </a:pPr>
              <a:t>183</a:t>
            </a:fld>
            <a:endParaRPr lang="en-US" altLang="en-US" sz="1400"/>
          </a:p>
        </p:txBody>
      </p:sp>
    </p:spTree>
    <p:extLst>
      <p:ext uri="{BB962C8B-B14F-4D97-AF65-F5344CB8AC3E}">
        <p14:creationId xmlns="" xmlns:p14="http://schemas.microsoft.com/office/powerpoint/2010/main" val="3156374212"/>
      </p:ext>
    </p:extLst>
  </p:cSld>
  <p:clrMapOvr>
    <a:masterClrMapping/>
  </p:clrMapOvr>
  <p:timing>
    <p:tnLst>
      <p:par>
        <p:cTn id="1" dur="indefinite" restart="never" nodeType="tmRoot"/>
      </p:par>
    </p:tnLst>
  </p:timing>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ltLang="en-US" b="1" smtClean="0"/>
              <a:t>The Role of Foreign Aid ctd</a:t>
            </a:r>
            <a:endParaRPr lang="en-US" altLang="en-US" smtClean="0"/>
          </a:p>
        </p:txBody>
      </p:sp>
      <p:sp>
        <p:nvSpPr>
          <p:cNvPr id="39939" name="Rectangle 3"/>
          <p:cNvSpPr>
            <a:spLocks noGrp="1" noChangeArrowheads="1"/>
          </p:cNvSpPr>
          <p:nvPr>
            <p:ph type="body" idx="1"/>
          </p:nvPr>
        </p:nvSpPr>
        <p:spPr/>
        <p:txBody>
          <a:bodyPr/>
          <a:lstStyle/>
          <a:p>
            <a:pPr eaLnBrk="1" hangingPunct="1"/>
            <a:r>
              <a:rPr lang="en-US" altLang="en-US" smtClean="0"/>
              <a:t>Foreign capital helps to fill the savings –investment gap through the inflow of funds.   The inflow of capital equipment and raw materials also raises the rate of capital formation.  On the other hand, foreign aid supplements the domestic resources raised through savings so as to facilitate domestic investment.  </a:t>
            </a:r>
          </a:p>
        </p:txBody>
      </p:sp>
      <p:sp>
        <p:nvSpPr>
          <p:cNvPr id="39940"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B8F1E3A-8DA9-4909-8F57-7F2BC9031C76}" type="datetime1">
              <a:rPr lang="en-US" altLang="en-US" sz="1400"/>
              <a:pPr>
                <a:spcBef>
                  <a:spcPct val="0"/>
                </a:spcBef>
                <a:buFontTx/>
                <a:buNone/>
              </a:pPr>
              <a:t>21-Feb-26</a:t>
            </a:fld>
            <a:endParaRPr lang="en-US" altLang="en-US" sz="1400"/>
          </a:p>
        </p:txBody>
      </p:sp>
      <p:sp>
        <p:nvSpPr>
          <p:cNvPr id="39941"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FB8E980-B3A2-4BCB-89ED-2D99C5088ABF}" type="slidenum">
              <a:rPr lang="en-US" altLang="en-US" sz="1400"/>
              <a:pPr>
                <a:spcBef>
                  <a:spcPct val="0"/>
                </a:spcBef>
                <a:buFontTx/>
                <a:buNone/>
              </a:pPr>
              <a:t>184</a:t>
            </a:fld>
            <a:endParaRPr lang="en-US" altLang="en-US" sz="1400"/>
          </a:p>
        </p:txBody>
      </p:sp>
    </p:spTree>
    <p:extLst>
      <p:ext uri="{BB962C8B-B14F-4D97-AF65-F5344CB8AC3E}">
        <p14:creationId xmlns="" xmlns:p14="http://schemas.microsoft.com/office/powerpoint/2010/main" val="2003438944"/>
      </p:ext>
    </p:extLst>
  </p:cSld>
  <p:clrMapOvr>
    <a:masterClrMapping/>
  </p:clrMapOvr>
  <p:timing>
    <p:tnLst>
      <p:par>
        <p:cTn id="1" dur="indefinite" restart="never" nodeType="tmRoot"/>
      </p:par>
    </p:tnLst>
  </p:timing>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altLang="en-US" b="1" smtClean="0"/>
              <a:t>The Role of Foreign Aid ctd</a:t>
            </a:r>
            <a:endParaRPr lang="en-US" altLang="en-US" smtClean="0"/>
          </a:p>
        </p:txBody>
      </p:sp>
      <p:sp>
        <p:nvSpPr>
          <p:cNvPr id="40963" name="Rectangle 3"/>
          <p:cNvSpPr>
            <a:spLocks noGrp="1" noChangeArrowheads="1"/>
          </p:cNvSpPr>
          <p:nvPr>
            <p:ph type="body" idx="1"/>
          </p:nvPr>
        </p:nvSpPr>
        <p:spPr/>
        <p:txBody>
          <a:bodyPr/>
          <a:lstStyle/>
          <a:p>
            <a:pPr eaLnBrk="1" hangingPunct="1"/>
            <a:r>
              <a:rPr lang="en-US" altLang="en-US" smtClean="0"/>
              <a:t>Most developing economies have low saving levels compared to the huge investment requirements of these economies.  Aid therefore helps bridge the savings –investment gap.</a:t>
            </a:r>
          </a:p>
          <a:p>
            <a:pPr eaLnBrk="1" hangingPunct="1"/>
            <a:endParaRPr lang="en-US" altLang="en-US" smtClean="0"/>
          </a:p>
        </p:txBody>
      </p:sp>
      <p:sp>
        <p:nvSpPr>
          <p:cNvPr id="40964"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35620B5-C7E8-4923-9980-4B0A91D30D75}" type="datetime1">
              <a:rPr lang="en-US" altLang="en-US" sz="1400"/>
              <a:pPr>
                <a:spcBef>
                  <a:spcPct val="0"/>
                </a:spcBef>
                <a:buFontTx/>
                <a:buNone/>
              </a:pPr>
              <a:t>21-Feb-26</a:t>
            </a:fld>
            <a:endParaRPr lang="en-US" altLang="en-US" sz="1400"/>
          </a:p>
        </p:txBody>
      </p:sp>
      <p:sp>
        <p:nvSpPr>
          <p:cNvPr id="40965"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B7E5494-C42F-4E3F-9D20-0AB8A4FD7385}" type="slidenum">
              <a:rPr lang="en-US" altLang="en-US" sz="1400"/>
              <a:pPr>
                <a:spcBef>
                  <a:spcPct val="0"/>
                </a:spcBef>
                <a:buFontTx/>
                <a:buNone/>
              </a:pPr>
              <a:t>185</a:t>
            </a:fld>
            <a:endParaRPr lang="en-US" altLang="en-US" sz="1400"/>
          </a:p>
        </p:txBody>
      </p:sp>
    </p:spTree>
    <p:extLst>
      <p:ext uri="{BB962C8B-B14F-4D97-AF65-F5344CB8AC3E}">
        <p14:creationId xmlns="" xmlns:p14="http://schemas.microsoft.com/office/powerpoint/2010/main" val="1966804175"/>
      </p:ext>
    </p:extLst>
  </p:cSld>
  <p:clrMapOvr>
    <a:masterClrMapping/>
  </p:clrMapOvr>
  <p:timing>
    <p:tnLst>
      <p:par>
        <p:cTn id="1" dur="indefinite" restart="never" nodeType="tmRoot"/>
      </p:par>
    </p:tnLst>
  </p:timing>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altLang="en-US" b="1" smtClean="0"/>
              <a:t>The Role of Foreign Aid ctd</a:t>
            </a:r>
            <a:endParaRPr lang="en-US" altLang="en-US" smtClean="0"/>
          </a:p>
        </p:txBody>
      </p:sp>
      <p:sp>
        <p:nvSpPr>
          <p:cNvPr id="41987" name="Rectangle 3"/>
          <p:cNvSpPr>
            <a:spLocks noGrp="1" noChangeArrowheads="1"/>
          </p:cNvSpPr>
          <p:nvPr>
            <p:ph type="body" idx="1"/>
          </p:nvPr>
        </p:nvSpPr>
        <p:spPr/>
        <p:txBody>
          <a:bodyPr/>
          <a:lstStyle/>
          <a:p>
            <a:pPr eaLnBrk="1" hangingPunct="1"/>
            <a:r>
              <a:rPr lang="en-US" altLang="en-US" dirty="0" smtClean="0"/>
              <a:t>Through induced higher growth rates, foreign aid is seen to facilitate and accelerate the process supply of goods and services.   Foreign aid can also be used to build infrastructure such as roads, railways etc, which help in the exploitation of otherwise inaccessible areas, and tapping of new resources.</a:t>
            </a:r>
          </a:p>
        </p:txBody>
      </p:sp>
      <p:sp>
        <p:nvSpPr>
          <p:cNvPr id="41988"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7E82381-A7F2-4FC6-8FCB-BAF4E3CCF6E6}" type="datetime1">
              <a:rPr lang="en-US" altLang="en-US" sz="1400"/>
              <a:pPr>
                <a:spcBef>
                  <a:spcPct val="0"/>
                </a:spcBef>
                <a:buFontTx/>
                <a:buNone/>
              </a:pPr>
              <a:t>21-Feb-26</a:t>
            </a:fld>
            <a:endParaRPr lang="en-US" altLang="en-US" sz="1400"/>
          </a:p>
        </p:txBody>
      </p:sp>
      <p:sp>
        <p:nvSpPr>
          <p:cNvPr id="41989"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E4E64CD-C87A-4B57-BCDB-A53812B175E9}" type="slidenum">
              <a:rPr lang="en-US" altLang="en-US" sz="1400"/>
              <a:pPr>
                <a:spcBef>
                  <a:spcPct val="0"/>
                </a:spcBef>
                <a:buFontTx/>
                <a:buNone/>
              </a:pPr>
              <a:t>186</a:t>
            </a:fld>
            <a:endParaRPr lang="en-US" altLang="en-US" sz="1400"/>
          </a:p>
        </p:txBody>
      </p:sp>
    </p:spTree>
    <p:extLst>
      <p:ext uri="{BB962C8B-B14F-4D97-AF65-F5344CB8AC3E}">
        <p14:creationId xmlns="" xmlns:p14="http://schemas.microsoft.com/office/powerpoint/2010/main" val="1677993276"/>
      </p:ext>
    </p:extLst>
  </p:cSld>
  <p:clrMapOvr>
    <a:masterClrMapping/>
  </p:clrMapOvr>
  <p:timing>
    <p:tnLst>
      <p:par>
        <p:cTn id="1" dur="indefinite" restart="never" nodeType="tmRoot"/>
      </p:par>
    </p:tnLst>
  </p:timing>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altLang="en-US" b="1" smtClean="0"/>
              <a:t>The Role of Foreign Aid ctd</a:t>
            </a:r>
            <a:endParaRPr lang="en-US" altLang="en-US" smtClean="0"/>
          </a:p>
        </p:txBody>
      </p:sp>
      <p:sp>
        <p:nvSpPr>
          <p:cNvPr id="43011" name="Rectangle 3"/>
          <p:cNvSpPr>
            <a:spLocks noGrp="1" noChangeArrowheads="1"/>
          </p:cNvSpPr>
          <p:nvPr>
            <p:ph type="body" idx="1"/>
          </p:nvPr>
        </p:nvSpPr>
        <p:spPr/>
        <p:txBody>
          <a:bodyPr/>
          <a:lstStyle/>
          <a:p>
            <a:pPr eaLnBrk="1" hangingPunct="1"/>
            <a:r>
              <a:rPr lang="en-US" altLang="en-US" smtClean="0"/>
              <a:t>It helps countries to overcome balance of payment problems. This arises when aid accelerates the rate of development by facilitating importation of capital goods, raw materials and skills, which are in turn used to increase domestic production. </a:t>
            </a:r>
          </a:p>
          <a:p>
            <a:pPr eaLnBrk="1" hangingPunct="1"/>
            <a:endParaRPr lang="en-US" altLang="en-US" smtClean="0"/>
          </a:p>
        </p:txBody>
      </p:sp>
      <p:sp>
        <p:nvSpPr>
          <p:cNvPr id="43012"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C5A0240-FDCA-4CD6-B04F-034B399BEF5F}" type="datetime1">
              <a:rPr lang="en-US" altLang="en-US" sz="1400"/>
              <a:pPr>
                <a:spcBef>
                  <a:spcPct val="0"/>
                </a:spcBef>
                <a:buFontTx/>
                <a:buNone/>
              </a:pPr>
              <a:t>21-Feb-26</a:t>
            </a:fld>
            <a:endParaRPr lang="en-US" altLang="en-US" sz="1400"/>
          </a:p>
        </p:txBody>
      </p:sp>
      <p:sp>
        <p:nvSpPr>
          <p:cNvPr id="43013"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C3B9914-33EA-41D6-8801-E507A6DF120B}" type="slidenum">
              <a:rPr lang="en-US" altLang="en-US" sz="1400"/>
              <a:pPr>
                <a:spcBef>
                  <a:spcPct val="0"/>
                </a:spcBef>
                <a:buFontTx/>
                <a:buNone/>
              </a:pPr>
              <a:t>187</a:t>
            </a:fld>
            <a:endParaRPr lang="en-US" altLang="en-US" sz="1400"/>
          </a:p>
        </p:txBody>
      </p:sp>
    </p:spTree>
    <p:extLst>
      <p:ext uri="{BB962C8B-B14F-4D97-AF65-F5344CB8AC3E}">
        <p14:creationId xmlns="" xmlns:p14="http://schemas.microsoft.com/office/powerpoint/2010/main" val="3695015434"/>
      </p:ext>
    </p:extLst>
  </p:cSld>
  <p:clrMapOvr>
    <a:masterClrMapping/>
  </p:clrMapOvr>
  <p:timing>
    <p:tnLst>
      <p:par>
        <p:cTn id="1" dur="indefinite" restart="never" nodeType="tmRoot"/>
      </p:par>
    </p:tnLst>
  </p:timing>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altLang="en-US" b="1" smtClean="0"/>
              <a:t>The Role of Foreign Aid ctd</a:t>
            </a:r>
            <a:endParaRPr lang="en-US" altLang="en-US" smtClean="0"/>
          </a:p>
        </p:txBody>
      </p:sp>
      <p:sp>
        <p:nvSpPr>
          <p:cNvPr id="44035" name="Rectangle 3"/>
          <p:cNvSpPr>
            <a:spLocks noGrp="1" noChangeArrowheads="1"/>
          </p:cNvSpPr>
          <p:nvPr>
            <p:ph type="body" idx="1"/>
          </p:nvPr>
        </p:nvSpPr>
        <p:spPr/>
        <p:txBody>
          <a:bodyPr/>
          <a:lstStyle/>
          <a:p>
            <a:pPr eaLnBrk="1" hangingPunct="1"/>
            <a:r>
              <a:rPr lang="en-US" altLang="en-US" smtClean="0"/>
              <a:t>Foreign aid can also be in form of import-support, intended to help to recipient countries import more goods and services.  These imports are then used for local production purposes and exports.  </a:t>
            </a:r>
          </a:p>
        </p:txBody>
      </p:sp>
      <p:sp>
        <p:nvSpPr>
          <p:cNvPr id="44036"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6436B09-125E-4678-A534-598541386A1E}" type="datetime1">
              <a:rPr lang="en-US" altLang="en-US" sz="1400"/>
              <a:pPr>
                <a:spcBef>
                  <a:spcPct val="0"/>
                </a:spcBef>
                <a:buFontTx/>
                <a:buNone/>
              </a:pPr>
              <a:t>21-Feb-26</a:t>
            </a:fld>
            <a:endParaRPr lang="en-US" altLang="en-US" sz="1400"/>
          </a:p>
        </p:txBody>
      </p:sp>
      <p:sp>
        <p:nvSpPr>
          <p:cNvPr id="44037"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D6227B7-587B-4DD5-A5DE-E2CC3715292B}" type="slidenum">
              <a:rPr lang="en-US" altLang="en-US" sz="1400"/>
              <a:pPr>
                <a:spcBef>
                  <a:spcPct val="0"/>
                </a:spcBef>
                <a:buFontTx/>
                <a:buNone/>
              </a:pPr>
              <a:t>188</a:t>
            </a:fld>
            <a:endParaRPr lang="en-US" altLang="en-US" sz="1400"/>
          </a:p>
        </p:txBody>
      </p:sp>
    </p:spTree>
    <p:extLst>
      <p:ext uri="{BB962C8B-B14F-4D97-AF65-F5344CB8AC3E}">
        <p14:creationId xmlns="" xmlns:p14="http://schemas.microsoft.com/office/powerpoint/2010/main" val="2973333650"/>
      </p:ext>
    </p:extLst>
  </p:cSld>
  <p:clrMapOvr>
    <a:masterClrMapping/>
  </p:clrMapOvr>
  <p:timing>
    <p:tnLst>
      <p:par>
        <p:cTn id="1" dur="indefinite" restart="never" nodeType="tmRoot"/>
      </p:par>
    </p:tnLst>
  </p:timing>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altLang="en-US" b="1" smtClean="0"/>
              <a:t>The Role of Foreign Aid ctd</a:t>
            </a:r>
            <a:endParaRPr lang="en-US" altLang="en-US" smtClean="0"/>
          </a:p>
        </p:txBody>
      </p:sp>
      <p:sp>
        <p:nvSpPr>
          <p:cNvPr id="45059" name="Rectangle 3"/>
          <p:cNvSpPr>
            <a:spLocks noGrp="1" noChangeArrowheads="1"/>
          </p:cNvSpPr>
          <p:nvPr>
            <p:ph type="body" idx="1"/>
          </p:nvPr>
        </p:nvSpPr>
        <p:spPr/>
        <p:txBody>
          <a:bodyPr/>
          <a:lstStyle/>
          <a:p>
            <a:pPr eaLnBrk="1" hangingPunct="1"/>
            <a:r>
              <a:rPr lang="en-US" altLang="en-US" smtClean="0"/>
              <a:t>Foreign capital also helps in terms of servicing external debt, which usually magnifies the balance of payment problems.  In this regard, aid is said to bridge the foreign exchange gap.</a:t>
            </a:r>
          </a:p>
          <a:p>
            <a:pPr eaLnBrk="1" hangingPunct="1"/>
            <a:endParaRPr lang="en-US" altLang="en-US" smtClean="0"/>
          </a:p>
        </p:txBody>
      </p:sp>
      <p:sp>
        <p:nvSpPr>
          <p:cNvPr id="45060"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29F3A76-A675-45E5-92E2-EC73ECD28217}" type="datetime1">
              <a:rPr lang="en-US" altLang="en-US" sz="1400"/>
              <a:pPr>
                <a:spcBef>
                  <a:spcPct val="0"/>
                </a:spcBef>
                <a:buFontTx/>
                <a:buNone/>
              </a:pPr>
              <a:t>21-Feb-26</a:t>
            </a:fld>
            <a:endParaRPr lang="en-US" altLang="en-US" sz="1400"/>
          </a:p>
        </p:txBody>
      </p:sp>
      <p:sp>
        <p:nvSpPr>
          <p:cNvPr id="45061"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8512B1F-0335-40DC-A2B5-D1313F02DE3E}" type="slidenum">
              <a:rPr lang="en-US" altLang="en-US" sz="1400"/>
              <a:pPr>
                <a:spcBef>
                  <a:spcPct val="0"/>
                </a:spcBef>
                <a:buFontTx/>
                <a:buNone/>
              </a:pPr>
              <a:t>189</a:t>
            </a:fld>
            <a:endParaRPr lang="en-US" altLang="en-US" sz="1400"/>
          </a:p>
        </p:txBody>
      </p:sp>
    </p:spTree>
    <p:extLst>
      <p:ext uri="{BB962C8B-B14F-4D97-AF65-F5344CB8AC3E}">
        <p14:creationId xmlns="" xmlns:p14="http://schemas.microsoft.com/office/powerpoint/2010/main" val="15278060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981200" y="274638"/>
            <a:ext cx="8229600" cy="868362"/>
          </a:xfrm>
        </p:spPr>
        <p:txBody>
          <a:bodyPr/>
          <a:lstStyle/>
          <a:p>
            <a:pPr>
              <a:defRPr/>
            </a:pPr>
            <a:r>
              <a:rPr lang="en-US" altLang="en-US" b="1" dirty="0" smtClean="0"/>
              <a:t>Globalization dimensions </a:t>
            </a:r>
            <a:r>
              <a:rPr lang="en-US" altLang="en-US" b="1" dirty="0" err="1" smtClean="0"/>
              <a:t>contd</a:t>
            </a:r>
            <a:r>
              <a:rPr lang="en-US" altLang="en-US" b="1" dirty="0" smtClean="0"/>
              <a:t>…</a:t>
            </a:r>
            <a:endParaRPr lang="en-US" dirty="0"/>
          </a:p>
        </p:txBody>
      </p:sp>
      <p:sp>
        <p:nvSpPr>
          <p:cNvPr id="25603" name="Rectangle 3"/>
          <p:cNvSpPr>
            <a:spLocks noGrp="1" noChangeArrowheads="1"/>
          </p:cNvSpPr>
          <p:nvPr>
            <p:ph idx="1"/>
          </p:nvPr>
        </p:nvSpPr>
        <p:spPr>
          <a:xfrm>
            <a:off x="407624" y="1142999"/>
            <a:ext cx="10796530" cy="5445087"/>
          </a:xfrm>
        </p:spPr>
        <p:txBody>
          <a:bodyPr>
            <a:normAutofit lnSpcReduction="10000"/>
          </a:bodyPr>
          <a:lstStyle/>
          <a:p>
            <a:pPr eaLnBrk="1" hangingPunct="1">
              <a:buNone/>
            </a:pPr>
            <a:r>
              <a:rPr lang="en-US" sz="2200" b="1" dirty="0"/>
              <a:t>(d) Political dimension of globalization: </a:t>
            </a:r>
            <a:endParaRPr lang="en-US" sz="2200" b="1" dirty="0" smtClean="0"/>
          </a:p>
          <a:p>
            <a:r>
              <a:rPr lang="en-US" sz="2200" dirty="0" smtClean="0"/>
              <a:t>Creation </a:t>
            </a:r>
            <a:r>
              <a:rPr lang="en-US" sz="2200" dirty="0"/>
              <a:t>of </a:t>
            </a:r>
            <a:r>
              <a:rPr lang="en-US" sz="2200" dirty="0">
                <a:solidFill>
                  <a:srgbClr val="FF0000"/>
                </a:solidFill>
              </a:rPr>
              <a:t>international organizations </a:t>
            </a:r>
            <a:r>
              <a:rPr lang="en-US" sz="2200" dirty="0"/>
              <a:t>to regulate the </a:t>
            </a:r>
            <a:r>
              <a:rPr lang="en-US" sz="2200" dirty="0">
                <a:solidFill>
                  <a:srgbClr val="FF0000"/>
                </a:solidFill>
              </a:rPr>
              <a:t>relationships among governments a</a:t>
            </a:r>
            <a:r>
              <a:rPr lang="en-US" sz="2200" dirty="0"/>
              <a:t>nd to guarantee the rights arising from social and economic globalization. </a:t>
            </a:r>
            <a:endParaRPr lang="en-US" sz="2200" dirty="0" smtClean="0"/>
          </a:p>
          <a:p>
            <a:pPr lvl="1"/>
            <a:r>
              <a:rPr lang="en-US" sz="2000" dirty="0" err="1" smtClean="0"/>
              <a:t>Eg</a:t>
            </a:r>
            <a:r>
              <a:rPr lang="en-US" sz="2000" dirty="0" smtClean="0"/>
              <a:t>. </a:t>
            </a:r>
            <a:r>
              <a:rPr lang="en-US" sz="2000" dirty="0"/>
              <a:t>UN, security council, </a:t>
            </a:r>
            <a:r>
              <a:rPr lang="en-US" sz="2000" dirty="0" smtClean="0"/>
              <a:t> </a:t>
            </a:r>
            <a:endParaRPr lang="en-US" sz="2000" dirty="0"/>
          </a:p>
          <a:p>
            <a:pPr eaLnBrk="1" hangingPunct="1"/>
            <a:r>
              <a:rPr lang="en-US" sz="2200" dirty="0"/>
              <a:t>Influence of International policies and commitments on nation states governance    </a:t>
            </a:r>
          </a:p>
          <a:p>
            <a:pPr eaLnBrk="1" hangingPunct="1">
              <a:lnSpc>
                <a:spcPct val="80000"/>
              </a:lnSpc>
            </a:pPr>
            <a:r>
              <a:rPr lang="en-US" sz="2200" dirty="0"/>
              <a:t>International disputes and wars, cross boarder conflicts </a:t>
            </a:r>
            <a:endParaRPr lang="en-US" sz="2200" dirty="0" smtClean="0"/>
          </a:p>
          <a:p>
            <a:pPr eaLnBrk="1" hangingPunct="1">
              <a:lnSpc>
                <a:spcPct val="80000"/>
              </a:lnSpc>
            </a:pPr>
            <a:endParaRPr lang="en-US" sz="2200" dirty="0" smtClean="0"/>
          </a:p>
          <a:p>
            <a:pPr eaLnBrk="1" hangingPunct="1">
              <a:lnSpc>
                <a:spcPct val="80000"/>
              </a:lnSpc>
            </a:pPr>
            <a:r>
              <a:rPr lang="en-US" sz="2200" dirty="0" smtClean="0"/>
              <a:t>State </a:t>
            </a:r>
            <a:r>
              <a:rPr lang="en-US" sz="2200" dirty="0"/>
              <a:t>Sovereignty and regional integration-the role of international organizations and treaties </a:t>
            </a:r>
            <a:endParaRPr lang="en-US" sz="2200" dirty="0" smtClean="0"/>
          </a:p>
          <a:p>
            <a:pPr marL="0" indent="0" eaLnBrk="1" hangingPunct="1">
              <a:lnSpc>
                <a:spcPct val="80000"/>
              </a:lnSpc>
              <a:buNone/>
            </a:pPr>
            <a:endParaRPr lang="en-US" sz="2200" dirty="0"/>
          </a:p>
          <a:p>
            <a:pPr eaLnBrk="1" hangingPunct="1">
              <a:lnSpc>
                <a:spcPct val="80000"/>
              </a:lnSpc>
            </a:pPr>
            <a:r>
              <a:rPr lang="en-US" sz="2200" dirty="0"/>
              <a:t>Globalization and national sovereignty: national governments losing their control over their relationships with other states (and in some cases their domestic affairs) and yielding to multinational and international organizations and multinational economic powers  </a:t>
            </a:r>
          </a:p>
          <a:p>
            <a:pPr eaLnBrk="1" hangingPunct="1">
              <a:lnSpc>
                <a:spcPct val="80000"/>
              </a:lnSpc>
            </a:pPr>
            <a:endParaRPr lang="en-US" sz="2200" dirty="0"/>
          </a:p>
        </p:txBody>
      </p:sp>
    </p:spTree>
    <p:extLst>
      <p:ext uri="{BB962C8B-B14F-4D97-AF65-F5344CB8AC3E}">
        <p14:creationId xmlns="" xmlns:p14="http://schemas.microsoft.com/office/powerpoint/2010/main" val="902323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 calcmode="lin" valueType="num">
                                      <p:cBhvr additive="base">
                                        <p:cTn id="7" dur="500" fill="hold"/>
                                        <p:tgtEl>
                                          <p:spTgt spid="256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56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5603">
                                            <p:txEl>
                                              <p:pRg st="1" end="1"/>
                                            </p:txEl>
                                          </p:spTgt>
                                        </p:tgtEl>
                                        <p:attrNameLst>
                                          <p:attrName>style.visibility</p:attrName>
                                        </p:attrNameLst>
                                      </p:cBhvr>
                                      <p:to>
                                        <p:strVal val="visible"/>
                                      </p:to>
                                    </p:set>
                                    <p:anim calcmode="lin" valueType="num">
                                      <p:cBhvr additive="base">
                                        <p:cTn id="13" dur="500" fill="hold"/>
                                        <p:tgtEl>
                                          <p:spTgt spid="2560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560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5603">
                                            <p:txEl>
                                              <p:pRg st="2" end="2"/>
                                            </p:txEl>
                                          </p:spTgt>
                                        </p:tgtEl>
                                        <p:attrNameLst>
                                          <p:attrName>style.visibility</p:attrName>
                                        </p:attrNameLst>
                                      </p:cBhvr>
                                      <p:to>
                                        <p:strVal val="visible"/>
                                      </p:to>
                                    </p:set>
                                    <p:anim calcmode="lin" valueType="num">
                                      <p:cBhvr additive="base">
                                        <p:cTn id="17" dur="500" fill="hold"/>
                                        <p:tgtEl>
                                          <p:spTgt spid="2560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560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5603">
                                            <p:txEl>
                                              <p:pRg st="3" end="3"/>
                                            </p:txEl>
                                          </p:spTgt>
                                        </p:tgtEl>
                                        <p:attrNameLst>
                                          <p:attrName>style.visibility</p:attrName>
                                        </p:attrNameLst>
                                      </p:cBhvr>
                                      <p:to>
                                        <p:strVal val="visible"/>
                                      </p:to>
                                    </p:set>
                                    <p:anim calcmode="lin" valueType="num">
                                      <p:cBhvr additive="base">
                                        <p:cTn id="23" dur="500" fill="hold"/>
                                        <p:tgtEl>
                                          <p:spTgt spid="2560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560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5603">
                                            <p:txEl>
                                              <p:pRg st="4" end="4"/>
                                            </p:txEl>
                                          </p:spTgt>
                                        </p:tgtEl>
                                        <p:attrNameLst>
                                          <p:attrName>style.visibility</p:attrName>
                                        </p:attrNameLst>
                                      </p:cBhvr>
                                      <p:to>
                                        <p:strVal val="visible"/>
                                      </p:to>
                                    </p:set>
                                    <p:anim calcmode="lin" valueType="num">
                                      <p:cBhvr additive="base">
                                        <p:cTn id="29" dur="500" fill="hold"/>
                                        <p:tgtEl>
                                          <p:spTgt spid="2560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560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5603">
                                            <p:txEl>
                                              <p:pRg st="6" end="6"/>
                                            </p:txEl>
                                          </p:spTgt>
                                        </p:tgtEl>
                                        <p:attrNameLst>
                                          <p:attrName>style.visibility</p:attrName>
                                        </p:attrNameLst>
                                      </p:cBhvr>
                                      <p:to>
                                        <p:strVal val="visible"/>
                                      </p:to>
                                    </p:set>
                                    <p:anim calcmode="lin" valueType="num">
                                      <p:cBhvr additive="base">
                                        <p:cTn id="35" dur="500" fill="hold"/>
                                        <p:tgtEl>
                                          <p:spTgt spid="2560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560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5603">
                                            <p:txEl>
                                              <p:pRg st="8" end="8"/>
                                            </p:txEl>
                                          </p:spTgt>
                                        </p:tgtEl>
                                        <p:attrNameLst>
                                          <p:attrName>style.visibility</p:attrName>
                                        </p:attrNameLst>
                                      </p:cBhvr>
                                      <p:to>
                                        <p:strVal val="visible"/>
                                      </p:to>
                                    </p:set>
                                    <p:anim calcmode="lin" valueType="num">
                                      <p:cBhvr additive="base">
                                        <p:cTn id="41" dur="500" fill="hold"/>
                                        <p:tgtEl>
                                          <p:spTgt spid="25603">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560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3314"/>
                                        </p:tgtEl>
                                        <p:attrNameLst>
                                          <p:attrName>style.visibility</p:attrName>
                                        </p:attrNameLst>
                                      </p:cBhvr>
                                      <p:to>
                                        <p:strVal val="visible"/>
                                      </p:to>
                                    </p:set>
                                    <p:anim calcmode="lin" valueType="num">
                                      <p:cBhvr additive="base">
                                        <p:cTn id="47" dur="500" fill="hold"/>
                                        <p:tgtEl>
                                          <p:spTgt spid="13314"/>
                                        </p:tgtEl>
                                        <p:attrNameLst>
                                          <p:attrName>ppt_x</p:attrName>
                                        </p:attrNameLst>
                                      </p:cBhvr>
                                      <p:tavLst>
                                        <p:tav tm="0">
                                          <p:val>
                                            <p:strVal val="#ppt_x"/>
                                          </p:val>
                                        </p:tav>
                                        <p:tav tm="100000">
                                          <p:val>
                                            <p:strVal val="#ppt_x"/>
                                          </p:val>
                                        </p:tav>
                                      </p:tavLst>
                                    </p:anim>
                                    <p:anim calcmode="lin" valueType="num">
                                      <p:cBhvr additive="base">
                                        <p:cTn id="48" dur="500" fill="hold"/>
                                        <p:tgtEl>
                                          <p:spTgt spid="133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25603" grpId="0" build="p"/>
    </p:bld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altLang="en-US" b="1" smtClean="0"/>
              <a:t>The Role of Foreign Aid ctd</a:t>
            </a:r>
            <a:endParaRPr lang="en-US" altLang="en-US" smtClean="0"/>
          </a:p>
        </p:txBody>
      </p:sp>
      <p:sp>
        <p:nvSpPr>
          <p:cNvPr id="46083" name="Rectangle 3"/>
          <p:cNvSpPr>
            <a:spLocks noGrp="1" noChangeArrowheads="1"/>
          </p:cNvSpPr>
          <p:nvPr>
            <p:ph type="body" idx="1"/>
          </p:nvPr>
        </p:nvSpPr>
        <p:spPr/>
        <p:txBody>
          <a:bodyPr/>
          <a:lstStyle/>
          <a:p>
            <a:pPr eaLnBrk="1" hangingPunct="1"/>
            <a:r>
              <a:rPr lang="en-US" altLang="en-US" smtClean="0"/>
              <a:t>Foreign capital promotes the development of economic and social overheads like roads, airports, power stations as well as schools, health centers, urban housing and clean water supply.  These investments require large financial outlays, which many   developing countries do not have.  </a:t>
            </a:r>
          </a:p>
          <a:p>
            <a:pPr eaLnBrk="1" hangingPunct="1"/>
            <a:endParaRPr lang="en-US" altLang="en-US" smtClean="0"/>
          </a:p>
        </p:txBody>
      </p:sp>
      <p:sp>
        <p:nvSpPr>
          <p:cNvPr id="46084"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04BBB6A-F777-466C-91BF-97B8EB606A60}" type="datetime1">
              <a:rPr lang="en-US" altLang="en-US" sz="1400"/>
              <a:pPr>
                <a:spcBef>
                  <a:spcPct val="0"/>
                </a:spcBef>
                <a:buFontTx/>
                <a:buNone/>
              </a:pPr>
              <a:t>21-Feb-26</a:t>
            </a:fld>
            <a:endParaRPr lang="en-US" altLang="en-US" sz="1400"/>
          </a:p>
        </p:txBody>
      </p:sp>
      <p:sp>
        <p:nvSpPr>
          <p:cNvPr id="46085"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35360B5-FF71-47E8-BB2F-4430F000420F}" type="slidenum">
              <a:rPr lang="en-US" altLang="en-US" sz="1400"/>
              <a:pPr>
                <a:spcBef>
                  <a:spcPct val="0"/>
                </a:spcBef>
                <a:buFontTx/>
                <a:buNone/>
              </a:pPr>
              <a:t>190</a:t>
            </a:fld>
            <a:endParaRPr lang="en-US" altLang="en-US" sz="1400"/>
          </a:p>
        </p:txBody>
      </p:sp>
    </p:spTree>
    <p:extLst>
      <p:ext uri="{BB962C8B-B14F-4D97-AF65-F5344CB8AC3E}">
        <p14:creationId xmlns="" xmlns:p14="http://schemas.microsoft.com/office/powerpoint/2010/main" val="867804221"/>
      </p:ext>
    </p:extLst>
  </p:cSld>
  <p:clrMapOvr>
    <a:masterClrMapping/>
  </p:clrMapOvr>
  <p:timing>
    <p:tnLst>
      <p:par>
        <p:cTn id="1" dur="indefinite" restart="never" nodeType="tmRoot"/>
      </p:par>
    </p:tnLst>
  </p:timing>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altLang="en-US" b="1" smtClean="0"/>
              <a:t>The Role of Foreign Aid ctd</a:t>
            </a:r>
            <a:endParaRPr lang="en-US" altLang="en-US" smtClean="0"/>
          </a:p>
        </p:txBody>
      </p:sp>
      <p:sp>
        <p:nvSpPr>
          <p:cNvPr id="47107" name="Rectangle 3"/>
          <p:cNvSpPr>
            <a:spLocks noGrp="1" noChangeArrowheads="1"/>
          </p:cNvSpPr>
          <p:nvPr>
            <p:ph type="body" idx="1"/>
          </p:nvPr>
        </p:nvSpPr>
        <p:spPr/>
        <p:txBody>
          <a:bodyPr/>
          <a:lstStyle/>
          <a:p>
            <a:pPr eaLnBrk="1" hangingPunct="1"/>
            <a:r>
              <a:rPr lang="en-US" altLang="en-US" smtClean="0"/>
              <a:t>Such investments may directly or indirectly facilitate investment and growth in other sectors and growth of the economy as a whole.</a:t>
            </a:r>
          </a:p>
          <a:p>
            <a:pPr eaLnBrk="1" hangingPunct="1"/>
            <a:endParaRPr lang="en-US" altLang="en-US" smtClean="0"/>
          </a:p>
        </p:txBody>
      </p:sp>
      <p:sp>
        <p:nvSpPr>
          <p:cNvPr id="47108"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DF14383-59E0-4106-BA81-298966C23553}" type="datetime1">
              <a:rPr lang="en-US" altLang="en-US" sz="1400"/>
              <a:pPr>
                <a:spcBef>
                  <a:spcPct val="0"/>
                </a:spcBef>
                <a:buFontTx/>
                <a:buNone/>
              </a:pPr>
              <a:t>21-Feb-26</a:t>
            </a:fld>
            <a:endParaRPr lang="en-US" altLang="en-US" sz="1400"/>
          </a:p>
        </p:txBody>
      </p:sp>
      <p:sp>
        <p:nvSpPr>
          <p:cNvPr id="47109"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9EE6E3A-4C13-4CA1-879E-ADCDB8F5BDA0}" type="slidenum">
              <a:rPr lang="en-US" altLang="en-US" sz="1400"/>
              <a:pPr>
                <a:spcBef>
                  <a:spcPct val="0"/>
                </a:spcBef>
                <a:buFontTx/>
                <a:buNone/>
              </a:pPr>
              <a:t>191</a:t>
            </a:fld>
            <a:endParaRPr lang="en-US" altLang="en-US" sz="1400"/>
          </a:p>
        </p:txBody>
      </p:sp>
    </p:spTree>
    <p:extLst>
      <p:ext uri="{BB962C8B-B14F-4D97-AF65-F5344CB8AC3E}">
        <p14:creationId xmlns="" xmlns:p14="http://schemas.microsoft.com/office/powerpoint/2010/main" val="2727417144"/>
      </p:ext>
    </p:extLst>
  </p:cSld>
  <p:clrMapOvr>
    <a:masterClrMapping/>
  </p:clrMapOvr>
  <p:timing>
    <p:tnLst>
      <p:par>
        <p:cTn id="1" dur="indefinite" restart="never" nodeType="tmRoot"/>
      </p:par>
    </p:tnLst>
  </p:timing>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US" altLang="en-US" b="1" smtClean="0"/>
              <a:t>The Role of Foreign Aid ctd</a:t>
            </a:r>
            <a:endParaRPr lang="en-US" altLang="en-US" smtClean="0"/>
          </a:p>
        </p:txBody>
      </p:sp>
      <p:sp>
        <p:nvSpPr>
          <p:cNvPr id="48131" name="Rectangle 3"/>
          <p:cNvSpPr>
            <a:spLocks noGrp="1" noChangeArrowheads="1"/>
          </p:cNvSpPr>
          <p:nvPr>
            <p:ph type="body" idx="1"/>
          </p:nvPr>
        </p:nvSpPr>
        <p:spPr/>
        <p:txBody>
          <a:bodyPr/>
          <a:lstStyle/>
          <a:p>
            <a:pPr marL="609600" indent="-609600"/>
            <a:r>
              <a:rPr lang="en-US" altLang="en-US" smtClean="0"/>
              <a:t>It helps the basic and very important industries in developing countries to take-off.  Through foreign capital, the development of local enterprise is enhanced.  </a:t>
            </a:r>
            <a:endParaRPr lang="en-US" altLang="en-US" b="1" smtClean="0"/>
          </a:p>
        </p:txBody>
      </p:sp>
      <p:sp>
        <p:nvSpPr>
          <p:cNvPr id="48132"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7CEB87B-482B-4DA3-80B2-9B321E5405DF}" type="datetime1">
              <a:rPr lang="en-US" altLang="en-US" sz="1400"/>
              <a:pPr>
                <a:spcBef>
                  <a:spcPct val="0"/>
                </a:spcBef>
                <a:buFontTx/>
                <a:buNone/>
              </a:pPr>
              <a:t>21-Feb-26</a:t>
            </a:fld>
            <a:endParaRPr lang="en-US" altLang="en-US" sz="1400"/>
          </a:p>
        </p:txBody>
      </p:sp>
      <p:sp>
        <p:nvSpPr>
          <p:cNvPr id="48133"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1C481B8-CC06-4326-A898-EA954FC67A02}" type="slidenum">
              <a:rPr lang="en-US" altLang="en-US" sz="1400"/>
              <a:pPr>
                <a:spcBef>
                  <a:spcPct val="0"/>
                </a:spcBef>
                <a:buFontTx/>
                <a:buNone/>
              </a:pPr>
              <a:t>192</a:t>
            </a:fld>
            <a:endParaRPr lang="en-US" altLang="en-US" sz="1400"/>
          </a:p>
        </p:txBody>
      </p:sp>
    </p:spTree>
    <p:extLst>
      <p:ext uri="{BB962C8B-B14F-4D97-AF65-F5344CB8AC3E}">
        <p14:creationId xmlns="" xmlns:p14="http://schemas.microsoft.com/office/powerpoint/2010/main" val="2970371194"/>
      </p:ext>
    </p:extLst>
  </p:cSld>
  <p:clrMapOvr>
    <a:masterClrMapping/>
  </p:clrMapOvr>
  <p:timing>
    <p:tnLst>
      <p:par>
        <p:cTn id="1" dur="indefinite" restart="never" nodeType="tmRoot"/>
      </p:par>
    </p:tnLst>
  </p:timing>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altLang="en-US" b="1" smtClean="0"/>
              <a:t>The Role of Foreign Aid ctd</a:t>
            </a:r>
            <a:endParaRPr lang="en-US" altLang="en-US" smtClean="0"/>
          </a:p>
        </p:txBody>
      </p:sp>
      <p:sp>
        <p:nvSpPr>
          <p:cNvPr id="49155" name="Rectangle 3"/>
          <p:cNvSpPr>
            <a:spLocks noGrp="1" noChangeArrowheads="1"/>
          </p:cNvSpPr>
          <p:nvPr>
            <p:ph type="body" idx="1"/>
          </p:nvPr>
        </p:nvSpPr>
        <p:spPr/>
        <p:txBody>
          <a:bodyPr/>
          <a:lstStyle/>
          <a:p>
            <a:pPr eaLnBrk="1" hangingPunct="1"/>
            <a:r>
              <a:rPr lang="en-US" altLang="en-US" smtClean="0"/>
              <a:t>These industries eventually may lead to expansion of the related industries through the forward and backward linkages associated with them and therefore foreign aid helps in industrializing the economy.</a:t>
            </a:r>
            <a:endParaRPr lang="en-US" altLang="en-US" b="1" smtClean="0"/>
          </a:p>
          <a:p>
            <a:pPr eaLnBrk="1" hangingPunct="1"/>
            <a:endParaRPr lang="en-US" altLang="en-US" smtClean="0"/>
          </a:p>
        </p:txBody>
      </p:sp>
      <p:sp>
        <p:nvSpPr>
          <p:cNvPr id="49156"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EC176B7-4417-4C90-90BF-0CE19CBF51BE}" type="datetime1">
              <a:rPr lang="en-US" altLang="en-US" sz="1400"/>
              <a:pPr>
                <a:spcBef>
                  <a:spcPct val="0"/>
                </a:spcBef>
                <a:buFontTx/>
                <a:buNone/>
              </a:pPr>
              <a:t>21-Feb-26</a:t>
            </a:fld>
            <a:endParaRPr lang="en-US" altLang="en-US" sz="1400"/>
          </a:p>
        </p:txBody>
      </p:sp>
      <p:sp>
        <p:nvSpPr>
          <p:cNvPr id="49157"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9A21623-D120-4018-8DD7-C99F51F29203}" type="slidenum">
              <a:rPr lang="en-US" altLang="en-US" sz="1400"/>
              <a:pPr>
                <a:spcBef>
                  <a:spcPct val="0"/>
                </a:spcBef>
                <a:buFontTx/>
                <a:buNone/>
              </a:pPr>
              <a:t>193</a:t>
            </a:fld>
            <a:endParaRPr lang="en-US" altLang="en-US" sz="1400"/>
          </a:p>
        </p:txBody>
      </p:sp>
    </p:spTree>
    <p:extLst>
      <p:ext uri="{BB962C8B-B14F-4D97-AF65-F5344CB8AC3E}">
        <p14:creationId xmlns="" xmlns:p14="http://schemas.microsoft.com/office/powerpoint/2010/main" val="2396480787"/>
      </p:ext>
    </p:extLst>
  </p:cSld>
  <p:clrMapOvr>
    <a:masterClrMapping/>
  </p:clrMapOvr>
  <p:timing>
    <p:tnLst>
      <p:par>
        <p:cTn id="1" dur="indefinite" restart="never" nodeType="tmRoot"/>
      </p:par>
    </p:tn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US" altLang="en-US" sz="4000" b="1"/>
              <a:t>Arguments against Foreign Aid</a:t>
            </a:r>
            <a:br>
              <a:rPr lang="en-US" altLang="en-US" sz="4000" b="1"/>
            </a:br>
            <a:endParaRPr lang="en-US" altLang="en-US" sz="4000" b="1"/>
          </a:p>
        </p:txBody>
      </p:sp>
      <p:sp>
        <p:nvSpPr>
          <p:cNvPr id="50179" name="Rectangle 3"/>
          <p:cNvSpPr>
            <a:spLocks noGrp="1" noChangeArrowheads="1"/>
          </p:cNvSpPr>
          <p:nvPr>
            <p:ph type="body" idx="1"/>
          </p:nvPr>
        </p:nvSpPr>
        <p:spPr/>
        <p:txBody>
          <a:bodyPr/>
          <a:lstStyle/>
          <a:p>
            <a:pPr eaLnBrk="1" hangingPunct="1"/>
            <a:r>
              <a:rPr lang="en-US" altLang="en-US" smtClean="0"/>
              <a:t>It is not always the case that   aid may achieve its objectives.  Even those who advocate for aid are well aware of its shortcomings.  The critics of aid range from those who would like to see it reformed in terms of repayment conditions   to those who would confine it largely to emergency relief.  </a:t>
            </a:r>
          </a:p>
        </p:txBody>
      </p:sp>
      <p:sp>
        <p:nvSpPr>
          <p:cNvPr id="50180"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2A78D98-E04F-448B-BF94-EEE6DDD04CA6}" type="datetime1">
              <a:rPr lang="en-US" altLang="en-US" sz="1400"/>
              <a:pPr>
                <a:spcBef>
                  <a:spcPct val="0"/>
                </a:spcBef>
                <a:buFontTx/>
                <a:buNone/>
              </a:pPr>
              <a:t>21-Feb-26</a:t>
            </a:fld>
            <a:endParaRPr lang="en-US" altLang="en-US" sz="1400"/>
          </a:p>
        </p:txBody>
      </p:sp>
      <p:sp>
        <p:nvSpPr>
          <p:cNvPr id="50181"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0BADAB9-5BF1-48AE-A3EF-828CC292452E}" type="slidenum">
              <a:rPr lang="en-US" altLang="en-US" sz="1400"/>
              <a:pPr>
                <a:spcBef>
                  <a:spcPct val="0"/>
                </a:spcBef>
                <a:buFontTx/>
                <a:buNone/>
              </a:pPr>
              <a:t>194</a:t>
            </a:fld>
            <a:endParaRPr lang="en-US" altLang="en-US" sz="1400"/>
          </a:p>
        </p:txBody>
      </p:sp>
    </p:spTree>
    <p:extLst>
      <p:ext uri="{BB962C8B-B14F-4D97-AF65-F5344CB8AC3E}">
        <p14:creationId xmlns="" xmlns:p14="http://schemas.microsoft.com/office/powerpoint/2010/main" val="3177768334"/>
      </p:ext>
    </p:extLst>
  </p:cSld>
  <p:clrMapOvr>
    <a:masterClrMapping/>
  </p:clrMapOvr>
  <p:timing>
    <p:tnLst>
      <p:par>
        <p:cTn id="1" dur="indefinite" restart="never" nodeType="tmRoot"/>
      </p:par>
    </p:tnLst>
  </p:timing>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en-US" altLang="en-US" b="1" smtClean="0"/>
              <a:t>Arguments against ctd</a:t>
            </a:r>
            <a:endParaRPr lang="en-US" altLang="en-US" smtClean="0"/>
          </a:p>
        </p:txBody>
      </p:sp>
      <p:sp>
        <p:nvSpPr>
          <p:cNvPr id="51203" name="Rectangle 3"/>
          <p:cNvSpPr>
            <a:spLocks noGrp="1" noChangeArrowheads="1"/>
          </p:cNvSpPr>
          <p:nvPr>
            <p:ph type="body" idx="1"/>
          </p:nvPr>
        </p:nvSpPr>
        <p:spPr/>
        <p:txBody>
          <a:bodyPr/>
          <a:lstStyle/>
          <a:p>
            <a:pPr eaLnBrk="1" hangingPunct="1"/>
            <a:r>
              <a:rPr lang="en-US" altLang="en-US" smtClean="0"/>
              <a:t>Foreign aid can actually be counterproductive for the recipient countries in several ways.  These include;</a:t>
            </a:r>
          </a:p>
        </p:txBody>
      </p:sp>
      <p:sp>
        <p:nvSpPr>
          <p:cNvPr id="51204"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63FDB5CD-6E01-4937-A60D-EDC189E40E45}" type="datetime1">
              <a:rPr lang="en-US" altLang="en-US" sz="1400"/>
              <a:pPr>
                <a:spcBef>
                  <a:spcPct val="0"/>
                </a:spcBef>
                <a:buFontTx/>
                <a:buNone/>
              </a:pPr>
              <a:t>21-Feb-26</a:t>
            </a:fld>
            <a:endParaRPr lang="en-US" altLang="en-US" sz="1400"/>
          </a:p>
        </p:txBody>
      </p:sp>
      <p:sp>
        <p:nvSpPr>
          <p:cNvPr id="51205"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97AF45F-BD34-4CF5-B08F-02B6C2704268}" type="slidenum">
              <a:rPr lang="en-US" altLang="en-US" sz="1400"/>
              <a:pPr>
                <a:spcBef>
                  <a:spcPct val="0"/>
                </a:spcBef>
                <a:buFontTx/>
                <a:buNone/>
              </a:pPr>
              <a:t>195</a:t>
            </a:fld>
            <a:endParaRPr lang="en-US" altLang="en-US" sz="1400"/>
          </a:p>
        </p:txBody>
      </p:sp>
    </p:spTree>
    <p:extLst>
      <p:ext uri="{BB962C8B-B14F-4D97-AF65-F5344CB8AC3E}">
        <p14:creationId xmlns="" xmlns:p14="http://schemas.microsoft.com/office/powerpoint/2010/main" val="2455934342"/>
      </p:ext>
    </p:extLst>
  </p:cSld>
  <p:clrMapOvr>
    <a:masterClrMapping/>
  </p:clrMapOvr>
  <p:timing>
    <p:tnLst>
      <p:par>
        <p:cTn id="1" dur="indefinite" restart="never" nodeType="tmRoot"/>
      </p:par>
    </p:tnLst>
  </p:timing>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en-US" altLang="en-US" b="1" smtClean="0"/>
              <a:t>Arguments against ctd</a:t>
            </a:r>
            <a:endParaRPr lang="en-US" altLang="en-US" smtClean="0"/>
          </a:p>
        </p:txBody>
      </p:sp>
      <p:sp>
        <p:nvSpPr>
          <p:cNvPr id="52227" name="Rectangle 3"/>
          <p:cNvSpPr>
            <a:spLocks noGrp="1" noChangeArrowheads="1"/>
          </p:cNvSpPr>
          <p:nvPr>
            <p:ph type="body" idx="1"/>
          </p:nvPr>
        </p:nvSpPr>
        <p:spPr/>
        <p:txBody>
          <a:bodyPr/>
          <a:lstStyle/>
          <a:p>
            <a:pPr lvl="1" eaLnBrk="1" hangingPunct="1"/>
            <a:r>
              <a:rPr lang="en-US" altLang="en-US" sz="3200"/>
              <a:t>It has increased the debt problems of developing countries.  The debt problems have worsened since the donor community started giving aid in form of commercial loans.  </a:t>
            </a:r>
          </a:p>
          <a:p>
            <a:pPr eaLnBrk="1" hangingPunct="1"/>
            <a:endParaRPr lang="en-US" altLang="en-US" smtClean="0"/>
          </a:p>
          <a:p>
            <a:pPr eaLnBrk="1" hangingPunct="1"/>
            <a:endParaRPr lang="en-US" altLang="en-US" smtClean="0"/>
          </a:p>
        </p:txBody>
      </p:sp>
      <p:sp>
        <p:nvSpPr>
          <p:cNvPr id="52228"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9C52612-F1E1-47FC-BAAA-14BD8567B94D}" type="datetime1">
              <a:rPr lang="en-US" altLang="en-US" sz="1400"/>
              <a:pPr>
                <a:spcBef>
                  <a:spcPct val="0"/>
                </a:spcBef>
                <a:buFontTx/>
                <a:buNone/>
              </a:pPr>
              <a:t>21-Feb-26</a:t>
            </a:fld>
            <a:endParaRPr lang="en-US" altLang="en-US" sz="1400"/>
          </a:p>
        </p:txBody>
      </p:sp>
      <p:sp>
        <p:nvSpPr>
          <p:cNvPr id="52229"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2252247-CB64-485B-A774-7C46425BCA86}" type="slidenum">
              <a:rPr lang="en-US" altLang="en-US" sz="1400"/>
              <a:pPr>
                <a:spcBef>
                  <a:spcPct val="0"/>
                </a:spcBef>
                <a:buFontTx/>
                <a:buNone/>
              </a:pPr>
              <a:t>196</a:t>
            </a:fld>
            <a:endParaRPr lang="en-US" altLang="en-US" sz="1400"/>
          </a:p>
        </p:txBody>
      </p:sp>
    </p:spTree>
    <p:extLst>
      <p:ext uri="{BB962C8B-B14F-4D97-AF65-F5344CB8AC3E}">
        <p14:creationId xmlns="" xmlns:p14="http://schemas.microsoft.com/office/powerpoint/2010/main" val="2811742706"/>
      </p:ext>
    </p:extLst>
  </p:cSld>
  <p:clrMapOvr>
    <a:masterClrMapping/>
  </p:clrMapOvr>
  <p:timing>
    <p:tnLst>
      <p:par>
        <p:cTn id="1" dur="indefinite" restart="never" nodeType="tmRoot"/>
      </p:par>
    </p:tnLst>
  </p:timing>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en-US" altLang="en-US" b="1" smtClean="0"/>
              <a:t>Arguments against ctd</a:t>
            </a:r>
            <a:endParaRPr lang="en-US" altLang="en-US" smtClean="0"/>
          </a:p>
        </p:txBody>
      </p:sp>
      <p:sp>
        <p:nvSpPr>
          <p:cNvPr id="53251" name="Rectangle 3"/>
          <p:cNvSpPr>
            <a:spLocks noGrp="1" noChangeArrowheads="1"/>
          </p:cNvSpPr>
          <p:nvPr>
            <p:ph type="body" idx="1"/>
          </p:nvPr>
        </p:nvSpPr>
        <p:spPr/>
        <p:txBody>
          <a:bodyPr/>
          <a:lstStyle/>
          <a:p>
            <a:pPr eaLnBrk="1" hangingPunct="1"/>
            <a:r>
              <a:rPr lang="en-US" altLang="en-US" smtClean="0"/>
              <a:t>Many developing  countries find  themselves  having to borrow  in order  to repay  earlier  loans, which  puts  them in a cycle  of endless debts.  This creates a ‘reversal of resources flows from the developing to the developed countries</a:t>
            </a:r>
          </a:p>
        </p:txBody>
      </p:sp>
      <p:sp>
        <p:nvSpPr>
          <p:cNvPr id="53252"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DEBA6E7-3371-4503-BFFB-4DF8864F356D}" type="datetime1">
              <a:rPr lang="en-US" altLang="en-US" sz="1400"/>
              <a:pPr>
                <a:spcBef>
                  <a:spcPct val="0"/>
                </a:spcBef>
                <a:buFontTx/>
                <a:buNone/>
              </a:pPr>
              <a:t>21-Feb-26</a:t>
            </a:fld>
            <a:endParaRPr lang="en-US" altLang="en-US" sz="1400"/>
          </a:p>
        </p:txBody>
      </p:sp>
      <p:sp>
        <p:nvSpPr>
          <p:cNvPr id="53253"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9CEB0EE-E22A-4F9E-9886-B02F20EFD9E4}" type="slidenum">
              <a:rPr lang="en-US" altLang="en-US" sz="1400"/>
              <a:pPr>
                <a:spcBef>
                  <a:spcPct val="0"/>
                </a:spcBef>
                <a:buFontTx/>
                <a:buNone/>
              </a:pPr>
              <a:t>197</a:t>
            </a:fld>
            <a:endParaRPr lang="en-US" altLang="en-US" sz="1400"/>
          </a:p>
        </p:txBody>
      </p:sp>
    </p:spTree>
    <p:extLst>
      <p:ext uri="{BB962C8B-B14F-4D97-AF65-F5344CB8AC3E}">
        <p14:creationId xmlns="" xmlns:p14="http://schemas.microsoft.com/office/powerpoint/2010/main" val="3416232547"/>
      </p:ext>
    </p:extLst>
  </p:cSld>
  <p:clrMapOvr>
    <a:masterClrMapping/>
  </p:clrMapOvr>
  <p:timing>
    <p:tnLst>
      <p:par>
        <p:cTn id="1" dur="indefinite" restart="never" nodeType="tmRoot"/>
      </p:par>
    </p:tnLst>
  </p:timing>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US" altLang="en-US" b="1" smtClean="0"/>
              <a:t>Arguments against ctd</a:t>
            </a:r>
            <a:endParaRPr lang="en-US" altLang="en-US" smtClean="0"/>
          </a:p>
        </p:txBody>
      </p:sp>
      <p:sp>
        <p:nvSpPr>
          <p:cNvPr id="54275" name="Rectangle 3"/>
          <p:cNvSpPr>
            <a:spLocks noGrp="1" noChangeArrowheads="1"/>
          </p:cNvSpPr>
          <p:nvPr>
            <p:ph type="body" idx="1"/>
          </p:nvPr>
        </p:nvSpPr>
        <p:spPr/>
        <p:txBody>
          <a:bodyPr/>
          <a:lstStyle/>
          <a:p>
            <a:pPr lvl="1" eaLnBrk="1" hangingPunct="1"/>
            <a:r>
              <a:rPr lang="en-US" altLang="en-US" sz="3200"/>
              <a:t>Foreign aid inflow may determine the types of technology adopted.  In many cases, recipients countries have relied on obsolete technology from donor countries, which is inappropriate for their needs and often less productive.</a:t>
            </a:r>
          </a:p>
        </p:txBody>
      </p:sp>
      <p:sp>
        <p:nvSpPr>
          <p:cNvPr id="54276"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0460528-9974-4DBC-B401-CDAD88DC177C}" type="datetime1">
              <a:rPr lang="en-US" altLang="en-US" sz="1400"/>
              <a:pPr>
                <a:spcBef>
                  <a:spcPct val="0"/>
                </a:spcBef>
                <a:buFontTx/>
                <a:buNone/>
              </a:pPr>
              <a:t>21-Feb-26</a:t>
            </a:fld>
            <a:endParaRPr lang="en-US" altLang="en-US" sz="1400"/>
          </a:p>
        </p:txBody>
      </p:sp>
      <p:sp>
        <p:nvSpPr>
          <p:cNvPr id="54277"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225FCF0-B8E6-4BC6-91C7-70F797DD95BC}" type="slidenum">
              <a:rPr lang="en-US" altLang="en-US" sz="1400"/>
              <a:pPr>
                <a:spcBef>
                  <a:spcPct val="0"/>
                </a:spcBef>
                <a:buFontTx/>
                <a:buNone/>
              </a:pPr>
              <a:t>198</a:t>
            </a:fld>
            <a:endParaRPr lang="en-US" altLang="en-US" sz="1400"/>
          </a:p>
        </p:txBody>
      </p:sp>
    </p:spTree>
    <p:extLst>
      <p:ext uri="{BB962C8B-B14F-4D97-AF65-F5344CB8AC3E}">
        <p14:creationId xmlns="" xmlns:p14="http://schemas.microsoft.com/office/powerpoint/2010/main" val="3628722950"/>
      </p:ext>
    </p:extLst>
  </p:cSld>
  <p:clrMapOvr>
    <a:masterClrMapping/>
  </p:clrMapOvr>
  <p:timing>
    <p:tnLst>
      <p:par>
        <p:cTn id="1" dur="indefinite" restart="never" nodeType="tmRoot"/>
      </p:par>
    </p:tnLst>
  </p:timing>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altLang="en-US" b="1" smtClean="0"/>
              <a:t>Arguments against ctd</a:t>
            </a:r>
            <a:endParaRPr lang="en-US" altLang="en-US" smtClean="0"/>
          </a:p>
        </p:txBody>
      </p:sp>
      <p:sp>
        <p:nvSpPr>
          <p:cNvPr id="55299" name="Rectangle 3"/>
          <p:cNvSpPr>
            <a:spLocks noGrp="1" noChangeArrowheads="1"/>
          </p:cNvSpPr>
          <p:nvPr>
            <p:ph type="body" idx="1"/>
          </p:nvPr>
        </p:nvSpPr>
        <p:spPr/>
        <p:txBody>
          <a:bodyPr>
            <a:normAutofit fontScale="92500"/>
          </a:bodyPr>
          <a:lstStyle/>
          <a:p>
            <a:pPr lvl="1" eaLnBrk="1" hangingPunct="1"/>
            <a:r>
              <a:rPr lang="en-US" altLang="en-US" sz="3200"/>
              <a:t>Foreign aid encourages governments to embark on ambitious projects which require massive expenditure.    In  many  cases  when  aid  flows  come to a halt, governments continue  financing  these projects  by ‘printing’ money  and consequently  leading  to inflation .This may affect the rates of saving and investment.</a:t>
            </a:r>
          </a:p>
          <a:p>
            <a:pPr eaLnBrk="1" hangingPunct="1"/>
            <a:endParaRPr lang="en-US" altLang="en-US" smtClean="0"/>
          </a:p>
          <a:p>
            <a:pPr eaLnBrk="1" hangingPunct="1"/>
            <a:endParaRPr lang="en-US" altLang="en-US" smtClean="0"/>
          </a:p>
        </p:txBody>
      </p:sp>
      <p:sp>
        <p:nvSpPr>
          <p:cNvPr id="55300"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AF7C64C-8290-4525-9C57-2A0174E7BED4}" type="datetime1">
              <a:rPr lang="en-US" altLang="en-US" sz="1400"/>
              <a:pPr>
                <a:spcBef>
                  <a:spcPct val="0"/>
                </a:spcBef>
                <a:buFontTx/>
                <a:buNone/>
              </a:pPr>
              <a:t>21-Feb-26</a:t>
            </a:fld>
            <a:endParaRPr lang="en-US" altLang="en-US" sz="1400"/>
          </a:p>
        </p:txBody>
      </p:sp>
      <p:sp>
        <p:nvSpPr>
          <p:cNvPr id="55301"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D88A631-CA26-450C-B2FC-C56FB6C1EB10}" type="slidenum">
              <a:rPr lang="en-US" altLang="en-US" sz="1400"/>
              <a:pPr>
                <a:spcBef>
                  <a:spcPct val="0"/>
                </a:spcBef>
                <a:buFontTx/>
                <a:buNone/>
              </a:pPr>
              <a:t>199</a:t>
            </a:fld>
            <a:endParaRPr lang="en-US" altLang="en-US" sz="1400"/>
          </a:p>
        </p:txBody>
      </p:sp>
    </p:spTree>
    <p:extLst>
      <p:ext uri="{BB962C8B-B14F-4D97-AF65-F5344CB8AC3E}">
        <p14:creationId xmlns="" xmlns:p14="http://schemas.microsoft.com/office/powerpoint/2010/main" val="19466104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893" y="531463"/>
            <a:ext cx="10515600" cy="5692461"/>
          </a:xfrm>
        </p:spPr>
        <p:txBody>
          <a:bodyPr>
            <a:normAutofit lnSpcReduction="10000"/>
          </a:bodyPr>
          <a:lstStyle/>
          <a:p>
            <a:pPr marL="0" indent="0">
              <a:buNone/>
            </a:pPr>
            <a:r>
              <a:rPr lang="en-US" sz="2800" b="1" dirty="0" smtClean="0"/>
              <a:t>2. Globalization </a:t>
            </a:r>
            <a:r>
              <a:rPr lang="en-US" sz="2800" b="1" dirty="0"/>
              <a:t>and </a:t>
            </a:r>
            <a:r>
              <a:rPr lang="en-US" sz="2800" b="1" dirty="0" smtClean="0"/>
              <a:t>Development  (18 </a:t>
            </a:r>
            <a:r>
              <a:rPr lang="en-US" sz="2800" b="1" dirty="0" err="1" smtClean="0"/>
              <a:t>hrs</a:t>
            </a:r>
            <a:r>
              <a:rPr lang="en-US" sz="2800" b="1" dirty="0" smtClean="0"/>
              <a:t>)</a:t>
            </a:r>
            <a:r>
              <a:rPr lang="en-US" b="1" dirty="0"/>
              <a:t>		</a:t>
            </a:r>
            <a:endParaRPr lang="en-US" dirty="0" smtClean="0"/>
          </a:p>
          <a:p>
            <a:pPr lvl="1"/>
            <a:r>
              <a:rPr lang="en-US" sz="2400" dirty="0" smtClean="0"/>
              <a:t>Meaning, arguments for and against globalization, critical and historical approaches to Globalization  		</a:t>
            </a:r>
          </a:p>
          <a:p>
            <a:pPr lvl="1"/>
            <a:r>
              <a:rPr lang="en-US" sz="2400" dirty="0" smtClean="0"/>
              <a:t>Contemporary </a:t>
            </a:r>
            <a:r>
              <a:rPr lang="en-US" sz="2400" dirty="0"/>
              <a:t>Globalizing processes (Cash flows, State Market Relations, Transnational Corporations, Global Commodity Chains, Inequality and Poverty)</a:t>
            </a:r>
          </a:p>
          <a:p>
            <a:pPr lvl="1"/>
            <a:r>
              <a:rPr lang="en-US" sz="2400" dirty="0"/>
              <a:t>Emerging Economies:  the BRICS and the rise of China as a super power , The NICs (Asian Tigers- case study of South Korea) </a:t>
            </a:r>
          </a:p>
          <a:p>
            <a:pPr lvl="1"/>
            <a:r>
              <a:rPr lang="en-US" sz="2400" dirty="0">
                <a:solidFill>
                  <a:srgbClr val="FF0000"/>
                </a:solidFill>
              </a:rPr>
              <a:t>Globalization, Labor Migration, global citizenship &amp; professionalism</a:t>
            </a:r>
          </a:p>
          <a:p>
            <a:pPr lvl="1"/>
            <a:r>
              <a:rPr lang="en-US" sz="2400" dirty="0"/>
              <a:t>Human trafficking, modern slavery and the effects</a:t>
            </a:r>
          </a:p>
          <a:p>
            <a:pPr lvl="1"/>
            <a:r>
              <a:rPr lang="en-US" sz="2400" dirty="0"/>
              <a:t>Terrorism and religious fundamentalism</a:t>
            </a:r>
          </a:p>
          <a:p>
            <a:pPr lvl="1"/>
            <a:r>
              <a:rPr lang="en-US" sz="2400" dirty="0"/>
              <a:t>Foreign Aid, Grants/Donations: Implications to development in developing countries</a:t>
            </a:r>
          </a:p>
          <a:p>
            <a:endParaRPr lang="en-US" dirty="0"/>
          </a:p>
        </p:txBody>
      </p:sp>
      <p:sp>
        <p:nvSpPr>
          <p:cNvPr id="4" name="Footer Placeholder 3"/>
          <p:cNvSpPr>
            <a:spLocks noGrp="1"/>
          </p:cNvSpPr>
          <p:nvPr>
            <p:ph type="ftr" sz="quarter" idx="11"/>
          </p:nvPr>
        </p:nvSpPr>
        <p:spPr/>
        <p:txBody>
          <a:bodyPr/>
          <a:lstStyle/>
          <a:p>
            <a:r>
              <a:rPr lang="en-US" smtClean="0"/>
              <a:t>BIT_2</a:t>
            </a:r>
            <a:endParaRPr lang="en-US"/>
          </a:p>
        </p:txBody>
      </p:sp>
      <p:sp>
        <p:nvSpPr>
          <p:cNvPr id="5" name="Slide Number Placeholder 4"/>
          <p:cNvSpPr>
            <a:spLocks noGrp="1"/>
          </p:cNvSpPr>
          <p:nvPr>
            <p:ph type="sldNum" sz="quarter" idx="12"/>
          </p:nvPr>
        </p:nvSpPr>
        <p:spPr/>
        <p:txBody>
          <a:bodyPr/>
          <a:lstStyle/>
          <a:p>
            <a:fld id="{E8677D3F-56FE-4332-8A1D-A38D59EA8DD3}" type="slidenum">
              <a:rPr lang="en-US" smtClean="0"/>
              <a:pPr/>
              <a:t>2</a:t>
            </a:fld>
            <a:endParaRPr lang="en-US"/>
          </a:p>
        </p:txBody>
      </p:sp>
      <p:sp>
        <p:nvSpPr>
          <p:cNvPr id="6" name="Date Placeholder 5"/>
          <p:cNvSpPr>
            <a:spLocks noGrp="1"/>
          </p:cNvSpPr>
          <p:nvPr>
            <p:ph type="dt" sz="half" idx="10"/>
          </p:nvPr>
        </p:nvSpPr>
        <p:spPr/>
        <p:txBody>
          <a:bodyPr/>
          <a:lstStyle/>
          <a:p>
            <a:fld id="{970D96A6-0DCF-4AA1-B58C-541F9927EE2B}" type="datetime1">
              <a:rPr lang="en-US" smtClean="0"/>
              <a:pPr/>
              <a:t>21-Feb-26</a:t>
            </a:fld>
            <a:endParaRPr lang="en-US"/>
          </a:p>
        </p:txBody>
      </p:sp>
    </p:spTree>
    <p:extLst>
      <p:ext uri="{BB962C8B-B14F-4D97-AF65-F5344CB8AC3E}">
        <p14:creationId xmlns="" xmlns:p14="http://schemas.microsoft.com/office/powerpoint/2010/main" val="2081427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arn(inVertical)">
                                      <p:cBhvr>
                                        <p:cTn id="18" dur="500"/>
                                        <p:tgtEl>
                                          <p:spTgt spid="3">
                                            <p:txEl>
                                              <p:pRg st="3" end="3"/>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arn(inVertical)">
                                      <p:cBhvr>
                                        <p:cTn id="21" dur="500"/>
                                        <p:tgtEl>
                                          <p:spTgt spid="3">
                                            <p:txEl>
                                              <p:pRg st="4" end="4"/>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arn(inVertical)">
                                      <p:cBhvr>
                                        <p:cTn id="24" dur="500"/>
                                        <p:tgtEl>
                                          <p:spTgt spid="3">
                                            <p:txEl>
                                              <p:pRg st="5" end="5"/>
                                            </p:txEl>
                                          </p:spTgt>
                                        </p:tgtEl>
                                      </p:cBhvr>
                                    </p:animEffect>
                                  </p:childTnLst>
                                </p:cTn>
                              </p:par>
                              <p:par>
                                <p:cTn id="25" presetID="16" presetClass="entr" presetSubtype="21"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arn(inVertical)">
                                      <p:cBhvr>
                                        <p:cTn id="27" dur="500"/>
                                        <p:tgtEl>
                                          <p:spTgt spid="3">
                                            <p:txEl>
                                              <p:pRg st="6" end="6"/>
                                            </p:txEl>
                                          </p:spTgt>
                                        </p:tgtEl>
                                      </p:cBhvr>
                                    </p:animEffect>
                                  </p:childTnLst>
                                </p:cTn>
                              </p:par>
                              <p:par>
                                <p:cTn id="28" presetID="16" presetClass="entr" presetSubtype="21"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barn(inVertical)">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33400"/>
            <a:ext cx="8229600" cy="609600"/>
          </a:xfrm>
        </p:spPr>
        <p:txBody>
          <a:bodyPr>
            <a:normAutofit/>
          </a:bodyPr>
          <a:lstStyle/>
          <a:p>
            <a:r>
              <a:rPr lang="en-US" sz="3200" b="1" dirty="0"/>
              <a:t>Views for and against Globalization</a:t>
            </a:r>
          </a:p>
        </p:txBody>
      </p:sp>
      <p:sp>
        <p:nvSpPr>
          <p:cNvPr id="3" name="Content Placeholder 2"/>
          <p:cNvSpPr>
            <a:spLocks noGrp="1"/>
          </p:cNvSpPr>
          <p:nvPr>
            <p:ph idx="1"/>
          </p:nvPr>
        </p:nvSpPr>
        <p:spPr>
          <a:xfrm>
            <a:off x="583894" y="1355075"/>
            <a:ext cx="10036366" cy="5639718"/>
          </a:xfrm>
        </p:spPr>
        <p:txBody>
          <a:bodyPr/>
          <a:lstStyle/>
          <a:p>
            <a:pPr algn="just"/>
            <a:r>
              <a:rPr lang="en-US" sz="2400" dirty="0" smtClean="0"/>
              <a:t>Globalization is </a:t>
            </a:r>
            <a:r>
              <a:rPr lang="en-US" sz="2400" dirty="0" smtClean="0">
                <a:solidFill>
                  <a:srgbClr val="FF0000"/>
                </a:solidFill>
              </a:rPr>
              <a:t>not a single set </a:t>
            </a:r>
            <a:r>
              <a:rPr lang="en-US" sz="2400" dirty="0" smtClean="0"/>
              <a:t>of processes and does not lead in a </a:t>
            </a:r>
            <a:r>
              <a:rPr lang="en-US" sz="2400" dirty="0" smtClean="0">
                <a:solidFill>
                  <a:srgbClr val="FF0000"/>
                </a:solidFill>
              </a:rPr>
              <a:t>single direction</a:t>
            </a:r>
            <a:endParaRPr lang="en-US" sz="2400" dirty="0">
              <a:solidFill>
                <a:srgbClr val="FF0000"/>
              </a:solidFill>
            </a:endParaRPr>
          </a:p>
          <a:p>
            <a:pPr marL="0" indent="0" algn="just">
              <a:buNone/>
            </a:pPr>
            <a:endParaRPr lang="en-US" sz="2400" dirty="0" smtClean="0"/>
          </a:p>
          <a:p>
            <a:pPr algn="just"/>
            <a:r>
              <a:rPr lang="en-US" sz="2400" dirty="0" smtClean="0"/>
              <a:t>It produces </a:t>
            </a:r>
            <a:r>
              <a:rPr lang="en-US" sz="2400" dirty="0" smtClean="0">
                <a:solidFill>
                  <a:srgbClr val="FF0000"/>
                </a:solidFill>
              </a:rPr>
              <a:t>solidarities</a:t>
            </a:r>
            <a:r>
              <a:rPr lang="en-US" sz="2400" dirty="0" smtClean="0"/>
              <a:t> in some places and </a:t>
            </a:r>
            <a:r>
              <a:rPr lang="en-US" sz="2400" dirty="0" smtClean="0">
                <a:solidFill>
                  <a:srgbClr val="FF0000"/>
                </a:solidFill>
              </a:rPr>
              <a:t>destroys them in others. </a:t>
            </a:r>
          </a:p>
          <a:p>
            <a:pPr marL="0" indent="0" algn="just">
              <a:buNone/>
            </a:pPr>
            <a:endParaRPr lang="en-US" sz="2400" dirty="0" smtClean="0">
              <a:solidFill>
                <a:srgbClr val="FF0000"/>
              </a:solidFill>
            </a:endParaRPr>
          </a:p>
          <a:p>
            <a:pPr algn="just"/>
            <a:r>
              <a:rPr lang="en-US" sz="2400" dirty="0" smtClean="0"/>
              <a:t>It has quite different consequences on one side of the world from the other. In other words, it is a </a:t>
            </a:r>
            <a:r>
              <a:rPr lang="en-US" sz="2400" dirty="0" smtClean="0">
                <a:solidFill>
                  <a:srgbClr val="FF0000"/>
                </a:solidFill>
              </a:rPr>
              <a:t>wholly contradictory process </a:t>
            </a:r>
            <a:r>
              <a:rPr lang="en-US" sz="2400" dirty="0" smtClean="0"/>
              <a:t>(Giddens, 1996). </a:t>
            </a:r>
          </a:p>
          <a:p>
            <a:pPr marL="0" indent="0" algn="just">
              <a:buNone/>
            </a:pPr>
            <a:endParaRPr lang="en-US" sz="2400" dirty="0" smtClean="0"/>
          </a:p>
          <a:p>
            <a:pPr algn="just"/>
            <a:r>
              <a:rPr lang="en-US" sz="2400" dirty="0" smtClean="0"/>
              <a:t>Therefore there are those that look at globalization </a:t>
            </a:r>
            <a:r>
              <a:rPr lang="en-US" sz="2400" dirty="0" smtClean="0">
                <a:solidFill>
                  <a:srgbClr val="FF0000"/>
                </a:solidFill>
              </a:rPr>
              <a:t>as an engine of progress</a:t>
            </a:r>
            <a:r>
              <a:rPr lang="en-US" sz="2400" dirty="0" smtClean="0"/>
              <a:t> while others look at globalization as </a:t>
            </a:r>
            <a:r>
              <a:rPr lang="en-US" sz="2400" dirty="0" smtClean="0">
                <a:solidFill>
                  <a:srgbClr val="FF0000"/>
                </a:solidFill>
              </a:rPr>
              <a:t>an engine of exploitation </a:t>
            </a:r>
            <a:r>
              <a:rPr lang="en-US" sz="2400" dirty="0" smtClean="0"/>
              <a:t>disadvantaging the developing world. </a:t>
            </a:r>
          </a:p>
          <a:p>
            <a:endParaRPr lang="en-US" sz="2200" dirty="0"/>
          </a:p>
        </p:txBody>
      </p:sp>
    </p:spTree>
    <p:extLst>
      <p:ext uri="{BB962C8B-B14F-4D97-AF65-F5344CB8AC3E}">
        <p14:creationId xmlns="" xmlns:p14="http://schemas.microsoft.com/office/powerpoint/2010/main" val="266893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altLang="en-US" b="1" smtClean="0"/>
              <a:t>Arguments against ctd</a:t>
            </a:r>
            <a:endParaRPr lang="en-US" altLang="en-US" smtClean="0"/>
          </a:p>
        </p:txBody>
      </p:sp>
      <p:sp>
        <p:nvSpPr>
          <p:cNvPr id="56323" name="Rectangle 3"/>
          <p:cNvSpPr>
            <a:spLocks noGrp="1" noChangeArrowheads="1"/>
          </p:cNvSpPr>
          <p:nvPr>
            <p:ph type="body" idx="1"/>
          </p:nvPr>
        </p:nvSpPr>
        <p:spPr/>
        <p:txBody>
          <a:bodyPr/>
          <a:lstStyle/>
          <a:p>
            <a:pPr eaLnBrk="1" hangingPunct="1"/>
            <a:r>
              <a:rPr lang="en-US" altLang="en-US" smtClean="0"/>
              <a:t>Tied aid forces recipients to purchase capital goods   and services from the donor countries.  The prices of these goods and services are usually higher than the average market price.  On the other hand, aid  tied by </a:t>
            </a:r>
          </a:p>
          <a:p>
            <a:pPr eaLnBrk="1" hangingPunct="1"/>
            <a:endParaRPr lang="en-US" altLang="en-US" smtClean="0"/>
          </a:p>
          <a:p>
            <a:pPr eaLnBrk="1" hangingPunct="1"/>
            <a:endParaRPr lang="en-US" altLang="en-US" smtClean="0"/>
          </a:p>
        </p:txBody>
      </p:sp>
      <p:sp>
        <p:nvSpPr>
          <p:cNvPr id="56324"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62BD24C-EE75-4D86-B6FA-346088D69404}" type="datetime1">
              <a:rPr lang="en-US" altLang="en-US" sz="1400"/>
              <a:pPr>
                <a:spcBef>
                  <a:spcPct val="0"/>
                </a:spcBef>
                <a:buFontTx/>
                <a:buNone/>
              </a:pPr>
              <a:t>21-Feb-26</a:t>
            </a:fld>
            <a:endParaRPr lang="en-US" altLang="en-US" sz="1400"/>
          </a:p>
        </p:txBody>
      </p:sp>
      <p:sp>
        <p:nvSpPr>
          <p:cNvPr id="56325"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D8411BC-6680-4DF5-9EDA-B19FD52D06D3}" type="slidenum">
              <a:rPr lang="en-US" altLang="en-US" sz="1400"/>
              <a:pPr>
                <a:spcBef>
                  <a:spcPct val="0"/>
                </a:spcBef>
                <a:buFontTx/>
                <a:buNone/>
              </a:pPr>
              <a:t>200</a:t>
            </a:fld>
            <a:endParaRPr lang="en-US" altLang="en-US" sz="1400"/>
          </a:p>
        </p:txBody>
      </p:sp>
    </p:spTree>
    <p:extLst>
      <p:ext uri="{BB962C8B-B14F-4D97-AF65-F5344CB8AC3E}">
        <p14:creationId xmlns="" xmlns:p14="http://schemas.microsoft.com/office/powerpoint/2010/main" val="2582401415"/>
      </p:ext>
    </p:extLst>
  </p:cSld>
  <p:clrMapOvr>
    <a:masterClrMapping/>
  </p:clrMapOvr>
  <p:timing>
    <p:tnLst>
      <p:par>
        <p:cTn id="1" dur="indefinite" restart="never" nodeType="tmRoot"/>
      </p:par>
    </p:tnLst>
  </p:timing>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n-US" altLang="en-US" b="1" smtClean="0"/>
              <a:t>Arguments against ctd</a:t>
            </a:r>
            <a:endParaRPr lang="en-US" altLang="en-US" smtClean="0"/>
          </a:p>
        </p:txBody>
      </p:sp>
      <p:sp>
        <p:nvSpPr>
          <p:cNvPr id="57347" name="Rectangle 3"/>
          <p:cNvSpPr>
            <a:spLocks noGrp="1" noChangeArrowheads="1"/>
          </p:cNvSpPr>
          <p:nvPr>
            <p:ph type="body" idx="1"/>
          </p:nvPr>
        </p:nvSpPr>
        <p:spPr/>
        <p:txBody>
          <a:bodyPr/>
          <a:lstStyle/>
          <a:p>
            <a:pPr marL="990600" lvl="1" indent="-533400"/>
            <a:r>
              <a:rPr lang="en-US" altLang="en-US" smtClean="0"/>
              <a:t>source  compels  the recipient  country to take  up  projects  which may not  be of their  interest or even  beyond their means.</a:t>
            </a:r>
          </a:p>
          <a:p>
            <a:pPr marL="990600" lvl="1" indent="-533400"/>
            <a:r>
              <a:rPr lang="en-US" altLang="en-US" smtClean="0"/>
              <a:t>The  multiplier    effects of aid  ( in form of additional  employment, increased production  and real investment) may be realized  more  by the donor  communities  because  aid  is either  tied  by  project  or source.  Therefore, the recipient country may not receive much of the benefits.</a:t>
            </a:r>
          </a:p>
        </p:txBody>
      </p:sp>
      <p:sp>
        <p:nvSpPr>
          <p:cNvPr id="57348"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CA4F10F-11CA-4A01-8E87-B38C41A4DD65}" type="datetime1">
              <a:rPr lang="en-US" altLang="en-US" sz="1400"/>
              <a:pPr>
                <a:spcBef>
                  <a:spcPct val="0"/>
                </a:spcBef>
                <a:buFontTx/>
                <a:buNone/>
              </a:pPr>
              <a:t>21-Feb-26</a:t>
            </a:fld>
            <a:endParaRPr lang="en-US" altLang="en-US" sz="1400"/>
          </a:p>
        </p:txBody>
      </p:sp>
      <p:sp>
        <p:nvSpPr>
          <p:cNvPr id="57349"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58933AC-9CC5-4030-A75F-703C3257E4E8}" type="slidenum">
              <a:rPr lang="en-US" altLang="en-US" sz="1400"/>
              <a:pPr>
                <a:spcBef>
                  <a:spcPct val="0"/>
                </a:spcBef>
                <a:buFontTx/>
                <a:buNone/>
              </a:pPr>
              <a:t>201</a:t>
            </a:fld>
            <a:endParaRPr lang="en-US" altLang="en-US" sz="1400"/>
          </a:p>
        </p:txBody>
      </p:sp>
    </p:spTree>
    <p:extLst>
      <p:ext uri="{BB962C8B-B14F-4D97-AF65-F5344CB8AC3E}">
        <p14:creationId xmlns="" xmlns:p14="http://schemas.microsoft.com/office/powerpoint/2010/main" val="502789236"/>
      </p:ext>
    </p:extLst>
  </p:cSld>
  <p:clrMapOvr>
    <a:masterClrMapping/>
  </p:clrMapOvr>
  <p:timing>
    <p:tnLst>
      <p:par>
        <p:cTn id="1" dur="indefinite" restart="never" nodeType="tmRoot"/>
      </p:par>
    </p:tnLst>
  </p:timing>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en-US" altLang="en-US" b="1" smtClean="0"/>
              <a:t>Arguments against ctd</a:t>
            </a:r>
            <a:endParaRPr lang="en-US" altLang="en-US" smtClean="0"/>
          </a:p>
        </p:txBody>
      </p:sp>
      <p:sp>
        <p:nvSpPr>
          <p:cNvPr id="58371" name="Rectangle 3"/>
          <p:cNvSpPr>
            <a:spLocks noGrp="1" noChangeArrowheads="1"/>
          </p:cNvSpPr>
          <p:nvPr>
            <p:ph type="body" idx="1"/>
          </p:nvPr>
        </p:nvSpPr>
        <p:spPr/>
        <p:txBody>
          <a:bodyPr>
            <a:normAutofit lnSpcReduction="10000"/>
          </a:bodyPr>
          <a:lstStyle/>
          <a:p>
            <a:pPr lvl="1" eaLnBrk="1" hangingPunct="1"/>
            <a:r>
              <a:rPr lang="en-US" altLang="en-US" sz="3200"/>
              <a:t>It may politicize public life and also contribute to social and political unrest in the recipient country. This is particularly so when aid is given on conditionalities of structural adjustment, which are often accompanied by retrenchment, demobilization of soldiers and privatization.</a:t>
            </a:r>
          </a:p>
        </p:txBody>
      </p:sp>
      <p:sp>
        <p:nvSpPr>
          <p:cNvPr id="58372"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8C48F76-0B7B-4AC3-B32A-58A647169CD5}" type="datetime1">
              <a:rPr lang="en-US" altLang="en-US" sz="1400"/>
              <a:pPr>
                <a:spcBef>
                  <a:spcPct val="0"/>
                </a:spcBef>
                <a:buFontTx/>
                <a:buNone/>
              </a:pPr>
              <a:t>21-Feb-26</a:t>
            </a:fld>
            <a:endParaRPr lang="en-US" altLang="en-US" sz="1400"/>
          </a:p>
        </p:txBody>
      </p:sp>
      <p:sp>
        <p:nvSpPr>
          <p:cNvPr id="58373"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C845E9D-7113-4752-BDA5-072ACF253BFA}" type="slidenum">
              <a:rPr lang="en-US" altLang="en-US" sz="1400"/>
              <a:pPr>
                <a:spcBef>
                  <a:spcPct val="0"/>
                </a:spcBef>
                <a:buFontTx/>
                <a:buNone/>
              </a:pPr>
              <a:t>202</a:t>
            </a:fld>
            <a:endParaRPr lang="en-US" altLang="en-US" sz="1400"/>
          </a:p>
        </p:txBody>
      </p:sp>
    </p:spTree>
    <p:extLst>
      <p:ext uri="{BB962C8B-B14F-4D97-AF65-F5344CB8AC3E}">
        <p14:creationId xmlns="" xmlns:p14="http://schemas.microsoft.com/office/powerpoint/2010/main" val="2377267572"/>
      </p:ext>
    </p:extLst>
  </p:cSld>
  <p:clrMapOvr>
    <a:masterClrMapping/>
  </p:clrMapOvr>
  <p:timing>
    <p:tnLst>
      <p:par>
        <p:cTn id="1" dur="indefinite" restart="never" nodeType="tmRoot"/>
      </p:par>
    </p:tnLst>
  </p:timing>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altLang="en-US" b="1" smtClean="0"/>
              <a:t>Arguments against ctd</a:t>
            </a:r>
            <a:endParaRPr lang="en-US" altLang="en-US" smtClean="0"/>
          </a:p>
        </p:txBody>
      </p:sp>
      <p:sp>
        <p:nvSpPr>
          <p:cNvPr id="59395" name="Rectangle 3"/>
          <p:cNvSpPr>
            <a:spLocks noGrp="1" noChangeArrowheads="1"/>
          </p:cNvSpPr>
          <p:nvPr>
            <p:ph type="body" idx="1"/>
          </p:nvPr>
        </p:nvSpPr>
        <p:spPr/>
        <p:txBody>
          <a:bodyPr/>
          <a:lstStyle/>
          <a:p>
            <a:pPr lvl="1" eaLnBrk="1" hangingPunct="1"/>
            <a:r>
              <a:rPr lang="en-US" altLang="en-US" sz="3200" dirty="0"/>
              <a:t>It creates dependency and vulnerability on the part of the recipient country.  To a large extent, the donors dictate the internal policies of the recipient country; for example, it may be required to keep over valued exchange rates, low interest rates, change the political systems, etc.</a:t>
            </a:r>
            <a:endParaRPr lang="en-US" altLang="en-US" sz="3200" b="1" dirty="0"/>
          </a:p>
          <a:p>
            <a:pPr eaLnBrk="1" hangingPunct="1"/>
            <a:endParaRPr lang="en-US" altLang="en-US" dirty="0" smtClean="0"/>
          </a:p>
          <a:p>
            <a:pPr eaLnBrk="1" hangingPunct="1"/>
            <a:endParaRPr lang="en-US" altLang="en-US" dirty="0" smtClean="0"/>
          </a:p>
        </p:txBody>
      </p:sp>
      <p:sp>
        <p:nvSpPr>
          <p:cNvPr id="59396"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B7188E3-B8BD-48E8-AF5F-8A6F99D0B822}" type="datetime1">
              <a:rPr lang="en-US" altLang="en-US" sz="1400"/>
              <a:pPr>
                <a:spcBef>
                  <a:spcPct val="0"/>
                </a:spcBef>
                <a:buFontTx/>
                <a:buNone/>
              </a:pPr>
              <a:t>21-Feb-26</a:t>
            </a:fld>
            <a:endParaRPr lang="en-US" altLang="en-US" sz="1400"/>
          </a:p>
        </p:txBody>
      </p:sp>
      <p:sp>
        <p:nvSpPr>
          <p:cNvPr id="59397"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AB971DD-11DE-44B9-8137-3D52636C4BD2}" type="slidenum">
              <a:rPr lang="en-US" altLang="en-US" sz="1400"/>
              <a:pPr>
                <a:spcBef>
                  <a:spcPct val="0"/>
                </a:spcBef>
                <a:buFontTx/>
                <a:buNone/>
              </a:pPr>
              <a:t>203</a:t>
            </a:fld>
            <a:endParaRPr lang="en-US" altLang="en-US" sz="1400"/>
          </a:p>
        </p:txBody>
      </p:sp>
    </p:spTree>
    <p:extLst>
      <p:ext uri="{BB962C8B-B14F-4D97-AF65-F5344CB8AC3E}">
        <p14:creationId xmlns="" xmlns:p14="http://schemas.microsoft.com/office/powerpoint/2010/main" val="3907222141"/>
      </p:ext>
    </p:extLst>
  </p:cSld>
  <p:clrMapOvr>
    <a:masterClrMapping/>
  </p:clrMapOvr>
  <p:timing>
    <p:tnLst>
      <p:par>
        <p:cTn id="1" dur="indefinite" restart="never" nodeType="tmRoot"/>
      </p:par>
    </p:tnLst>
  </p:timing>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en-US" altLang="en-US" sz="4000" b="1"/>
              <a:t>Conclusion</a:t>
            </a:r>
            <a:r>
              <a:rPr lang="en-US" altLang="en-US" sz="4000"/>
              <a:t/>
            </a:r>
            <a:br>
              <a:rPr lang="en-US" altLang="en-US" sz="4000"/>
            </a:br>
            <a:endParaRPr lang="en-US" altLang="en-US" sz="4000"/>
          </a:p>
        </p:txBody>
      </p:sp>
      <p:sp>
        <p:nvSpPr>
          <p:cNvPr id="60419" name="Rectangle 3"/>
          <p:cNvSpPr>
            <a:spLocks noGrp="1" noChangeArrowheads="1"/>
          </p:cNvSpPr>
          <p:nvPr>
            <p:ph type="body" idx="1"/>
          </p:nvPr>
        </p:nvSpPr>
        <p:spPr/>
        <p:txBody>
          <a:bodyPr/>
          <a:lstStyle/>
          <a:p>
            <a:pPr eaLnBrk="1" hangingPunct="1">
              <a:lnSpc>
                <a:spcPct val="90000"/>
              </a:lnSpc>
            </a:pPr>
            <a:r>
              <a:rPr lang="en-US" altLang="en-US" smtClean="0"/>
              <a:t>Aid to African countries must be structured in ways that speed up, rather that impede growth.  The current large volume of aid to developing countries poses a number of dangers:  It could soften and overshadow the actual the budget constraints faced by many of these countries, thus leading to the postponement of the required structural reforms in both the public and private sectors. </a:t>
            </a:r>
          </a:p>
        </p:txBody>
      </p:sp>
      <p:sp>
        <p:nvSpPr>
          <p:cNvPr id="60420"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A880186-C0DD-4EB3-92C4-4E53F87AB3D5}" type="datetime1">
              <a:rPr lang="en-US" altLang="en-US" sz="1400"/>
              <a:pPr>
                <a:spcBef>
                  <a:spcPct val="0"/>
                </a:spcBef>
                <a:buFontTx/>
                <a:buNone/>
              </a:pPr>
              <a:t>21-Feb-26</a:t>
            </a:fld>
            <a:endParaRPr lang="en-US" altLang="en-US" sz="1400"/>
          </a:p>
        </p:txBody>
      </p:sp>
      <p:sp>
        <p:nvSpPr>
          <p:cNvPr id="60421"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B0A6074-85C0-4D36-A71C-A6826B10EB89}" type="slidenum">
              <a:rPr lang="en-US" altLang="en-US" sz="1400"/>
              <a:pPr>
                <a:spcBef>
                  <a:spcPct val="0"/>
                </a:spcBef>
                <a:buFontTx/>
                <a:buNone/>
              </a:pPr>
              <a:t>204</a:t>
            </a:fld>
            <a:endParaRPr lang="en-US" altLang="en-US" sz="1400"/>
          </a:p>
        </p:txBody>
      </p:sp>
    </p:spTree>
    <p:extLst>
      <p:ext uri="{BB962C8B-B14F-4D97-AF65-F5344CB8AC3E}">
        <p14:creationId xmlns="" xmlns:p14="http://schemas.microsoft.com/office/powerpoint/2010/main" val="325749317"/>
      </p:ext>
    </p:extLst>
  </p:cSld>
  <p:clrMapOvr>
    <a:masterClrMapping/>
  </p:clrMapOvr>
  <p:timing>
    <p:tnLst>
      <p:par>
        <p:cTn id="1" dur="indefinite" restart="never" nodeType="tmRoot"/>
      </p:par>
    </p:tnLst>
  </p:timing>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en-US" altLang="en-US" sz="4000" b="1"/>
              <a:t>Conclusion</a:t>
            </a:r>
            <a:r>
              <a:rPr lang="en-US" altLang="en-US" sz="4000"/>
              <a:t/>
            </a:r>
            <a:br>
              <a:rPr lang="en-US" altLang="en-US" sz="4000"/>
            </a:br>
            <a:r>
              <a:rPr lang="en-US" altLang="en-US" sz="4000"/>
              <a:t>cntd</a:t>
            </a:r>
          </a:p>
        </p:txBody>
      </p:sp>
      <p:sp>
        <p:nvSpPr>
          <p:cNvPr id="61443" name="Rectangle 3"/>
          <p:cNvSpPr>
            <a:spLocks noGrp="1" noChangeArrowheads="1"/>
          </p:cNvSpPr>
          <p:nvPr>
            <p:ph type="body" idx="1"/>
          </p:nvPr>
        </p:nvSpPr>
        <p:spPr/>
        <p:txBody>
          <a:bodyPr/>
          <a:lstStyle/>
          <a:p>
            <a:pPr eaLnBrk="1" hangingPunct="1"/>
            <a:r>
              <a:rPr lang="en-US" altLang="en-US" dirty="0" smtClean="0"/>
              <a:t>However, the uniqueness of the development problems in developing countries, e.g. poor infrastructure, the low savings-investment, and the foreign exchange constraints, etc.,  dictate continued dependency on foreign  aid  by these economies.  </a:t>
            </a:r>
          </a:p>
        </p:txBody>
      </p:sp>
      <p:sp>
        <p:nvSpPr>
          <p:cNvPr id="61444"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0171A20-7497-4E75-A5B8-866B72D27EF3}" type="datetime1">
              <a:rPr lang="en-US" altLang="en-US" sz="1400"/>
              <a:pPr>
                <a:spcBef>
                  <a:spcPct val="0"/>
                </a:spcBef>
                <a:buFontTx/>
                <a:buNone/>
              </a:pPr>
              <a:t>21-Feb-26</a:t>
            </a:fld>
            <a:endParaRPr lang="en-US" altLang="en-US" sz="1400"/>
          </a:p>
        </p:txBody>
      </p:sp>
      <p:sp>
        <p:nvSpPr>
          <p:cNvPr id="61445"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6859B82-E6D4-4137-A130-7715C05C5603}" type="slidenum">
              <a:rPr lang="en-US" altLang="en-US" sz="1400"/>
              <a:pPr>
                <a:spcBef>
                  <a:spcPct val="0"/>
                </a:spcBef>
                <a:buFontTx/>
                <a:buNone/>
              </a:pPr>
              <a:t>205</a:t>
            </a:fld>
            <a:endParaRPr lang="en-US" altLang="en-US" sz="1400"/>
          </a:p>
        </p:txBody>
      </p:sp>
    </p:spTree>
    <p:extLst>
      <p:ext uri="{BB962C8B-B14F-4D97-AF65-F5344CB8AC3E}">
        <p14:creationId xmlns="" xmlns:p14="http://schemas.microsoft.com/office/powerpoint/2010/main" val="2562250059"/>
      </p:ext>
    </p:extLst>
  </p:cSld>
  <p:clrMapOvr>
    <a:masterClrMapping/>
  </p:clrMapOvr>
  <p:timing>
    <p:tnLst>
      <p:par>
        <p:cTn id="1" dur="indefinite" restart="never" nodeType="tmRoot"/>
      </p:par>
    </p:tnLst>
  </p:timing>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en-US" altLang="en-US" sz="4000" b="1"/>
              <a:t>Conclusion cntd</a:t>
            </a:r>
            <a:r>
              <a:rPr lang="en-US" altLang="en-US" sz="4000"/>
              <a:t/>
            </a:r>
            <a:br>
              <a:rPr lang="en-US" altLang="en-US" sz="4000"/>
            </a:br>
            <a:endParaRPr lang="en-US" altLang="en-US" sz="4000"/>
          </a:p>
        </p:txBody>
      </p:sp>
      <p:sp>
        <p:nvSpPr>
          <p:cNvPr id="62467" name="Rectangle 3"/>
          <p:cNvSpPr>
            <a:spLocks noGrp="1" noChangeArrowheads="1"/>
          </p:cNvSpPr>
          <p:nvPr>
            <p:ph type="body" idx="1"/>
          </p:nvPr>
        </p:nvSpPr>
        <p:spPr/>
        <p:txBody>
          <a:bodyPr/>
          <a:lstStyle/>
          <a:p>
            <a:pPr eaLnBrk="1" hangingPunct="1"/>
            <a:r>
              <a:rPr lang="en-US" altLang="en-US" smtClean="0"/>
              <a:t>Even  with structural  adjustment policies  being  implemented   in many  of the contemporary developing countries, improved  savings and a better  investment  climate, Africa  and the rest of the  developing countries  will still require  exceptional  external assistance for at least another decade.  </a:t>
            </a:r>
          </a:p>
        </p:txBody>
      </p:sp>
      <p:sp>
        <p:nvSpPr>
          <p:cNvPr id="62468"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1AF02B4-8C93-40DC-A354-CDEAAC4A7D83}" type="datetime1">
              <a:rPr lang="en-US" altLang="en-US" sz="1400"/>
              <a:pPr>
                <a:spcBef>
                  <a:spcPct val="0"/>
                </a:spcBef>
                <a:buFontTx/>
                <a:buNone/>
              </a:pPr>
              <a:t>21-Feb-26</a:t>
            </a:fld>
            <a:endParaRPr lang="en-US" altLang="en-US" sz="1400"/>
          </a:p>
        </p:txBody>
      </p:sp>
      <p:sp>
        <p:nvSpPr>
          <p:cNvPr id="62469"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86B9E1D-2F3C-4B27-B6AE-15726883ADB3}" type="slidenum">
              <a:rPr lang="en-US" altLang="en-US" sz="1400"/>
              <a:pPr>
                <a:spcBef>
                  <a:spcPct val="0"/>
                </a:spcBef>
                <a:buFontTx/>
                <a:buNone/>
              </a:pPr>
              <a:t>206</a:t>
            </a:fld>
            <a:endParaRPr lang="en-US" altLang="en-US" sz="1400"/>
          </a:p>
        </p:txBody>
      </p:sp>
    </p:spTree>
    <p:extLst>
      <p:ext uri="{BB962C8B-B14F-4D97-AF65-F5344CB8AC3E}">
        <p14:creationId xmlns="" xmlns:p14="http://schemas.microsoft.com/office/powerpoint/2010/main" val="3696325032"/>
      </p:ext>
    </p:extLst>
  </p:cSld>
  <p:clrMapOvr>
    <a:masterClrMapping/>
  </p:clrMapOvr>
  <p:timing>
    <p:tnLst>
      <p:par>
        <p:cTn id="1" dur="indefinite" restart="never" nodeType="tmRoot"/>
      </p:par>
    </p:tnLst>
  </p:timing>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en-US" altLang="en-US" sz="4000" b="1"/>
              <a:t>Conclusion</a:t>
            </a:r>
            <a:r>
              <a:rPr lang="en-US" altLang="en-US" sz="4000"/>
              <a:t/>
            </a:r>
            <a:br>
              <a:rPr lang="en-US" altLang="en-US" sz="4000"/>
            </a:br>
            <a:r>
              <a:rPr lang="en-US" altLang="en-US" sz="4000"/>
              <a:t>cntd</a:t>
            </a:r>
          </a:p>
        </p:txBody>
      </p:sp>
      <p:sp>
        <p:nvSpPr>
          <p:cNvPr id="63491" name="Rectangle 3"/>
          <p:cNvSpPr>
            <a:spLocks noGrp="1" noChangeArrowheads="1"/>
          </p:cNvSpPr>
          <p:nvPr>
            <p:ph type="body" idx="1"/>
          </p:nvPr>
        </p:nvSpPr>
        <p:spPr/>
        <p:txBody>
          <a:bodyPr/>
          <a:lstStyle/>
          <a:p>
            <a:pPr eaLnBrk="1" hangingPunct="1"/>
            <a:r>
              <a:rPr lang="en-US" altLang="en-US" smtClean="0"/>
              <a:t>Extended aid flows need therefore to be linked to strong reform programmes and better governance if developing countries are to achieve the intended benefits.</a:t>
            </a:r>
          </a:p>
          <a:p>
            <a:pPr eaLnBrk="1" hangingPunct="1"/>
            <a:endParaRPr lang="en-US" altLang="en-US" smtClean="0"/>
          </a:p>
          <a:p>
            <a:pPr eaLnBrk="1" hangingPunct="1"/>
            <a:endParaRPr lang="en-US" altLang="en-US" smtClean="0"/>
          </a:p>
        </p:txBody>
      </p:sp>
      <p:sp>
        <p:nvSpPr>
          <p:cNvPr id="63492"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8E47EA1-243B-4449-96C0-4AB6FCB6F3C8}" type="datetime1">
              <a:rPr lang="en-US" altLang="en-US" sz="1400"/>
              <a:pPr>
                <a:spcBef>
                  <a:spcPct val="0"/>
                </a:spcBef>
                <a:buFontTx/>
                <a:buNone/>
              </a:pPr>
              <a:t>21-Feb-26</a:t>
            </a:fld>
            <a:endParaRPr lang="en-US" altLang="en-US" sz="1400"/>
          </a:p>
        </p:txBody>
      </p:sp>
      <p:sp>
        <p:nvSpPr>
          <p:cNvPr id="63493"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4A087A2-4605-493C-A723-1FB3752E7604}" type="slidenum">
              <a:rPr lang="en-US" altLang="en-US" sz="1400"/>
              <a:pPr>
                <a:spcBef>
                  <a:spcPct val="0"/>
                </a:spcBef>
                <a:buFontTx/>
                <a:buNone/>
              </a:pPr>
              <a:t>207</a:t>
            </a:fld>
            <a:endParaRPr lang="en-US" altLang="en-US" sz="1400"/>
          </a:p>
        </p:txBody>
      </p:sp>
    </p:spTree>
    <p:extLst>
      <p:ext uri="{BB962C8B-B14F-4D97-AF65-F5344CB8AC3E}">
        <p14:creationId xmlns="" xmlns:p14="http://schemas.microsoft.com/office/powerpoint/2010/main" val="769796045"/>
      </p:ext>
    </p:extLst>
  </p:cSld>
  <p:clrMapOvr>
    <a:masterClrMapping/>
  </p:clrMapOvr>
  <p:timing>
    <p:tnLst>
      <p:par>
        <p:cTn id="1" dur="indefinite" restart="never" nodeType="tmRoot"/>
      </p:par>
    </p:tnLst>
  </p:timing>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en-US" altLang="en-US" sz="4000" b="1"/>
              <a:t>Review Questions</a:t>
            </a:r>
            <a:r>
              <a:rPr lang="en-US" altLang="en-US" sz="4000"/>
              <a:t/>
            </a:r>
            <a:br>
              <a:rPr lang="en-US" altLang="en-US" sz="4000"/>
            </a:br>
            <a:endParaRPr lang="en-US" altLang="en-US" sz="4000"/>
          </a:p>
        </p:txBody>
      </p:sp>
      <p:sp>
        <p:nvSpPr>
          <p:cNvPr id="64515" name="Rectangle 3"/>
          <p:cNvSpPr>
            <a:spLocks noGrp="1" noChangeArrowheads="1"/>
          </p:cNvSpPr>
          <p:nvPr>
            <p:ph type="body" idx="1"/>
          </p:nvPr>
        </p:nvSpPr>
        <p:spPr/>
        <p:txBody>
          <a:bodyPr/>
          <a:lstStyle/>
          <a:p>
            <a:pPr marL="0" indent="0">
              <a:buNone/>
            </a:pPr>
            <a:r>
              <a:rPr lang="en-US" altLang="en-US" smtClean="0"/>
              <a:t>1. Examine the nature of foreign aid given to developing countries by rich nations.</a:t>
            </a:r>
          </a:p>
          <a:p>
            <a:pPr marL="0" indent="0">
              <a:buNone/>
            </a:pPr>
            <a:r>
              <a:rPr lang="en-US" altLang="en-US" smtClean="0"/>
              <a:t>2. Discuss the impact of foreign aid on the development process of recipient nations.</a:t>
            </a:r>
          </a:p>
        </p:txBody>
      </p:sp>
      <p:sp>
        <p:nvSpPr>
          <p:cNvPr id="64516" name="Date Placeholder 5"/>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BA90C9B-0472-4546-A9CF-E96F43EC645F}" type="datetime1">
              <a:rPr lang="en-US" altLang="en-US" sz="1400"/>
              <a:pPr>
                <a:spcBef>
                  <a:spcPct val="0"/>
                </a:spcBef>
                <a:buFontTx/>
                <a:buNone/>
              </a:pPr>
              <a:t>21-Feb-26</a:t>
            </a:fld>
            <a:endParaRPr lang="en-US" altLang="en-US" sz="1400"/>
          </a:p>
        </p:txBody>
      </p:sp>
      <p:sp>
        <p:nvSpPr>
          <p:cNvPr id="64517"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F25BE73-3741-4405-95C1-71B8C1799266}" type="slidenum">
              <a:rPr lang="en-US" altLang="en-US" sz="1400"/>
              <a:pPr>
                <a:spcBef>
                  <a:spcPct val="0"/>
                </a:spcBef>
                <a:buFontTx/>
                <a:buNone/>
              </a:pPr>
              <a:t>208</a:t>
            </a:fld>
            <a:endParaRPr lang="en-US" altLang="en-US" sz="1400"/>
          </a:p>
        </p:txBody>
      </p:sp>
    </p:spTree>
    <p:extLst>
      <p:ext uri="{BB962C8B-B14F-4D97-AF65-F5344CB8AC3E}">
        <p14:creationId xmlns="" xmlns:p14="http://schemas.microsoft.com/office/powerpoint/2010/main" val="3845514781"/>
      </p:ext>
    </p:extLst>
  </p:cSld>
  <p:clrMapOvr>
    <a:masterClrMapping/>
  </p:clrMapOvr>
  <p:timing>
    <p:tnLst>
      <p:par>
        <p:cTn id="1" dur="indefinite" restart="never" nodeType="tmRoot"/>
      </p:par>
    </p:tnLst>
  </p:timing>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Slide Number Placeholder 5"/>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B8A171D-E85B-4A4F-8991-62C1DAAA7C49}" type="slidenum">
              <a:rPr lang="en-US" sz="1200">
                <a:solidFill>
                  <a:srgbClr val="898989"/>
                </a:solidFill>
              </a:rPr>
              <a:pPr>
                <a:spcBef>
                  <a:spcPct val="0"/>
                </a:spcBef>
                <a:buFontTx/>
                <a:buNone/>
              </a:pPr>
              <a:t>209</a:t>
            </a:fld>
            <a:endParaRPr lang="en-US" sz="1200">
              <a:solidFill>
                <a:srgbClr val="898989"/>
              </a:solidFill>
            </a:endParaRPr>
          </a:p>
        </p:txBody>
      </p:sp>
      <p:sp>
        <p:nvSpPr>
          <p:cNvPr id="234500" name="Rectangle 3"/>
          <p:cNvSpPr>
            <a:spLocks noGrp="1" noChangeArrowheads="1"/>
          </p:cNvSpPr>
          <p:nvPr>
            <p:ph type="subTitle" idx="1"/>
          </p:nvPr>
        </p:nvSpPr>
        <p:spPr>
          <a:xfrm>
            <a:off x="1905000" y="1981200"/>
            <a:ext cx="8229600" cy="2743200"/>
          </a:xfrm>
        </p:spPr>
        <p:txBody>
          <a:bodyPr rtlCol="0">
            <a:noAutofit/>
          </a:bodyPr>
          <a:lstStyle/>
          <a:p>
            <a:pPr>
              <a:defRPr/>
            </a:pPr>
            <a:r>
              <a:rPr lang="en-GB" sz="5400" b="1" dirty="0"/>
              <a:t>Foreign Capital Investment and Foreign aid</a:t>
            </a:r>
            <a:endParaRPr lang="en-US" sz="5400" b="1" dirty="0"/>
          </a:p>
        </p:txBody>
      </p:sp>
      <p:sp>
        <p:nvSpPr>
          <p:cNvPr id="234501" name="Date Placeholder 5"/>
          <p:cNvSpPr>
            <a:spLocks noGrp="1"/>
          </p:cNvSpPr>
          <p:nvPr>
            <p:ph type="dt" sz="quarter" idx="10"/>
          </p:nvPr>
        </p:nvSpPr>
        <p:spPr/>
        <p:txBody>
          <a:bodyPr/>
          <a:lstStyle/>
          <a:p>
            <a:pPr>
              <a:defRPr/>
            </a:pPr>
            <a:fld id="{C6943F36-9295-4AA3-BCDD-4540E554CF38}" type="datetime1">
              <a:rPr lang="en-US"/>
              <a:pPr>
                <a:defRPr/>
              </a:pPr>
              <a:t>21-Feb-26</a:t>
            </a:fld>
            <a:endParaRPr lang="en-US"/>
          </a:p>
        </p:txBody>
      </p:sp>
    </p:spTree>
    <p:extLst>
      <p:ext uri="{BB962C8B-B14F-4D97-AF65-F5344CB8AC3E}">
        <p14:creationId xmlns="" xmlns:p14="http://schemas.microsoft.com/office/powerpoint/2010/main" val="853096368"/>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123" y="313386"/>
            <a:ext cx="8596668" cy="819955"/>
          </a:xfrm>
        </p:spPr>
        <p:txBody>
          <a:bodyPr>
            <a:normAutofit fontScale="90000"/>
          </a:bodyPr>
          <a:lstStyle/>
          <a:p>
            <a:pPr algn="ctr">
              <a:defRPr/>
            </a:pPr>
            <a:r>
              <a:rPr lang="en-US" b="1" dirty="0" smtClean="0"/>
              <a:t>Views for: </a:t>
            </a:r>
            <a:br>
              <a:rPr lang="en-US" b="1" dirty="0" smtClean="0"/>
            </a:br>
            <a:r>
              <a:rPr lang="en-US" b="1" dirty="0" smtClean="0"/>
              <a:t>Globalization as an engine of progress</a:t>
            </a:r>
            <a:endParaRPr lang="en-US" b="1" dirty="0"/>
          </a:p>
        </p:txBody>
      </p:sp>
      <p:sp>
        <p:nvSpPr>
          <p:cNvPr id="28675" name="Content Placeholder 2"/>
          <p:cNvSpPr>
            <a:spLocks noGrp="1"/>
          </p:cNvSpPr>
          <p:nvPr>
            <p:ph idx="1"/>
          </p:nvPr>
        </p:nvSpPr>
        <p:spPr>
          <a:xfrm>
            <a:off x="412123" y="1674254"/>
            <a:ext cx="10200069" cy="5183746"/>
          </a:xfrm>
        </p:spPr>
        <p:txBody>
          <a:bodyPr>
            <a:normAutofit lnSpcReduction="10000"/>
          </a:bodyPr>
          <a:lstStyle/>
          <a:p>
            <a:r>
              <a:rPr lang="en-US" sz="2800" dirty="0" smtClean="0"/>
              <a:t>Globalization optimists consider it as a powerful force that shall </a:t>
            </a:r>
            <a:r>
              <a:rPr lang="en-US" sz="2800" dirty="0" smtClean="0">
                <a:solidFill>
                  <a:srgbClr val="FF0000"/>
                </a:solidFill>
              </a:rPr>
              <a:t>transform the world </a:t>
            </a:r>
            <a:r>
              <a:rPr lang="en-US" sz="2800" dirty="0" smtClean="0"/>
              <a:t>and that is responsible for the massive economic and social evolution, but that requires gradual adaptation from states and societies.</a:t>
            </a:r>
          </a:p>
          <a:p>
            <a:r>
              <a:rPr lang="en-US" sz="2800" dirty="0" smtClean="0"/>
              <a:t> Here below are considered as </a:t>
            </a:r>
            <a:r>
              <a:rPr lang="en-US" sz="2800" dirty="0" smtClean="0">
                <a:solidFill>
                  <a:srgbClr val="FF0000"/>
                </a:solidFill>
              </a:rPr>
              <a:t>positive components </a:t>
            </a:r>
          </a:p>
          <a:p>
            <a:pPr lvl="1"/>
            <a:r>
              <a:rPr lang="en-US" altLang="en-US" sz="2800" dirty="0" smtClean="0"/>
              <a:t>Import-export of </a:t>
            </a:r>
            <a:r>
              <a:rPr lang="en-US" altLang="en-US" sz="2800" dirty="0" smtClean="0">
                <a:solidFill>
                  <a:srgbClr val="FF0000"/>
                </a:solidFill>
              </a:rPr>
              <a:t>goods-free movement </a:t>
            </a:r>
            <a:r>
              <a:rPr lang="en-US" altLang="en-US" sz="2800" dirty="0" smtClean="0"/>
              <a:t>of goods and services</a:t>
            </a:r>
          </a:p>
          <a:p>
            <a:pPr lvl="1"/>
            <a:r>
              <a:rPr lang="en-US" altLang="en-US" sz="2800" dirty="0" smtClean="0">
                <a:solidFill>
                  <a:srgbClr val="FF0000"/>
                </a:solidFill>
              </a:rPr>
              <a:t>Investment of capital </a:t>
            </a:r>
            <a:r>
              <a:rPr lang="en-US" altLang="en-US" sz="2800" dirty="0" smtClean="0"/>
              <a:t>in another country to produce goods there</a:t>
            </a:r>
          </a:p>
          <a:p>
            <a:pPr lvl="1"/>
            <a:r>
              <a:rPr lang="en-US" altLang="en-US" sz="2800" dirty="0" smtClean="0"/>
              <a:t>Creation of </a:t>
            </a:r>
            <a:r>
              <a:rPr lang="en-US" altLang="en-US" sz="2800" dirty="0" smtClean="0">
                <a:solidFill>
                  <a:srgbClr val="FF0000"/>
                </a:solidFill>
              </a:rPr>
              <a:t>international production networks </a:t>
            </a:r>
            <a:r>
              <a:rPr lang="en-US" altLang="en-US" sz="2800" dirty="0" smtClean="0"/>
              <a:t>– the world as a factory</a:t>
            </a:r>
          </a:p>
          <a:p>
            <a:pPr eaLnBrk="1" hangingPunct="1"/>
            <a:endParaRPr lang="en-US" altLang="en-US" sz="2800" dirty="0" smtClean="0"/>
          </a:p>
          <a:p>
            <a:endParaRPr lang="en-US" dirty="0" smtClean="0"/>
          </a:p>
        </p:txBody>
      </p:sp>
    </p:spTree>
    <p:extLst>
      <p:ext uri="{BB962C8B-B14F-4D97-AF65-F5344CB8AC3E}">
        <p14:creationId xmlns="" xmlns:p14="http://schemas.microsoft.com/office/powerpoint/2010/main" val="465953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8675">
                                            <p:txEl>
                                              <p:pRg st="0" end="0"/>
                                            </p:txEl>
                                          </p:spTgt>
                                        </p:tgtEl>
                                        <p:attrNameLst>
                                          <p:attrName>style.visibility</p:attrName>
                                        </p:attrNameLst>
                                      </p:cBhvr>
                                      <p:to>
                                        <p:strVal val="visible"/>
                                      </p:to>
                                    </p:set>
                                    <p:anim calcmode="lin" valueType="num">
                                      <p:cBhvr additive="base">
                                        <p:cTn id="13" dur="500" fill="hold"/>
                                        <p:tgtEl>
                                          <p:spTgt spid="2867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86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8675">
                                            <p:txEl>
                                              <p:pRg st="1" end="1"/>
                                            </p:txEl>
                                          </p:spTgt>
                                        </p:tgtEl>
                                        <p:attrNameLst>
                                          <p:attrName>style.visibility</p:attrName>
                                        </p:attrNameLst>
                                      </p:cBhvr>
                                      <p:to>
                                        <p:strVal val="visible"/>
                                      </p:to>
                                    </p:set>
                                    <p:anim calcmode="lin" valueType="num">
                                      <p:cBhvr additive="base">
                                        <p:cTn id="19" dur="500" fill="hold"/>
                                        <p:tgtEl>
                                          <p:spTgt spid="2867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8675">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8675">
                                            <p:txEl>
                                              <p:pRg st="2" end="2"/>
                                            </p:txEl>
                                          </p:spTgt>
                                        </p:tgtEl>
                                        <p:attrNameLst>
                                          <p:attrName>style.visibility</p:attrName>
                                        </p:attrNameLst>
                                      </p:cBhvr>
                                      <p:to>
                                        <p:strVal val="visible"/>
                                      </p:to>
                                    </p:set>
                                    <p:anim calcmode="lin" valueType="num">
                                      <p:cBhvr additive="base">
                                        <p:cTn id="23" dur="500" fill="hold"/>
                                        <p:tgtEl>
                                          <p:spTgt spid="28675">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8675">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8675">
                                            <p:txEl>
                                              <p:pRg st="3" end="3"/>
                                            </p:txEl>
                                          </p:spTgt>
                                        </p:tgtEl>
                                        <p:attrNameLst>
                                          <p:attrName>style.visibility</p:attrName>
                                        </p:attrNameLst>
                                      </p:cBhvr>
                                      <p:to>
                                        <p:strVal val="visible"/>
                                      </p:to>
                                    </p:set>
                                    <p:anim calcmode="lin" valueType="num">
                                      <p:cBhvr additive="base">
                                        <p:cTn id="27" dur="500" fill="hold"/>
                                        <p:tgtEl>
                                          <p:spTgt spid="28675">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8675">
                                            <p:txEl>
                                              <p:pRg st="3" end="3"/>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8675">
                                            <p:txEl>
                                              <p:pRg st="4" end="4"/>
                                            </p:txEl>
                                          </p:spTgt>
                                        </p:tgtEl>
                                        <p:attrNameLst>
                                          <p:attrName>style.visibility</p:attrName>
                                        </p:attrNameLst>
                                      </p:cBhvr>
                                      <p:to>
                                        <p:strVal val="visible"/>
                                      </p:to>
                                    </p:set>
                                    <p:anim calcmode="lin" valueType="num">
                                      <p:cBhvr additive="base">
                                        <p:cTn id="31" dur="500" fill="hold"/>
                                        <p:tgtEl>
                                          <p:spTgt spid="2867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867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8675" grpId="0" build="p"/>
    </p:bldLst>
  </p:timing>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p:cNvSpPr>
            <a:spLocks noGrp="1" noChangeArrowheads="1"/>
          </p:cNvSpPr>
          <p:nvPr>
            <p:ph type="title"/>
          </p:nvPr>
        </p:nvSpPr>
        <p:spPr/>
        <p:txBody>
          <a:bodyPr/>
          <a:lstStyle/>
          <a:p>
            <a:pPr eaLnBrk="1" hangingPunct="1"/>
            <a:r>
              <a:rPr lang="en-GB" smtClean="0"/>
              <a:t>Introduction</a:t>
            </a:r>
            <a:endParaRPr lang="en-US" smtClean="0"/>
          </a:p>
        </p:txBody>
      </p:sp>
      <p:sp>
        <p:nvSpPr>
          <p:cNvPr id="256003" name="Rectangle 3"/>
          <p:cNvSpPr>
            <a:spLocks noGrp="1" noChangeArrowheads="1"/>
          </p:cNvSpPr>
          <p:nvPr>
            <p:ph type="body" idx="1"/>
          </p:nvPr>
        </p:nvSpPr>
        <p:spPr>
          <a:xfrm>
            <a:off x="1981200" y="1600201"/>
            <a:ext cx="8458200" cy="4525963"/>
          </a:xfrm>
        </p:spPr>
        <p:txBody>
          <a:bodyPr/>
          <a:lstStyle/>
          <a:p>
            <a:pPr eaLnBrk="1" hangingPunct="1"/>
            <a:r>
              <a:rPr lang="en-GB" smtClean="0"/>
              <a:t>Is foreign capital indispensable for accelerating economic development among LDCs?</a:t>
            </a:r>
          </a:p>
          <a:p>
            <a:pPr eaLnBrk="1" hangingPunct="1">
              <a:buFontTx/>
              <a:buNone/>
            </a:pPr>
            <a:endParaRPr lang="en-GB" smtClean="0"/>
          </a:p>
          <a:p>
            <a:pPr eaLnBrk="1" hangingPunct="1"/>
            <a:r>
              <a:rPr lang="en-GB" smtClean="0"/>
              <a:t>Is foreign aid indispensable for accelerating economic development among LDCs? </a:t>
            </a:r>
            <a:endParaRPr lang="en-US" smtClean="0"/>
          </a:p>
        </p:txBody>
      </p:sp>
      <p:sp>
        <p:nvSpPr>
          <p:cNvPr id="235524" name="Date Placeholder 3"/>
          <p:cNvSpPr>
            <a:spLocks noGrp="1"/>
          </p:cNvSpPr>
          <p:nvPr>
            <p:ph type="dt" sz="quarter" idx="10"/>
          </p:nvPr>
        </p:nvSpPr>
        <p:spPr/>
        <p:txBody>
          <a:bodyPr/>
          <a:lstStyle/>
          <a:p>
            <a:pPr>
              <a:defRPr/>
            </a:pPr>
            <a:fld id="{59E8E1EC-196A-4CBA-AD46-65EC6C03C28E}" type="datetime1">
              <a:rPr lang="en-US"/>
              <a:pPr>
                <a:defRPr/>
              </a:pPr>
              <a:t>21-Feb-26</a:t>
            </a:fld>
            <a:endParaRPr lang="en-US"/>
          </a:p>
        </p:txBody>
      </p:sp>
      <p:sp>
        <p:nvSpPr>
          <p:cNvPr id="256005"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2397724-8B1D-4987-9591-23D88F2ABDD0}" type="slidenum">
              <a:rPr lang="en-US" sz="1200">
                <a:solidFill>
                  <a:srgbClr val="898989"/>
                </a:solidFill>
              </a:rPr>
              <a:pPr>
                <a:spcBef>
                  <a:spcPct val="0"/>
                </a:spcBef>
                <a:buFontTx/>
                <a:buNone/>
              </a:pPr>
              <a:t>210</a:t>
            </a:fld>
            <a:endParaRPr lang="en-US" sz="1200">
              <a:solidFill>
                <a:srgbClr val="898989"/>
              </a:solidFill>
            </a:endParaRPr>
          </a:p>
        </p:txBody>
      </p:sp>
    </p:spTree>
    <p:extLst>
      <p:ext uri="{BB962C8B-B14F-4D97-AF65-F5344CB8AC3E}">
        <p14:creationId xmlns="" xmlns:p14="http://schemas.microsoft.com/office/powerpoint/2010/main" val="4283685367"/>
      </p:ext>
    </p:extLst>
  </p:cSld>
  <p:clrMapOvr>
    <a:masterClrMapping/>
  </p:clrMapOvr>
  <p:transition>
    <p:fade/>
  </p:transition>
  <p:timing>
    <p:tnLst>
      <p:par>
        <p:cTn id="1" dur="indefinite" restart="never" nodeType="tmRoot"/>
      </p:par>
    </p:tnLst>
  </p:timing>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a:xfrm>
            <a:off x="1703389" y="381000"/>
            <a:ext cx="8785225" cy="457200"/>
          </a:xfrm>
        </p:spPr>
        <p:txBody>
          <a:bodyPr rtlCol="0">
            <a:normAutofit fontScale="90000"/>
          </a:bodyPr>
          <a:lstStyle/>
          <a:p>
            <a:pPr>
              <a:defRPr/>
            </a:pPr>
            <a:r>
              <a:rPr lang="en-GB" sz="3600" dirty="0"/>
              <a:t>Types  of foreign capital</a:t>
            </a:r>
            <a:endParaRPr lang="en-US" sz="3600" dirty="0"/>
          </a:p>
        </p:txBody>
      </p:sp>
      <p:sp>
        <p:nvSpPr>
          <p:cNvPr id="257027" name="Rectangle 3"/>
          <p:cNvSpPr>
            <a:spLocks noGrp="1" noChangeArrowheads="1"/>
          </p:cNvSpPr>
          <p:nvPr>
            <p:ph type="body" idx="1"/>
          </p:nvPr>
        </p:nvSpPr>
        <p:spPr>
          <a:xfrm>
            <a:off x="1981200" y="990600"/>
            <a:ext cx="8458200" cy="5486400"/>
          </a:xfrm>
        </p:spPr>
        <p:txBody>
          <a:bodyPr>
            <a:normAutofit/>
          </a:bodyPr>
          <a:lstStyle/>
          <a:p>
            <a:pPr eaLnBrk="1" hangingPunct="1">
              <a:lnSpc>
                <a:spcPct val="90000"/>
              </a:lnSpc>
            </a:pPr>
            <a:r>
              <a:rPr lang="en-GB"/>
              <a:t>(a). Public foreign capital</a:t>
            </a:r>
          </a:p>
          <a:p>
            <a:pPr eaLnBrk="1" hangingPunct="1">
              <a:lnSpc>
                <a:spcPct val="90000"/>
              </a:lnSpc>
            </a:pPr>
            <a:endParaRPr lang="en-GB"/>
          </a:p>
          <a:p>
            <a:pPr eaLnBrk="1" hangingPunct="1">
              <a:lnSpc>
                <a:spcPct val="90000"/>
              </a:lnSpc>
            </a:pPr>
            <a:r>
              <a:rPr lang="en-GB"/>
              <a:t>(b). Private foreign capital</a:t>
            </a:r>
          </a:p>
          <a:p>
            <a:pPr lvl="2" eaLnBrk="1" hangingPunct="1">
              <a:lnSpc>
                <a:spcPct val="90000"/>
              </a:lnSpc>
            </a:pPr>
            <a:r>
              <a:rPr lang="en-GB" sz="2800"/>
              <a:t>Direct </a:t>
            </a:r>
          </a:p>
          <a:p>
            <a:pPr lvl="2" eaLnBrk="1" hangingPunct="1">
              <a:lnSpc>
                <a:spcPct val="90000"/>
              </a:lnSpc>
            </a:pPr>
            <a:r>
              <a:rPr lang="en-GB" sz="2800"/>
              <a:t>Indirect investment</a:t>
            </a:r>
          </a:p>
          <a:p>
            <a:pPr lvl="2" eaLnBrk="1" hangingPunct="1">
              <a:lnSpc>
                <a:spcPct val="90000"/>
              </a:lnSpc>
            </a:pPr>
            <a:endParaRPr lang="en-GB" sz="2800"/>
          </a:p>
          <a:p>
            <a:pPr eaLnBrk="1" hangingPunct="1">
              <a:lnSpc>
                <a:spcPct val="90000"/>
              </a:lnSpc>
            </a:pPr>
            <a:r>
              <a:rPr lang="en-GB"/>
              <a:t>Direct investment: =&gt; the concerns of the investing country exercise </a:t>
            </a:r>
            <a:r>
              <a:rPr lang="en-GB" i="1"/>
              <a:t>de fecto</a:t>
            </a:r>
            <a:r>
              <a:rPr lang="en-GB"/>
              <a:t> or </a:t>
            </a:r>
            <a:r>
              <a:rPr lang="en-GB" i="1"/>
              <a:t>de jure</a:t>
            </a:r>
            <a:r>
              <a:rPr lang="en-GB"/>
              <a:t> control over the assets in the capital importing country by means of that investment</a:t>
            </a:r>
          </a:p>
          <a:p>
            <a:pPr eaLnBrk="1" hangingPunct="1">
              <a:lnSpc>
                <a:spcPct val="90000"/>
              </a:lnSpc>
              <a:buFontTx/>
              <a:buNone/>
            </a:pPr>
            <a:endParaRPr lang="en-GB"/>
          </a:p>
          <a:p>
            <a:pPr eaLnBrk="1" hangingPunct="1">
              <a:lnSpc>
                <a:spcPct val="90000"/>
              </a:lnSpc>
            </a:pPr>
            <a:r>
              <a:rPr lang="en-GB"/>
              <a:t>Commonly done by MNCs or TNCs</a:t>
            </a:r>
            <a:endParaRPr lang="en-US"/>
          </a:p>
        </p:txBody>
      </p:sp>
      <p:sp>
        <p:nvSpPr>
          <p:cNvPr id="236548" name="Date Placeholder 3"/>
          <p:cNvSpPr>
            <a:spLocks noGrp="1"/>
          </p:cNvSpPr>
          <p:nvPr>
            <p:ph type="dt" sz="quarter" idx="10"/>
          </p:nvPr>
        </p:nvSpPr>
        <p:spPr/>
        <p:txBody>
          <a:bodyPr/>
          <a:lstStyle/>
          <a:p>
            <a:pPr>
              <a:defRPr/>
            </a:pPr>
            <a:fld id="{494AD5BD-22F7-4392-B22C-D3D9BF762C68}" type="datetime1">
              <a:rPr lang="en-US"/>
              <a:pPr>
                <a:defRPr/>
              </a:pPr>
              <a:t>21-Feb-26</a:t>
            </a:fld>
            <a:endParaRPr lang="en-US"/>
          </a:p>
        </p:txBody>
      </p:sp>
      <p:sp>
        <p:nvSpPr>
          <p:cNvPr id="257029"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355DC4A-D4A2-4510-B9CA-D2A4A657E27E}" type="slidenum">
              <a:rPr lang="en-US" sz="1200">
                <a:solidFill>
                  <a:srgbClr val="898989"/>
                </a:solidFill>
              </a:rPr>
              <a:pPr>
                <a:spcBef>
                  <a:spcPct val="0"/>
                </a:spcBef>
                <a:buFontTx/>
                <a:buNone/>
              </a:pPr>
              <a:t>211</a:t>
            </a:fld>
            <a:endParaRPr lang="en-US" sz="1200">
              <a:solidFill>
                <a:srgbClr val="898989"/>
              </a:solidFill>
            </a:endParaRPr>
          </a:p>
        </p:txBody>
      </p:sp>
    </p:spTree>
    <p:extLst>
      <p:ext uri="{BB962C8B-B14F-4D97-AF65-F5344CB8AC3E}">
        <p14:creationId xmlns="" xmlns:p14="http://schemas.microsoft.com/office/powerpoint/2010/main" val="1037079075"/>
      </p:ext>
    </p:extLst>
  </p:cSld>
  <p:clrMapOvr>
    <a:masterClrMapping/>
  </p:clrMapOvr>
  <p:transition>
    <p:fade/>
  </p:transition>
  <p:timing>
    <p:tnLst>
      <p:par>
        <p:cTn id="1" dur="indefinite" restart="never" nodeType="tmRoot"/>
      </p:par>
    </p:tnLst>
  </p:timing>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p:cNvSpPr>
            <a:spLocks noGrp="1" noChangeArrowheads="1"/>
          </p:cNvSpPr>
          <p:nvPr>
            <p:ph type="title"/>
          </p:nvPr>
        </p:nvSpPr>
        <p:spPr>
          <a:xfrm>
            <a:off x="1703389" y="1"/>
            <a:ext cx="8785225" cy="487363"/>
          </a:xfrm>
        </p:spPr>
        <p:txBody>
          <a:bodyPr rtlCol="0">
            <a:normAutofit fontScale="90000"/>
          </a:bodyPr>
          <a:lstStyle/>
          <a:p>
            <a:pPr>
              <a:defRPr/>
            </a:pPr>
            <a:r>
              <a:rPr lang="en-GB" sz="3200"/>
              <a:t>Contn….</a:t>
            </a:r>
            <a:endParaRPr lang="en-US" sz="3200"/>
          </a:p>
        </p:txBody>
      </p:sp>
      <p:sp>
        <p:nvSpPr>
          <p:cNvPr id="258051" name="Rectangle 3"/>
          <p:cNvSpPr>
            <a:spLocks noGrp="1" noChangeArrowheads="1"/>
          </p:cNvSpPr>
          <p:nvPr>
            <p:ph type="body" idx="1"/>
          </p:nvPr>
        </p:nvSpPr>
        <p:spPr>
          <a:xfrm>
            <a:off x="1981200" y="1066801"/>
            <a:ext cx="8229600" cy="5059363"/>
          </a:xfrm>
        </p:spPr>
        <p:txBody>
          <a:bodyPr>
            <a:normAutofit/>
          </a:bodyPr>
          <a:lstStyle/>
          <a:p>
            <a:pPr eaLnBrk="1" hangingPunct="1">
              <a:lnSpc>
                <a:spcPct val="90000"/>
              </a:lnSpc>
            </a:pPr>
            <a:r>
              <a:rPr lang="en-GB"/>
              <a:t>Indirect investment= “portfolio” or “rentier” investment</a:t>
            </a:r>
          </a:p>
          <a:p>
            <a:pPr eaLnBrk="1" hangingPunct="1">
              <a:lnSpc>
                <a:spcPct val="90000"/>
              </a:lnSpc>
              <a:buFontTx/>
              <a:buNone/>
            </a:pPr>
            <a:endParaRPr lang="en-GB"/>
          </a:p>
          <a:p>
            <a:pPr eaLnBrk="1" hangingPunct="1">
              <a:lnSpc>
                <a:spcPct val="90000"/>
              </a:lnSpc>
            </a:pPr>
            <a:r>
              <a:rPr lang="en-GB"/>
              <a:t>Consists mainly of holding transferable securities (issued and guaranteed  by gov’t of the capital importing country), shares or debentures by the nationals of same country</a:t>
            </a:r>
          </a:p>
          <a:p>
            <a:pPr eaLnBrk="1" hangingPunct="1">
              <a:lnSpc>
                <a:spcPct val="90000"/>
              </a:lnSpc>
              <a:buFontTx/>
              <a:buNone/>
            </a:pPr>
            <a:endParaRPr lang="en-GB"/>
          </a:p>
          <a:p>
            <a:pPr eaLnBrk="1" hangingPunct="1">
              <a:lnSpc>
                <a:spcPct val="90000"/>
              </a:lnSpc>
            </a:pPr>
            <a:r>
              <a:rPr lang="en-GB"/>
              <a:t>Such holdings do not amount to a right of control of the company</a:t>
            </a:r>
          </a:p>
          <a:p>
            <a:pPr eaLnBrk="1" hangingPunct="1">
              <a:lnSpc>
                <a:spcPct val="90000"/>
              </a:lnSpc>
              <a:buFontTx/>
              <a:buNone/>
            </a:pPr>
            <a:endParaRPr lang="en-GB"/>
          </a:p>
          <a:p>
            <a:pPr eaLnBrk="1" hangingPunct="1">
              <a:lnSpc>
                <a:spcPct val="90000"/>
              </a:lnSpc>
            </a:pPr>
            <a:r>
              <a:rPr lang="en-GB"/>
              <a:t>Share holders are entitled to dividends only</a:t>
            </a:r>
            <a:endParaRPr lang="en-US"/>
          </a:p>
        </p:txBody>
      </p:sp>
      <p:sp>
        <p:nvSpPr>
          <p:cNvPr id="237572" name="Date Placeholder 3"/>
          <p:cNvSpPr>
            <a:spLocks noGrp="1"/>
          </p:cNvSpPr>
          <p:nvPr>
            <p:ph type="dt" sz="quarter" idx="10"/>
          </p:nvPr>
        </p:nvSpPr>
        <p:spPr/>
        <p:txBody>
          <a:bodyPr/>
          <a:lstStyle/>
          <a:p>
            <a:pPr>
              <a:defRPr/>
            </a:pPr>
            <a:fld id="{9545D631-9C40-471C-AA53-B78544DF5093}" type="datetime1">
              <a:rPr lang="en-US"/>
              <a:pPr>
                <a:defRPr/>
              </a:pPr>
              <a:t>21-Feb-26</a:t>
            </a:fld>
            <a:endParaRPr lang="en-US"/>
          </a:p>
        </p:txBody>
      </p:sp>
      <p:sp>
        <p:nvSpPr>
          <p:cNvPr id="258053"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7649E7E-7367-46E0-B177-E48F0E1D38CD}" type="slidenum">
              <a:rPr lang="en-US" sz="1200">
                <a:solidFill>
                  <a:srgbClr val="898989"/>
                </a:solidFill>
              </a:rPr>
              <a:pPr>
                <a:spcBef>
                  <a:spcPct val="0"/>
                </a:spcBef>
                <a:buFontTx/>
                <a:buNone/>
              </a:pPr>
              <a:t>212</a:t>
            </a:fld>
            <a:endParaRPr lang="en-US" sz="1200">
              <a:solidFill>
                <a:srgbClr val="898989"/>
              </a:solidFill>
            </a:endParaRPr>
          </a:p>
        </p:txBody>
      </p:sp>
    </p:spTree>
    <p:extLst>
      <p:ext uri="{BB962C8B-B14F-4D97-AF65-F5344CB8AC3E}">
        <p14:creationId xmlns="" xmlns:p14="http://schemas.microsoft.com/office/powerpoint/2010/main" val="3072347013"/>
      </p:ext>
    </p:extLst>
  </p:cSld>
  <p:clrMapOvr>
    <a:masterClrMapping/>
  </p:clrMapOvr>
  <p:transition>
    <p:fade/>
  </p:transition>
  <p:timing>
    <p:tnLst>
      <p:par>
        <p:cTn id="1" dur="indefinite" restart="never" nodeType="tmRoot"/>
      </p:par>
    </p:tnLst>
  </p:timing>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a:xfrm>
            <a:off x="1703389" y="228600"/>
            <a:ext cx="8785225" cy="533400"/>
          </a:xfrm>
        </p:spPr>
        <p:txBody>
          <a:bodyPr>
            <a:normAutofit fontScale="90000"/>
          </a:bodyPr>
          <a:lstStyle/>
          <a:p>
            <a:pPr eaLnBrk="1" hangingPunct="1"/>
            <a:r>
              <a:rPr lang="en-GB" sz="3600"/>
              <a:t>Public foreign capital may consist of :</a:t>
            </a:r>
            <a:endParaRPr lang="en-US" sz="3600"/>
          </a:p>
        </p:txBody>
      </p:sp>
      <p:sp>
        <p:nvSpPr>
          <p:cNvPr id="238595" name="Rectangle 3"/>
          <p:cNvSpPr>
            <a:spLocks noGrp="1" noChangeArrowheads="1"/>
          </p:cNvSpPr>
          <p:nvPr>
            <p:ph type="body" idx="1"/>
          </p:nvPr>
        </p:nvSpPr>
        <p:spPr>
          <a:xfrm>
            <a:off x="2286000" y="1066801"/>
            <a:ext cx="7239000" cy="5059363"/>
          </a:xfrm>
        </p:spPr>
        <p:txBody>
          <a:bodyPr rtlCol="0">
            <a:normAutofit/>
          </a:bodyPr>
          <a:lstStyle/>
          <a:p>
            <a:pPr>
              <a:defRPr/>
            </a:pPr>
            <a:r>
              <a:rPr lang="en-GB" smtClean="0"/>
              <a:t>Bilateral hard loans (non-concessional): a government  giving loans to another </a:t>
            </a:r>
          </a:p>
          <a:p>
            <a:pPr>
              <a:buNone/>
              <a:defRPr/>
            </a:pPr>
            <a:endParaRPr lang="en-GB" smtClean="0">
              <a:solidFill>
                <a:srgbClr val="8A042D"/>
              </a:solidFill>
            </a:endParaRPr>
          </a:p>
          <a:p>
            <a:pPr>
              <a:defRPr/>
            </a:pPr>
            <a:r>
              <a:rPr lang="en-GB" smtClean="0"/>
              <a:t>Bilateral soft loans (concessional):  E.g a country selling items (food stuffs, inputs) to another </a:t>
            </a:r>
          </a:p>
          <a:p>
            <a:pPr>
              <a:defRPr/>
            </a:pPr>
            <a:endParaRPr lang="en-GB" smtClean="0"/>
          </a:p>
          <a:p>
            <a:pPr>
              <a:defRPr/>
            </a:pPr>
            <a:r>
              <a:rPr lang="en-GB" smtClean="0"/>
              <a:t>Multilateral loans: Many countries give assistance to one particular country </a:t>
            </a:r>
          </a:p>
          <a:p>
            <a:pPr>
              <a:buNone/>
              <a:defRPr/>
            </a:pPr>
            <a:endParaRPr lang="en-GB" smtClean="0"/>
          </a:p>
          <a:p>
            <a:pPr>
              <a:defRPr/>
            </a:pPr>
            <a:r>
              <a:rPr lang="en-GB" smtClean="0"/>
              <a:t>Intergovernmental grants : One government to another </a:t>
            </a:r>
          </a:p>
          <a:p>
            <a:pPr>
              <a:defRPr/>
            </a:pPr>
            <a:endParaRPr lang="en-GB" smtClean="0"/>
          </a:p>
          <a:p>
            <a:pPr>
              <a:defRPr/>
            </a:pPr>
            <a:endParaRPr lang="en-US" smtClean="0"/>
          </a:p>
        </p:txBody>
      </p:sp>
      <p:sp>
        <p:nvSpPr>
          <p:cNvPr id="238596" name="Date Placeholder 3"/>
          <p:cNvSpPr>
            <a:spLocks noGrp="1"/>
          </p:cNvSpPr>
          <p:nvPr>
            <p:ph type="dt" sz="quarter" idx="10"/>
          </p:nvPr>
        </p:nvSpPr>
        <p:spPr/>
        <p:txBody>
          <a:bodyPr/>
          <a:lstStyle/>
          <a:p>
            <a:pPr>
              <a:defRPr/>
            </a:pPr>
            <a:fld id="{C47B99AC-AF72-426B-9892-EE4F09FA316B}" type="datetime1">
              <a:rPr lang="en-US"/>
              <a:pPr>
                <a:defRPr/>
              </a:pPr>
              <a:t>21-Feb-26</a:t>
            </a:fld>
            <a:endParaRPr lang="en-US"/>
          </a:p>
        </p:txBody>
      </p:sp>
      <p:sp>
        <p:nvSpPr>
          <p:cNvPr id="259077"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2394849-3485-43BC-9660-88A349724047}" type="slidenum">
              <a:rPr lang="en-US" sz="1200">
                <a:solidFill>
                  <a:srgbClr val="898989"/>
                </a:solidFill>
              </a:rPr>
              <a:pPr>
                <a:spcBef>
                  <a:spcPct val="0"/>
                </a:spcBef>
                <a:buFontTx/>
                <a:buNone/>
              </a:pPr>
              <a:t>213</a:t>
            </a:fld>
            <a:endParaRPr lang="en-US" sz="1200">
              <a:solidFill>
                <a:srgbClr val="898989"/>
              </a:solidFill>
            </a:endParaRPr>
          </a:p>
        </p:txBody>
      </p:sp>
    </p:spTree>
    <p:extLst>
      <p:ext uri="{BB962C8B-B14F-4D97-AF65-F5344CB8AC3E}">
        <p14:creationId xmlns="" xmlns:p14="http://schemas.microsoft.com/office/powerpoint/2010/main" val="403191488"/>
      </p:ext>
    </p:extLst>
  </p:cSld>
  <p:clrMapOvr>
    <a:masterClrMapping/>
  </p:clrMapOvr>
  <p:transition>
    <p:fade/>
  </p:transition>
  <p:timing>
    <p:tnLst>
      <p:par>
        <p:cTn id="1" dur="indefinite" restart="never" nodeType="tmRoot"/>
      </p:par>
    </p:tnLst>
  </p:timing>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ChangeArrowheads="1"/>
          </p:cNvSpPr>
          <p:nvPr>
            <p:ph type="title"/>
          </p:nvPr>
        </p:nvSpPr>
        <p:spPr>
          <a:xfrm>
            <a:off x="1676401" y="304801"/>
            <a:ext cx="8785225" cy="411163"/>
          </a:xfrm>
        </p:spPr>
        <p:txBody>
          <a:bodyPr>
            <a:normAutofit fontScale="90000"/>
          </a:bodyPr>
          <a:lstStyle/>
          <a:p>
            <a:pPr eaLnBrk="1" hangingPunct="1"/>
            <a:r>
              <a:rPr lang="en-GB" smtClean="0"/>
              <a:t>Arguments for foreign capital investment</a:t>
            </a:r>
            <a:endParaRPr lang="en-US" smtClean="0"/>
          </a:p>
        </p:txBody>
      </p:sp>
      <p:sp>
        <p:nvSpPr>
          <p:cNvPr id="260099" name="Rectangle 3"/>
          <p:cNvSpPr>
            <a:spLocks noGrp="1" noChangeArrowheads="1"/>
          </p:cNvSpPr>
          <p:nvPr>
            <p:ph type="body" idx="1"/>
          </p:nvPr>
        </p:nvSpPr>
        <p:spPr>
          <a:xfrm>
            <a:off x="2286000" y="1295400"/>
            <a:ext cx="7620000" cy="5257800"/>
          </a:xfrm>
        </p:spPr>
        <p:txBody>
          <a:bodyPr/>
          <a:lstStyle/>
          <a:p>
            <a:pPr eaLnBrk="1" hangingPunct="1"/>
            <a:r>
              <a:rPr lang="en-GB" smtClean="0"/>
              <a:t>Filling the savings gaps (resource gap)</a:t>
            </a:r>
          </a:p>
          <a:p>
            <a:pPr eaLnBrk="1" hangingPunct="1">
              <a:buFontTx/>
              <a:buNone/>
            </a:pPr>
            <a:endParaRPr lang="en-GB" smtClean="0"/>
          </a:p>
          <a:p>
            <a:pPr eaLnBrk="1" hangingPunct="1"/>
            <a:r>
              <a:rPr lang="en-GB" smtClean="0"/>
              <a:t>Filling the exchange/trade gap</a:t>
            </a:r>
          </a:p>
          <a:p>
            <a:pPr eaLnBrk="1" hangingPunct="1">
              <a:buFontTx/>
              <a:buNone/>
            </a:pPr>
            <a:endParaRPr lang="en-GB" smtClean="0"/>
          </a:p>
          <a:p>
            <a:pPr eaLnBrk="1" hangingPunct="1"/>
            <a:r>
              <a:rPr lang="en-GB" smtClean="0"/>
              <a:t>Revenue gaps</a:t>
            </a:r>
          </a:p>
          <a:p>
            <a:pPr eaLnBrk="1" hangingPunct="1">
              <a:buFontTx/>
              <a:buNone/>
            </a:pPr>
            <a:endParaRPr lang="en-GB" smtClean="0"/>
          </a:p>
          <a:p>
            <a:pPr eaLnBrk="1" hangingPunct="1"/>
            <a:r>
              <a:rPr lang="en-GB" smtClean="0"/>
              <a:t>Management gaps</a:t>
            </a:r>
          </a:p>
          <a:p>
            <a:pPr eaLnBrk="1" hangingPunct="1">
              <a:buFontTx/>
              <a:buNone/>
            </a:pPr>
            <a:endParaRPr lang="en-GB" smtClean="0"/>
          </a:p>
          <a:p>
            <a:pPr eaLnBrk="1" hangingPunct="1"/>
            <a:r>
              <a:rPr lang="en-GB" smtClean="0"/>
              <a:t>Technological gaps</a:t>
            </a:r>
            <a:endParaRPr lang="en-US" smtClean="0"/>
          </a:p>
        </p:txBody>
      </p:sp>
      <p:sp>
        <p:nvSpPr>
          <p:cNvPr id="239620" name="Date Placeholder 3"/>
          <p:cNvSpPr>
            <a:spLocks noGrp="1"/>
          </p:cNvSpPr>
          <p:nvPr>
            <p:ph type="dt" sz="quarter" idx="10"/>
          </p:nvPr>
        </p:nvSpPr>
        <p:spPr/>
        <p:txBody>
          <a:bodyPr/>
          <a:lstStyle/>
          <a:p>
            <a:pPr>
              <a:defRPr/>
            </a:pPr>
            <a:fld id="{8546C31B-021F-4F04-9C6C-EB7D1F71B7DE}" type="datetime1">
              <a:rPr lang="en-US"/>
              <a:pPr>
                <a:defRPr/>
              </a:pPr>
              <a:t>21-Feb-26</a:t>
            </a:fld>
            <a:endParaRPr lang="en-US"/>
          </a:p>
        </p:txBody>
      </p:sp>
      <p:sp>
        <p:nvSpPr>
          <p:cNvPr id="260101"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4CCC7E7-AE48-4B05-B667-421041233677}" type="slidenum">
              <a:rPr lang="en-US" sz="1200">
                <a:solidFill>
                  <a:srgbClr val="898989"/>
                </a:solidFill>
              </a:rPr>
              <a:pPr>
                <a:spcBef>
                  <a:spcPct val="0"/>
                </a:spcBef>
                <a:buFontTx/>
                <a:buNone/>
              </a:pPr>
              <a:t>214</a:t>
            </a:fld>
            <a:endParaRPr lang="en-US" sz="1200">
              <a:solidFill>
                <a:srgbClr val="898989"/>
              </a:solidFill>
            </a:endParaRPr>
          </a:p>
        </p:txBody>
      </p:sp>
    </p:spTree>
    <p:extLst>
      <p:ext uri="{BB962C8B-B14F-4D97-AF65-F5344CB8AC3E}">
        <p14:creationId xmlns="" xmlns:p14="http://schemas.microsoft.com/office/powerpoint/2010/main" val="2027948405"/>
      </p:ext>
    </p:extLst>
  </p:cSld>
  <p:clrMapOvr>
    <a:masterClrMapping/>
  </p:clrMapOvr>
  <p:transition>
    <p:fade/>
  </p:transition>
  <p:timing>
    <p:tnLst>
      <p:par>
        <p:cTn id="1" dur="indefinite" restart="never" nodeType="tmRoot"/>
      </p:par>
    </p:tnLst>
  </p:timing>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a:xfrm>
            <a:off x="1676401" y="228601"/>
            <a:ext cx="8785225" cy="487363"/>
          </a:xfrm>
        </p:spPr>
        <p:txBody>
          <a:bodyPr>
            <a:normAutofit fontScale="90000"/>
          </a:bodyPr>
          <a:lstStyle/>
          <a:p>
            <a:pPr eaLnBrk="1" hangingPunct="1"/>
            <a:r>
              <a:rPr lang="en-GB" smtClean="0"/>
              <a:t>Arguments against foreign capital investment</a:t>
            </a:r>
            <a:endParaRPr lang="en-US" smtClean="0"/>
          </a:p>
        </p:txBody>
      </p:sp>
      <p:sp>
        <p:nvSpPr>
          <p:cNvPr id="261123" name="Rectangle 3"/>
          <p:cNvSpPr>
            <a:spLocks noGrp="1" noChangeArrowheads="1"/>
          </p:cNvSpPr>
          <p:nvPr>
            <p:ph type="body" idx="1"/>
          </p:nvPr>
        </p:nvSpPr>
        <p:spPr>
          <a:xfrm>
            <a:off x="2057400" y="990600"/>
            <a:ext cx="8229600" cy="5562600"/>
          </a:xfrm>
        </p:spPr>
        <p:txBody>
          <a:bodyPr>
            <a:normAutofit lnSpcReduction="10000"/>
          </a:bodyPr>
          <a:lstStyle/>
          <a:p>
            <a:pPr eaLnBrk="1" hangingPunct="1">
              <a:lnSpc>
                <a:spcPct val="80000"/>
              </a:lnSpc>
            </a:pPr>
            <a:r>
              <a:rPr lang="en-GB" sz="2400"/>
              <a:t>Failure to re-invest/ “plough back” the profits by MNCs (capital repatriation)</a:t>
            </a:r>
          </a:p>
          <a:p>
            <a:pPr eaLnBrk="1" hangingPunct="1">
              <a:lnSpc>
                <a:spcPct val="80000"/>
              </a:lnSpc>
            </a:pPr>
            <a:endParaRPr lang="en-GB" sz="2400"/>
          </a:p>
          <a:p>
            <a:pPr eaLnBrk="1" hangingPunct="1">
              <a:lnSpc>
                <a:spcPct val="80000"/>
              </a:lnSpc>
            </a:pPr>
            <a:r>
              <a:rPr lang="en-GB" sz="2400"/>
              <a:t>In LR MNCs may not fill the exchange gap because the may import highly price intermediate inputs </a:t>
            </a:r>
          </a:p>
          <a:p>
            <a:pPr eaLnBrk="1" hangingPunct="1">
              <a:lnSpc>
                <a:spcPct val="80000"/>
              </a:lnSpc>
              <a:buFontTx/>
              <a:buNone/>
            </a:pPr>
            <a:endParaRPr lang="en-GB" sz="2400"/>
          </a:p>
          <a:p>
            <a:pPr eaLnBrk="1" hangingPunct="1">
              <a:lnSpc>
                <a:spcPct val="80000"/>
              </a:lnSpc>
            </a:pPr>
            <a:r>
              <a:rPr lang="en-GB" sz="2400"/>
              <a:t>MNCs may not substantial contribute to public revenue b’se of high tax concessions, excessive investment allowances, disguised public subsidies by the host country</a:t>
            </a:r>
          </a:p>
          <a:p>
            <a:pPr eaLnBrk="1" hangingPunct="1">
              <a:lnSpc>
                <a:spcPct val="80000"/>
              </a:lnSpc>
              <a:buFontTx/>
              <a:buNone/>
            </a:pPr>
            <a:endParaRPr lang="en-GB" sz="2400"/>
          </a:p>
          <a:p>
            <a:pPr eaLnBrk="1" hangingPunct="1">
              <a:lnSpc>
                <a:spcPct val="80000"/>
              </a:lnSpc>
            </a:pPr>
            <a:r>
              <a:rPr lang="en-GB" sz="2400"/>
              <a:t>“Footless” capital (and its associate problems)</a:t>
            </a:r>
          </a:p>
          <a:p>
            <a:pPr eaLnBrk="1" hangingPunct="1">
              <a:lnSpc>
                <a:spcPct val="80000"/>
              </a:lnSpc>
              <a:buFontTx/>
              <a:buNone/>
            </a:pPr>
            <a:endParaRPr lang="en-GB" sz="2400"/>
          </a:p>
          <a:p>
            <a:pPr eaLnBrk="1" hangingPunct="1">
              <a:lnSpc>
                <a:spcPct val="80000"/>
              </a:lnSpc>
            </a:pPr>
            <a:r>
              <a:rPr lang="en-GB" sz="2400"/>
              <a:t>Management, skills and technology provided by the MNCs may be inappropriate to LDCs hence can lead to technological unemployment…… and my make host country dependent on MNCs</a:t>
            </a:r>
          </a:p>
          <a:p>
            <a:pPr eaLnBrk="1" hangingPunct="1">
              <a:lnSpc>
                <a:spcPct val="80000"/>
              </a:lnSpc>
              <a:buFontTx/>
              <a:buNone/>
            </a:pPr>
            <a:endParaRPr lang="en-GB" sz="2400"/>
          </a:p>
        </p:txBody>
      </p:sp>
      <p:sp>
        <p:nvSpPr>
          <p:cNvPr id="240644" name="Date Placeholder 3"/>
          <p:cNvSpPr>
            <a:spLocks noGrp="1"/>
          </p:cNvSpPr>
          <p:nvPr>
            <p:ph type="dt" sz="quarter" idx="10"/>
          </p:nvPr>
        </p:nvSpPr>
        <p:spPr/>
        <p:txBody>
          <a:bodyPr/>
          <a:lstStyle/>
          <a:p>
            <a:pPr>
              <a:defRPr/>
            </a:pPr>
            <a:fld id="{5CDF0CDB-4B67-44B5-AD72-EB9233ED2B0F}" type="datetime1">
              <a:rPr lang="en-US"/>
              <a:pPr>
                <a:defRPr/>
              </a:pPr>
              <a:t>21-Feb-26</a:t>
            </a:fld>
            <a:endParaRPr lang="en-US"/>
          </a:p>
        </p:txBody>
      </p:sp>
      <p:sp>
        <p:nvSpPr>
          <p:cNvPr id="261125"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62401AD-C5F9-4826-9E2E-68402CA8D579}" type="slidenum">
              <a:rPr lang="en-US" sz="1200">
                <a:solidFill>
                  <a:srgbClr val="898989"/>
                </a:solidFill>
              </a:rPr>
              <a:pPr>
                <a:spcBef>
                  <a:spcPct val="0"/>
                </a:spcBef>
                <a:buFontTx/>
                <a:buNone/>
              </a:pPr>
              <a:t>215</a:t>
            </a:fld>
            <a:endParaRPr lang="en-US" sz="1200">
              <a:solidFill>
                <a:srgbClr val="898989"/>
              </a:solidFill>
            </a:endParaRPr>
          </a:p>
        </p:txBody>
      </p:sp>
    </p:spTree>
    <p:extLst>
      <p:ext uri="{BB962C8B-B14F-4D97-AF65-F5344CB8AC3E}">
        <p14:creationId xmlns="" xmlns:p14="http://schemas.microsoft.com/office/powerpoint/2010/main" val="1350787317"/>
      </p:ext>
    </p:extLst>
  </p:cSld>
  <p:clrMapOvr>
    <a:masterClrMapping/>
  </p:clrMapOvr>
  <p:transition>
    <p:fade/>
  </p:transition>
  <p:timing>
    <p:tnLst>
      <p:par>
        <p:cTn id="1" dur="indefinite" restart="never" nodeType="tmRoot"/>
      </p:par>
    </p:tnLst>
  </p:timing>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3"/>
          <p:cNvSpPr>
            <a:spLocks noGrp="1" noChangeArrowheads="1"/>
          </p:cNvSpPr>
          <p:nvPr>
            <p:ph type="body" idx="1"/>
          </p:nvPr>
        </p:nvSpPr>
        <p:spPr>
          <a:xfrm>
            <a:off x="2057400" y="457200"/>
            <a:ext cx="8229600" cy="6096000"/>
          </a:xfrm>
        </p:spPr>
        <p:txBody>
          <a:bodyPr>
            <a:normAutofit fontScale="92500"/>
          </a:bodyPr>
          <a:lstStyle/>
          <a:p>
            <a:pPr eaLnBrk="1" hangingPunct="1">
              <a:lnSpc>
                <a:spcPct val="90000"/>
              </a:lnSpc>
            </a:pPr>
            <a:r>
              <a:rPr lang="en-GB" sz="2400"/>
              <a:t>May lead to income inequalities and RUM (…..)</a:t>
            </a:r>
            <a:endParaRPr lang="en-US" sz="2400"/>
          </a:p>
          <a:p>
            <a:pPr eaLnBrk="1" hangingPunct="1">
              <a:lnSpc>
                <a:spcPct val="90000"/>
              </a:lnSpc>
            </a:pPr>
            <a:endParaRPr lang="en-GB" sz="2400"/>
          </a:p>
          <a:p>
            <a:pPr eaLnBrk="1" hangingPunct="1">
              <a:lnSpc>
                <a:spcPct val="90000"/>
              </a:lnSpc>
            </a:pPr>
            <a:r>
              <a:rPr lang="en-GB" sz="2400"/>
              <a:t>“Inappropriate” products demanded by the rich in LDCs may be produced at the expense of essential products…inappropriate consumption through advertisement…..</a:t>
            </a:r>
          </a:p>
          <a:p>
            <a:pPr eaLnBrk="1" hangingPunct="1">
              <a:lnSpc>
                <a:spcPct val="90000"/>
              </a:lnSpc>
              <a:buFontTx/>
              <a:buNone/>
            </a:pPr>
            <a:endParaRPr lang="en-GB" sz="2400"/>
          </a:p>
          <a:p>
            <a:pPr eaLnBrk="1" hangingPunct="1">
              <a:lnSpc>
                <a:spcPct val="90000"/>
              </a:lnSpc>
            </a:pPr>
            <a:r>
              <a:rPr lang="en-GB" sz="2400"/>
              <a:t> MNCs misuse their economic powers to influence gov’t policies in direction unfavourable to development along as they fulfil their needs</a:t>
            </a:r>
          </a:p>
          <a:p>
            <a:pPr eaLnBrk="1" hangingPunct="1">
              <a:lnSpc>
                <a:spcPct val="90000"/>
              </a:lnSpc>
              <a:buFontTx/>
              <a:buNone/>
            </a:pPr>
            <a:endParaRPr lang="en-GB" sz="2400"/>
          </a:p>
          <a:p>
            <a:pPr eaLnBrk="1" hangingPunct="1">
              <a:lnSpc>
                <a:spcPct val="90000"/>
              </a:lnSpc>
            </a:pPr>
            <a:r>
              <a:rPr lang="en-GB" sz="2400"/>
              <a:t>Over exploited the natural resources and degraded the environment</a:t>
            </a:r>
          </a:p>
          <a:p>
            <a:pPr eaLnBrk="1" hangingPunct="1">
              <a:lnSpc>
                <a:spcPct val="90000"/>
              </a:lnSpc>
            </a:pPr>
            <a:r>
              <a:rPr lang="en-GB" sz="2400"/>
              <a:t>International cartels</a:t>
            </a:r>
          </a:p>
          <a:p>
            <a:pPr eaLnBrk="1" hangingPunct="1">
              <a:lnSpc>
                <a:spcPct val="90000"/>
              </a:lnSpc>
            </a:pPr>
            <a:endParaRPr lang="en-GB" sz="2400"/>
          </a:p>
          <a:p>
            <a:pPr eaLnBrk="1" hangingPunct="1">
              <a:lnSpc>
                <a:spcPct val="90000"/>
              </a:lnSpc>
            </a:pPr>
            <a:r>
              <a:rPr lang="en-GB" sz="2400"/>
              <a:t>MNCs can influence the political affairs in the host country</a:t>
            </a:r>
            <a:endParaRPr lang="en-US" sz="2400"/>
          </a:p>
        </p:txBody>
      </p:sp>
      <p:sp>
        <p:nvSpPr>
          <p:cNvPr id="241668" name="Date Placeholder 3"/>
          <p:cNvSpPr>
            <a:spLocks noGrp="1"/>
          </p:cNvSpPr>
          <p:nvPr>
            <p:ph type="dt" sz="quarter" idx="10"/>
          </p:nvPr>
        </p:nvSpPr>
        <p:spPr/>
        <p:txBody>
          <a:bodyPr/>
          <a:lstStyle/>
          <a:p>
            <a:pPr>
              <a:defRPr/>
            </a:pPr>
            <a:fld id="{692ED095-2AE1-4806-B024-F9B83A9DDF34}" type="datetime1">
              <a:rPr lang="en-US"/>
              <a:pPr>
                <a:defRPr/>
              </a:pPr>
              <a:t>21-Feb-26</a:t>
            </a:fld>
            <a:endParaRPr lang="en-US"/>
          </a:p>
        </p:txBody>
      </p:sp>
      <p:sp>
        <p:nvSpPr>
          <p:cNvPr id="262148"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2A133F2D-B9A6-47F6-8E96-06F09B358BF7}" type="slidenum">
              <a:rPr lang="en-US" sz="1200">
                <a:solidFill>
                  <a:srgbClr val="898989"/>
                </a:solidFill>
              </a:rPr>
              <a:pPr>
                <a:spcBef>
                  <a:spcPct val="0"/>
                </a:spcBef>
                <a:buFontTx/>
                <a:buNone/>
              </a:pPr>
              <a:t>216</a:t>
            </a:fld>
            <a:endParaRPr lang="en-US" sz="1200">
              <a:solidFill>
                <a:srgbClr val="898989"/>
              </a:solidFill>
            </a:endParaRPr>
          </a:p>
        </p:txBody>
      </p:sp>
    </p:spTree>
    <p:extLst>
      <p:ext uri="{BB962C8B-B14F-4D97-AF65-F5344CB8AC3E}">
        <p14:creationId xmlns="" xmlns:p14="http://schemas.microsoft.com/office/powerpoint/2010/main" val="1035150450"/>
      </p:ext>
    </p:extLst>
  </p:cSld>
  <p:clrMapOvr>
    <a:masterClrMapping/>
  </p:clrMapOvr>
  <p:transition>
    <p:fade/>
  </p:transition>
  <p:timing>
    <p:tnLst>
      <p:par>
        <p:cTn id="1" dur="indefinite" restart="never" nodeType="tmRoot"/>
      </p:par>
    </p:tnLst>
  </p:timing>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type="title"/>
          </p:nvPr>
        </p:nvSpPr>
        <p:spPr>
          <a:xfrm>
            <a:off x="1676401" y="304801"/>
            <a:ext cx="8785225" cy="411163"/>
          </a:xfrm>
        </p:spPr>
        <p:txBody>
          <a:bodyPr>
            <a:normAutofit fontScale="90000"/>
          </a:bodyPr>
          <a:lstStyle/>
          <a:p>
            <a:pPr eaLnBrk="1" hangingPunct="1"/>
            <a:r>
              <a:rPr lang="en-GB" sz="3200"/>
              <a:t>Foreign Aid</a:t>
            </a:r>
            <a:endParaRPr lang="en-US" sz="3200"/>
          </a:p>
        </p:txBody>
      </p:sp>
      <p:sp>
        <p:nvSpPr>
          <p:cNvPr id="263171" name="Rectangle 3"/>
          <p:cNvSpPr>
            <a:spLocks noGrp="1" noChangeArrowheads="1"/>
          </p:cNvSpPr>
          <p:nvPr>
            <p:ph type="body" idx="1"/>
          </p:nvPr>
        </p:nvSpPr>
        <p:spPr>
          <a:xfrm>
            <a:off x="1981200" y="1143000"/>
            <a:ext cx="8229600" cy="5334000"/>
          </a:xfrm>
        </p:spPr>
        <p:txBody>
          <a:bodyPr/>
          <a:lstStyle/>
          <a:p>
            <a:pPr eaLnBrk="1" hangingPunct="1">
              <a:lnSpc>
                <a:spcPct val="90000"/>
              </a:lnSpc>
            </a:pPr>
            <a:r>
              <a:rPr lang="en-GB"/>
              <a:t>International transfer of public funds in form of loans or grants either directly or indirectly from one government to another (bilateral assistance) or indirectly through the “vehicle”  of multilateral assistance agency like world bank</a:t>
            </a:r>
          </a:p>
          <a:p>
            <a:pPr eaLnBrk="1" hangingPunct="1">
              <a:lnSpc>
                <a:spcPct val="90000"/>
              </a:lnSpc>
            </a:pPr>
            <a:endParaRPr lang="en-GB"/>
          </a:p>
          <a:p>
            <a:pPr eaLnBrk="1" hangingPunct="1">
              <a:lnSpc>
                <a:spcPct val="90000"/>
              </a:lnSpc>
            </a:pPr>
            <a:r>
              <a:rPr lang="en-GB"/>
              <a:t>Foreign aid may be:</a:t>
            </a:r>
          </a:p>
          <a:p>
            <a:pPr lvl="2" eaLnBrk="1" hangingPunct="1">
              <a:lnSpc>
                <a:spcPct val="90000"/>
              </a:lnSpc>
            </a:pPr>
            <a:r>
              <a:rPr lang="en-GB" sz="2800"/>
              <a:t>Financial</a:t>
            </a:r>
          </a:p>
          <a:p>
            <a:pPr lvl="2" eaLnBrk="1" hangingPunct="1">
              <a:lnSpc>
                <a:spcPct val="90000"/>
              </a:lnSpc>
            </a:pPr>
            <a:r>
              <a:rPr lang="en-GB" sz="2800"/>
              <a:t>Technical</a:t>
            </a:r>
          </a:p>
          <a:p>
            <a:pPr lvl="2" eaLnBrk="1" hangingPunct="1">
              <a:lnSpc>
                <a:spcPct val="90000"/>
              </a:lnSpc>
            </a:pPr>
            <a:r>
              <a:rPr lang="en-GB" sz="2800"/>
              <a:t>Material</a:t>
            </a:r>
          </a:p>
          <a:p>
            <a:pPr lvl="2" eaLnBrk="1" hangingPunct="1">
              <a:lnSpc>
                <a:spcPct val="90000"/>
              </a:lnSpc>
            </a:pPr>
            <a:r>
              <a:rPr lang="en-GB" sz="2800"/>
              <a:t>Personnel</a:t>
            </a:r>
          </a:p>
          <a:p>
            <a:pPr lvl="2" eaLnBrk="1" hangingPunct="1">
              <a:lnSpc>
                <a:spcPct val="90000"/>
              </a:lnSpc>
            </a:pPr>
            <a:r>
              <a:rPr lang="en-GB" sz="2800"/>
              <a:t>Etc </a:t>
            </a:r>
            <a:endParaRPr lang="en-US" sz="2800"/>
          </a:p>
        </p:txBody>
      </p:sp>
      <p:sp>
        <p:nvSpPr>
          <p:cNvPr id="242692" name="Date Placeholder 3"/>
          <p:cNvSpPr>
            <a:spLocks noGrp="1"/>
          </p:cNvSpPr>
          <p:nvPr>
            <p:ph type="dt" sz="quarter" idx="10"/>
          </p:nvPr>
        </p:nvSpPr>
        <p:spPr/>
        <p:txBody>
          <a:bodyPr/>
          <a:lstStyle/>
          <a:p>
            <a:pPr>
              <a:defRPr/>
            </a:pPr>
            <a:fld id="{6E63B039-6A77-456A-A6E6-A7155021F438}" type="datetime1">
              <a:rPr lang="en-US"/>
              <a:pPr>
                <a:defRPr/>
              </a:pPr>
              <a:t>21-Feb-26</a:t>
            </a:fld>
            <a:endParaRPr lang="en-US"/>
          </a:p>
        </p:txBody>
      </p:sp>
      <p:sp>
        <p:nvSpPr>
          <p:cNvPr id="263173"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17A95AB-D5A7-43A4-81AC-5EA8FE60A69D}" type="slidenum">
              <a:rPr lang="en-US" sz="1200">
                <a:solidFill>
                  <a:srgbClr val="898989"/>
                </a:solidFill>
              </a:rPr>
              <a:pPr>
                <a:spcBef>
                  <a:spcPct val="0"/>
                </a:spcBef>
                <a:buFontTx/>
                <a:buNone/>
              </a:pPr>
              <a:t>217</a:t>
            </a:fld>
            <a:endParaRPr lang="en-US" sz="1200">
              <a:solidFill>
                <a:srgbClr val="898989"/>
              </a:solidFill>
            </a:endParaRPr>
          </a:p>
        </p:txBody>
      </p:sp>
    </p:spTree>
    <p:extLst>
      <p:ext uri="{BB962C8B-B14F-4D97-AF65-F5344CB8AC3E}">
        <p14:creationId xmlns="" xmlns:p14="http://schemas.microsoft.com/office/powerpoint/2010/main" val="3583475924"/>
      </p:ext>
    </p:extLst>
  </p:cSld>
  <p:clrMapOvr>
    <a:masterClrMapping/>
  </p:clrMapOvr>
  <p:transition>
    <p:fade/>
  </p:transition>
  <p:timing>
    <p:tnLst>
      <p:par>
        <p:cTn id="1" dur="indefinite" restart="never" nodeType="tmRoot"/>
      </p:par>
    </p:tnLst>
  </p:timing>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title"/>
          </p:nvPr>
        </p:nvSpPr>
        <p:spPr>
          <a:xfrm>
            <a:off x="1703389" y="1"/>
            <a:ext cx="8785225" cy="487363"/>
          </a:xfrm>
        </p:spPr>
        <p:txBody>
          <a:bodyPr>
            <a:normAutofit fontScale="90000"/>
          </a:bodyPr>
          <a:lstStyle/>
          <a:p>
            <a:pPr eaLnBrk="1" hangingPunct="1"/>
            <a:r>
              <a:rPr lang="en-GB" smtClean="0"/>
              <a:t>Role of Foreign aid/Case for</a:t>
            </a:r>
            <a:endParaRPr lang="en-US" smtClean="0"/>
          </a:p>
        </p:txBody>
      </p:sp>
      <p:sp>
        <p:nvSpPr>
          <p:cNvPr id="264195" name="Rectangle 3"/>
          <p:cNvSpPr>
            <a:spLocks noGrp="1" noChangeArrowheads="1"/>
          </p:cNvSpPr>
          <p:nvPr>
            <p:ph type="body" idx="1"/>
          </p:nvPr>
        </p:nvSpPr>
        <p:spPr>
          <a:xfrm>
            <a:off x="2362200" y="1066800"/>
            <a:ext cx="7848600" cy="5410200"/>
          </a:xfrm>
        </p:spPr>
        <p:txBody>
          <a:bodyPr/>
          <a:lstStyle/>
          <a:p>
            <a:pPr eaLnBrk="1" hangingPunct="1"/>
            <a:r>
              <a:rPr lang="en-GB" sz="2400"/>
              <a:t>“ (Foreign) Aid has gone to Africa for many purposes-only one of which is development. Donors use aid to advance their values, their commercial interests, their cultural aspiration and their diplomatic and political objectives” World Bank (2000)</a:t>
            </a:r>
          </a:p>
          <a:p>
            <a:pPr eaLnBrk="1" hangingPunct="1"/>
            <a:endParaRPr lang="en-GB" sz="2400"/>
          </a:p>
          <a:p>
            <a:pPr eaLnBrk="1" hangingPunct="1"/>
            <a:endParaRPr lang="en-GB" sz="2400"/>
          </a:p>
          <a:p>
            <a:pPr eaLnBrk="1" hangingPunct="1"/>
            <a:r>
              <a:rPr lang="en-GB" sz="2400"/>
              <a:t>“….is to help poorer countries move forward, in their way, into the industrial technological age so that the world will not become more and more starkly divided into the haves and have-notes, the privileged and the less privileged” (Person et al.,1969) </a:t>
            </a:r>
            <a:endParaRPr lang="en-US" sz="2400"/>
          </a:p>
        </p:txBody>
      </p:sp>
      <p:sp>
        <p:nvSpPr>
          <p:cNvPr id="243716" name="Date Placeholder 3"/>
          <p:cNvSpPr>
            <a:spLocks noGrp="1"/>
          </p:cNvSpPr>
          <p:nvPr>
            <p:ph type="dt" sz="quarter" idx="10"/>
          </p:nvPr>
        </p:nvSpPr>
        <p:spPr/>
        <p:txBody>
          <a:bodyPr/>
          <a:lstStyle/>
          <a:p>
            <a:pPr>
              <a:defRPr/>
            </a:pPr>
            <a:fld id="{B1A6A2D4-22DA-4FFE-B0C0-18418F2A22AF}" type="datetime1">
              <a:rPr lang="en-US"/>
              <a:pPr>
                <a:defRPr/>
              </a:pPr>
              <a:t>21-Feb-26</a:t>
            </a:fld>
            <a:endParaRPr lang="en-US"/>
          </a:p>
        </p:txBody>
      </p:sp>
      <p:sp>
        <p:nvSpPr>
          <p:cNvPr id="264197"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EB3D9BB1-56D9-4D9F-860A-59254C0C1187}" type="slidenum">
              <a:rPr lang="en-US" sz="1200">
                <a:solidFill>
                  <a:srgbClr val="898989"/>
                </a:solidFill>
              </a:rPr>
              <a:pPr>
                <a:spcBef>
                  <a:spcPct val="0"/>
                </a:spcBef>
                <a:buFontTx/>
                <a:buNone/>
              </a:pPr>
              <a:t>218</a:t>
            </a:fld>
            <a:endParaRPr lang="en-US" sz="1200">
              <a:solidFill>
                <a:srgbClr val="898989"/>
              </a:solidFill>
            </a:endParaRPr>
          </a:p>
        </p:txBody>
      </p:sp>
    </p:spTree>
    <p:extLst>
      <p:ext uri="{BB962C8B-B14F-4D97-AF65-F5344CB8AC3E}">
        <p14:creationId xmlns="" xmlns:p14="http://schemas.microsoft.com/office/powerpoint/2010/main" val="2543866531"/>
      </p:ext>
    </p:extLst>
  </p:cSld>
  <p:clrMapOvr>
    <a:masterClrMapping/>
  </p:clrMapOvr>
  <p:transition>
    <p:fade/>
  </p:transition>
  <p:timing>
    <p:tnLst>
      <p:par>
        <p:cTn id="1" dur="indefinite" restart="never" nodeType="tmRoot"/>
      </p:par>
    </p:tnLst>
  </p:timing>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2"/>
          <p:cNvSpPr>
            <a:spLocks noGrp="1" noChangeArrowheads="1"/>
          </p:cNvSpPr>
          <p:nvPr>
            <p:ph type="title"/>
          </p:nvPr>
        </p:nvSpPr>
        <p:spPr>
          <a:xfrm>
            <a:off x="1524001" y="228601"/>
            <a:ext cx="8785225" cy="487363"/>
          </a:xfrm>
        </p:spPr>
        <p:txBody>
          <a:bodyPr>
            <a:normAutofit fontScale="90000"/>
          </a:bodyPr>
          <a:lstStyle/>
          <a:p>
            <a:pPr eaLnBrk="1" hangingPunct="1"/>
            <a:r>
              <a:rPr lang="en-GB" sz="3200"/>
              <a:t>Role of Foreign aid/Case for</a:t>
            </a:r>
            <a:endParaRPr lang="en-US" sz="3200"/>
          </a:p>
        </p:txBody>
      </p:sp>
      <p:sp>
        <p:nvSpPr>
          <p:cNvPr id="265219" name="Rectangle 3"/>
          <p:cNvSpPr>
            <a:spLocks noGrp="1" noChangeArrowheads="1"/>
          </p:cNvSpPr>
          <p:nvPr>
            <p:ph type="body" idx="1"/>
          </p:nvPr>
        </p:nvSpPr>
        <p:spPr>
          <a:xfrm>
            <a:off x="1905000" y="838200"/>
            <a:ext cx="8763000" cy="5486400"/>
          </a:xfrm>
        </p:spPr>
        <p:txBody>
          <a:bodyPr/>
          <a:lstStyle/>
          <a:p>
            <a:pPr eaLnBrk="1" hangingPunct="1">
              <a:lnSpc>
                <a:spcPct val="90000"/>
              </a:lnSpc>
            </a:pPr>
            <a:r>
              <a:rPr lang="en-GB" sz="2400"/>
              <a:t>To fill the financial/capital gaps in LDCs</a:t>
            </a:r>
          </a:p>
          <a:p>
            <a:pPr eaLnBrk="1" hangingPunct="1">
              <a:lnSpc>
                <a:spcPct val="90000"/>
              </a:lnSpc>
              <a:buFontTx/>
              <a:buNone/>
            </a:pPr>
            <a:endParaRPr lang="en-GB" sz="2400"/>
          </a:p>
          <a:p>
            <a:pPr eaLnBrk="1" hangingPunct="1">
              <a:lnSpc>
                <a:spcPct val="90000"/>
              </a:lnSpc>
            </a:pPr>
            <a:r>
              <a:rPr lang="en-GB" sz="2400"/>
              <a:t>Can be invested in social expenditure which require huge sums of money</a:t>
            </a:r>
          </a:p>
          <a:p>
            <a:pPr eaLnBrk="1" hangingPunct="1">
              <a:lnSpc>
                <a:spcPct val="90000"/>
              </a:lnSpc>
            </a:pPr>
            <a:endParaRPr lang="en-GB" sz="2400"/>
          </a:p>
          <a:p>
            <a:pPr eaLnBrk="1" hangingPunct="1">
              <a:lnSpc>
                <a:spcPct val="90000"/>
              </a:lnSpc>
            </a:pPr>
            <a:r>
              <a:rPr lang="en-GB" sz="2400"/>
              <a:t>Source of technology which is lacking in most LDCs</a:t>
            </a:r>
          </a:p>
          <a:p>
            <a:pPr eaLnBrk="1" hangingPunct="1">
              <a:lnSpc>
                <a:spcPct val="90000"/>
              </a:lnSpc>
              <a:buFontTx/>
              <a:buNone/>
            </a:pPr>
            <a:endParaRPr lang="en-GB" sz="2400"/>
          </a:p>
          <a:p>
            <a:pPr eaLnBrk="1" hangingPunct="1">
              <a:lnSpc>
                <a:spcPct val="90000"/>
              </a:lnSpc>
            </a:pPr>
            <a:r>
              <a:rPr lang="en-GB" sz="2400"/>
              <a:t>Essential for investing in risky projects where the private sector may be to reluctant</a:t>
            </a:r>
          </a:p>
          <a:p>
            <a:pPr eaLnBrk="1" hangingPunct="1">
              <a:lnSpc>
                <a:spcPct val="90000"/>
              </a:lnSpc>
              <a:buFontTx/>
              <a:buNone/>
            </a:pPr>
            <a:endParaRPr lang="en-GB" sz="2400"/>
          </a:p>
          <a:p>
            <a:pPr eaLnBrk="1" hangingPunct="1">
              <a:lnSpc>
                <a:spcPct val="90000"/>
              </a:lnSpc>
            </a:pPr>
            <a:r>
              <a:rPr lang="en-GB" sz="2400"/>
              <a:t>Raising levels of national productivity, incomes and employment…=&gt; high wages, low prices of commodities (b’se high production levels) =&gt; high Standard of living</a:t>
            </a:r>
          </a:p>
          <a:p>
            <a:pPr eaLnBrk="1" hangingPunct="1">
              <a:lnSpc>
                <a:spcPct val="90000"/>
              </a:lnSpc>
            </a:pPr>
            <a:endParaRPr lang="en-US" sz="2400"/>
          </a:p>
        </p:txBody>
      </p:sp>
      <p:sp>
        <p:nvSpPr>
          <p:cNvPr id="244740" name="Date Placeholder 3"/>
          <p:cNvSpPr>
            <a:spLocks noGrp="1"/>
          </p:cNvSpPr>
          <p:nvPr>
            <p:ph type="dt" sz="quarter" idx="10"/>
          </p:nvPr>
        </p:nvSpPr>
        <p:spPr/>
        <p:txBody>
          <a:bodyPr/>
          <a:lstStyle/>
          <a:p>
            <a:pPr>
              <a:defRPr/>
            </a:pPr>
            <a:fld id="{5B072E99-77DB-4456-966B-43F40C634CD3}" type="datetime1">
              <a:rPr lang="en-US"/>
              <a:pPr>
                <a:defRPr/>
              </a:pPr>
              <a:t>21-Feb-26</a:t>
            </a:fld>
            <a:endParaRPr lang="en-US"/>
          </a:p>
        </p:txBody>
      </p:sp>
      <p:sp>
        <p:nvSpPr>
          <p:cNvPr id="265221"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D37E0E61-7DA3-4E8D-8D58-76ED997A8F10}" type="slidenum">
              <a:rPr lang="en-US" sz="1200">
                <a:solidFill>
                  <a:srgbClr val="898989"/>
                </a:solidFill>
              </a:rPr>
              <a:pPr>
                <a:spcBef>
                  <a:spcPct val="0"/>
                </a:spcBef>
                <a:buFontTx/>
                <a:buNone/>
              </a:pPr>
              <a:t>219</a:t>
            </a:fld>
            <a:endParaRPr lang="en-US" sz="1200">
              <a:solidFill>
                <a:srgbClr val="898989"/>
              </a:solidFill>
            </a:endParaRPr>
          </a:p>
        </p:txBody>
      </p:sp>
    </p:spTree>
    <p:extLst>
      <p:ext uri="{BB962C8B-B14F-4D97-AF65-F5344CB8AC3E}">
        <p14:creationId xmlns="" xmlns:p14="http://schemas.microsoft.com/office/powerpoint/2010/main" val="1681931937"/>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33400"/>
            <a:ext cx="8229600" cy="762000"/>
          </a:xfrm>
        </p:spPr>
        <p:txBody>
          <a:bodyPr>
            <a:normAutofit fontScale="90000"/>
          </a:bodyPr>
          <a:lstStyle/>
          <a:p>
            <a:r>
              <a:rPr lang="en-US" sz="3200" b="1" dirty="0"/>
              <a:t>Globalization as an engine of progress </a:t>
            </a:r>
            <a:r>
              <a:rPr lang="en-US" sz="3200" b="1" dirty="0" err="1"/>
              <a:t>contd</a:t>
            </a:r>
            <a:r>
              <a:rPr lang="en-US" sz="3200" b="1" dirty="0"/>
              <a:t>…</a:t>
            </a:r>
          </a:p>
        </p:txBody>
      </p:sp>
      <p:sp>
        <p:nvSpPr>
          <p:cNvPr id="3" name="Content Placeholder 2"/>
          <p:cNvSpPr>
            <a:spLocks noGrp="1"/>
          </p:cNvSpPr>
          <p:nvPr>
            <p:ph idx="1"/>
          </p:nvPr>
        </p:nvSpPr>
        <p:spPr>
          <a:xfrm>
            <a:off x="242371" y="1295400"/>
            <a:ext cx="10311788" cy="4989723"/>
          </a:xfrm>
        </p:spPr>
        <p:txBody>
          <a:bodyPr/>
          <a:lstStyle/>
          <a:p>
            <a:pPr algn="just" eaLnBrk="1" hangingPunct="1"/>
            <a:r>
              <a:rPr lang="en-US" altLang="en-US" sz="2200" dirty="0"/>
              <a:t>Removal of obstacles to trade </a:t>
            </a:r>
            <a:r>
              <a:rPr lang="en-US" altLang="en-US" sz="2200" dirty="0">
                <a:solidFill>
                  <a:srgbClr val="FF0000"/>
                </a:solidFill>
              </a:rPr>
              <a:t>and financial flows and therefore </a:t>
            </a:r>
            <a:r>
              <a:rPr lang="en-US" sz="2200" dirty="0">
                <a:solidFill>
                  <a:srgbClr val="FF0000"/>
                </a:solidFill>
              </a:rPr>
              <a:t>trade liberalization leads to a more efficient reallocation of resources </a:t>
            </a:r>
            <a:r>
              <a:rPr lang="en-US" sz="2200" dirty="0"/>
              <a:t>which in turn creates net benefits for both parties involved in the exchange of goods</a:t>
            </a:r>
          </a:p>
          <a:p>
            <a:pPr algn="just" eaLnBrk="1" hangingPunct="1"/>
            <a:r>
              <a:rPr lang="en-US" altLang="en-US" sz="2200" dirty="0"/>
              <a:t>Migration of workers to seek </a:t>
            </a:r>
            <a:r>
              <a:rPr lang="en-US" altLang="en-US" sz="2200" dirty="0">
                <a:solidFill>
                  <a:srgbClr val="FF0000"/>
                </a:solidFill>
              </a:rPr>
              <a:t>employment </a:t>
            </a:r>
            <a:r>
              <a:rPr lang="en-US" altLang="en-US" sz="2200" dirty="0"/>
              <a:t>anywhere</a:t>
            </a:r>
          </a:p>
          <a:p>
            <a:pPr algn="just" eaLnBrk="1" hangingPunct="1"/>
            <a:r>
              <a:rPr lang="en-US" altLang="en-US" sz="2200" dirty="0"/>
              <a:t>Capital is free to go anywhere to seek a </a:t>
            </a:r>
            <a:r>
              <a:rPr lang="en-US" altLang="en-US" sz="2200" dirty="0">
                <a:solidFill>
                  <a:srgbClr val="FF0000"/>
                </a:solidFill>
              </a:rPr>
              <a:t>higher rate of profit</a:t>
            </a:r>
          </a:p>
          <a:p>
            <a:pPr algn="just" eaLnBrk="1" hangingPunct="1"/>
            <a:r>
              <a:rPr lang="en-US" altLang="en-US" sz="2200" dirty="0"/>
              <a:t>Global division of </a:t>
            </a:r>
            <a:r>
              <a:rPr lang="en-US" altLang="en-US" sz="2200" dirty="0" err="1"/>
              <a:t>labour</a:t>
            </a:r>
            <a:r>
              <a:rPr lang="en-US" altLang="en-US" sz="2200" dirty="0"/>
              <a:t> reaches unprecedented scale: </a:t>
            </a:r>
            <a:r>
              <a:rPr lang="en-US" altLang="en-US" sz="2200" dirty="0">
                <a:solidFill>
                  <a:srgbClr val="FF0000"/>
                </a:solidFill>
              </a:rPr>
              <a:t>everybody depends on everybody else</a:t>
            </a:r>
          </a:p>
          <a:p>
            <a:pPr algn="just" eaLnBrk="1" hangingPunct="1"/>
            <a:r>
              <a:rPr lang="en-US" altLang="en-US" sz="2200" dirty="0"/>
              <a:t>The opening up of economic opportunities allows the </a:t>
            </a:r>
            <a:r>
              <a:rPr lang="en-US" altLang="en-US" sz="2200" dirty="0">
                <a:solidFill>
                  <a:srgbClr val="FF0000"/>
                </a:solidFill>
              </a:rPr>
              <a:t>movement of foreign capital, technology and management</a:t>
            </a:r>
            <a:r>
              <a:rPr lang="en-US" altLang="en-US" sz="2200" dirty="0"/>
              <a:t>, largely from transnational corporations (TNCs), to host country entrepreneurs and corporations</a:t>
            </a:r>
          </a:p>
          <a:p>
            <a:pPr>
              <a:buNone/>
            </a:pPr>
            <a:endParaRPr lang="en-US" dirty="0"/>
          </a:p>
        </p:txBody>
      </p:sp>
    </p:spTree>
    <p:extLst>
      <p:ext uri="{BB962C8B-B14F-4D97-AF65-F5344CB8AC3E}">
        <p14:creationId xmlns="" xmlns:p14="http://schemas.microsoft.com/office/powerpoint/2010/main" val="2022331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a:xfrm>
            <a:off x="1703389" y="228600"/>
            <a:ext cx="8785225" cy="533400"/>
          </a:xfrm>
        </p:spPr>
        <p:txBody>
          <a:bodyPr>
            <a:normAutofit fontScale="90000"/>
          </a:bodyPr>
          <a:lstStyle/>
          <a:p>
            <a:pPr eaLnBrk="1" hangingPunct="1"/>
            <a:r>
              <a:rPr lang="en-GB" sz="3600"/>
              <a:t>Role of Foreign aid/Case for</a:t>
            </a:r>
            <a:endParaRPr lang="en-US" sz="3600"/>
          </a:p>
        </p:txBody>
      </p:sp>
      <p:sp>
        <p:nvSpPr>
          <p:cNvPr id="266243" name="Rectangle 3"/>
          <p:cNvSpPr>
            <a:spLocks noGrp="1" noChangeArrowheads="1"/>
          </p:cNvSpPr>
          <p:nvPr>
            <p:ph type="body" idx="1"/>
          </p:nvPr>
        </p:nvSpPr>
        <p:spPr>
          <a:xfrm>
            <a:off x="2438400" y="1143000"/>
            <a:ext cx="7772400" cy="3962400"/>
          </a:xfrm>
        </p:spPr>
        <p:txBody>
          <a:bodyPr/>
          <a:lstStyle/>
          <a:p>
            <a:pPr eaLnBrk="1" hangingPunct="1"/>
            <a:r>
              <a:rPr lang="en-GB" smtClean="0"/>
              <a:t>Trained labour becomes very productive=&gt; high outputs, exports and incomes</a:t>
            </a:r>
          </a:p>
          <a:p>
            <a:pPr eaLnBrk="1" hangingPunct="1">
              <a:buFontTx/>
              <a:buNone/>
            </a:pPr>
            <a:endParaRPr lang="en-GB" smtClean="0"/>
          </a:p>
          <a:p>
            <a:pPr eaLnBrk="1" hangingPunct="1"/>
            <a:r>
              <a:rPr lang="en-GB" smtClean="0"/>
              <a:t>Minimize inflationary pressures (supply of essential commodities….)</a:t>
            </a:r>
          </a:p>
          <a:p>
            <a:pPr eaLnBrk="1" hangingPunct="1">
              <a:buFontTx/>
              <a:buNone/>
            </a:pPr>
            <a:endParaRPr lang="en-GB" smtClean="0"/>
          </a:p>
          <a:p>
            <a:pPr eaLnBrk="1" hangingPunct="1"/>
            <a:r>
              <a:rPr lang="en-GB" smtClean="0"/>
              <a:t>Overcome BOP by importing capital goods, raw materials, technical know-how using foreign aid. </a:t>
            </a:r>
          </a:p>
          <a:p>
            <a:pPr eaLnBrk="1" hangingPunct="1"/>
            <a:endParaRPr lang="en-US" smtClean="0"/>
          </a:p>
        </p:txBody>
      </p:sp>
      <p:sp>
        <p:nvSpPr>
          <p:cNvPr id="245764" name="Date Placeholder 3"/>
          <p:cNvSpPr>
            <a:spLocks noGrp="1"/>
          </p:cNvSpPr>
          <p:nvPr>
            <p:ph type="dt" sz="quarter" idx="10"/>
          </p:nvPr>
        </p:nvSpPr>
        <p:spPr/>
        <p:txBody>
          <a:bodyPr/>
          <a:lstStyle/>
          <a:p>
            <a:pPr>
              <a:defRPr/>
            </a:pPr>
            <a:fld id="{84EF3368-572A-4339-9573-3E428C73D189}" type="datetime1">
              <a:rPr lang="en-US"/>
              <a:pPr>
                <a:defRPr/>
              </a:pPr>
              <a:t>21-Feb-26</a:t>
            </a:fld>
            <a:endParaRPr lang="en-US"/>
          </a:p>
        </p:txBody>
      </p:sp>
      <p:sp>
        <p:nvSpPr>
          <p:cNvPr id="266245"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20FE43A-D335-4553-9DCA-FB5A662281D4}" type="slidenum">
              <a:rPr lang="en-US" sz="1200">
                <a:solidFill>
                  <a:srgbClr val="898989"/>
                </a:solidFill>
              </a:rPr>
              <a:pPr>
                <a:spcBef>
                  <a:spcPct val="0"/>
                </a:spcBef>
                <a:buFontTx/>
                <a:buNone/>
              </a:pPr>
              <a:t>220</a:t>
            </a:fld>
            <a:endParaRPr lang="en-US" sz="1200">
              <a:solidFill>
                <a:srgbClr val="898989"/>
              </a:solidFill>
            </a:endParaRPr>
          </a:p>
        </p:txBody>
      </p:sp>
    </p:spTree>
    <p:extLst>
      <p:ext uri="{BB962C8B-B14F-4D97-AF65-F5344CB8AC3E}">
        <p14:creationId xmlns="" xmlns:p14="http://schemas.microsoft.com/office/powerpoint/2010/main" val="675322709"/>
      </p:ext>
    </p:extLst>
  </p:cSld>
  <p:clrMapOvr>
    <a:masterClrMapping/>
  </p:clrMapOvr>
  <p:transition>
    <p:fade/>
  </p:transition>
  <p:timing>
    <p:tnLst>
      <p:par>
        <p:cTn id="1" dur="indefinite" restart="never" nodeType="tmRoot"/>
      </p:par>
    </p:tnLst>
  </p:timing>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1703389" y="1"/>
            <a:ext cx="8785225" cy="334963"/>
          </a:xfrm>
        </p:spPr>
        <p:txBody>
          <a:bodyPr>
            <a:normAutofit fontScale="90000"/>
          </a:bodyPr>
          <a:lstStyle/>
          <a:p>
            <a:pPr eaLnBrk="1" hangingPunct="1"/>
            <a:r>
              <a:rPr lang="en-GB" smtClean="0"/>
              <a:t>Case Vs</a:t>
            </a:r>
            <a:endParaRPr lang="en-US" smtClean="0"/>
          </a:p>
        </p:txBody>
      </p:sp>
      <p:sp>
        <p:nvSpPr>
          <p:cNvPr id="267267" name="Rectangle 3"/>
          <p:cNvSpPr>
            <a:spLocks noGrp="1" noChangeArrowheads="1"/>
          </p:cNvSpPr>
          <p:nvPr>
            <p:ph type="body" idx="1"/>
          </p:nvPr>
        </p:nvSpPr>
        <p:spPr>
          <a:xfrm>
            <a:off x="1828800" y="609600"/>
            <a:ext cx="8839200" cy="6248400"/>
          </a:xfrm>
        </p:spPr>
        <p:txBody>
          <a:bodyPr/>
          <a:lstStyle/>
          <a:p>
            <a:pPr eaLnBrk="1" hangingPunct="1"/>
            <a:r>
              <a:rPr lang="en-GB"/>
              <a:t>Foreign aid usually invested in wasteful projects</a:t>
            </a:r>
          </a:p>
          <a:p>
            <a:pPr eaLnBrk="1" hangingPunct="1">
              <a:buFontTx/>
              <a:buNone/>
            </a:pPr>
            <a:endParaRPr lang="en-GB"/>
          </a:p>
          <a:p>
            <a:pPr eaLnBrk="1" hangingPunct="1"/>
            <a:r>
              <a:rPr lang="en-GB"/>
              <a:t>Failed to improve the income-earning capacity of LDCs as they are saddled with large external public debt</a:t>
            </a:r>
          </a:p>
          <a:p>
            <a:pPr eaLnBrk="1" hangingPunct="1">
              <a:buFontTx/>
              <a:buNone/>
            </a:pPr>
            <a:endParaRPr lang="en-GB"/>
          </a:p>
          <a:p>
            <a:pPr eaLnBrk="1" hangingPunct="1"/>
            <a:r>
              <a:rPr lang="en-GB"/>
              <a:t>May not overcome BOP difficulties and overcome inflationary pressures because LDCs embark on ambitious/ “elephant plans…with serious fiscal implications</a:t>
            </a:r>
          </a:p>
          <a:p>
            <a:pPr eaLnBrk="1" hangingPunct="1">
              <a:buFontTx/>
              <a:buNone/>
            </a:pPr>
            <a:endParaRPr lang="en-GB"/>
          </a:p>
          <a:p>
            <a:pPr eaLnBrk="1" hangingPunct="1"/>
            <a:r>
              <a:rPr lang="en-GB"/>
              <a:t>It usually influences policies into inappropriate directions by promoting unsuitable models in education, trade, health….e.g. the SAPs</a:t>
            </a:r>
          </a:p>
          <a:p>
            <a:pPr eaLnBrk="1" hangingPunct="1"/>
            <a:endParaRPr lang="en-US" sz="1800"/>
          </a:p>
        </p:txBody>
      </p:sp>
      <p:sp>
        <p:nvSpPr>
          <p:cNvPr id="246788" name="Date Placeholder 3"/>
          <p:cNvSpPr>
            <a:spLocks noGrp="1"/>
          </p:cNvSpPr>
          <p:nvPr>
            <p:ph type="dt" sz="quarter" idx="10"/>
          </p:nvPr>
        </p:nvSpPr>
        <p:spPr/>
        <p:txBody>
          <a:bodyPr/>
          <a:lstStyle/>
          <a:p>
            <a:pPr>
              <a:defRPr/>
            </a:pPr>
            <a:fld id="{C5920B27-902C-47A5-B9BA-9ABFF84996C6}" type="datetime1">
              <a:rPr lang="en-US"/>
              <a:pPr>
                <a:defRPr/>
              </a:pPr>
              <a:t>21-Feb-26</a:t>
            </a:fld>
            <a:endParaRPr lang="en-US"/>
          </a:p>
        </p:txBody>
      </p:sp>
      <p:sp>
        <p:nvSpPr>
          <p:cNvPr id="267269"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22E79DF4-2FFD-4164-A2E4-005E07B8B8DA}" type="slidenum">
              <a:rPr lang="en-US" sz="1200">
                <a:solidFill>
                  <a:srgbClr val="898989"/>
                </a:solidFill>
              </a:rPr>
              <a:pPr>
                <a:spcBef>
                  <a:spcPct val="0"/>
                </a:spcBef>
                <a:buFontTx/>
                <a:buNone/>
              </a:pPr>
              <a:t>221</a:t>
            </a:fld>
            <a:endParaRPr lang="en-US" sz="1200">
              <a:solidFill>
                <a:srgbClr val="898989"/>
              </a:solidFill>
            </a:endParaRPr>
          </a:p>
        </p:txBody>
      </p:sp>
    </p:spTree>
    <p:extLst>
      <p:ext uri="{BB962C8B-B14F-4D97-AF65-F5344CB8AC3E}">
        <p14:creationId xmlns="" xmlns:p14="http://schemas.microsoft.com/office/powerpoint/2010/main" val="451914313"/>
      </p:ext>
    </p:extLst>
  </p:cSld>
  <p:clrMapOvr>
    <a:masterClrMapping/>
  </p:clrMapOvr>
  <p:transition>
    <p:fade/>
  </p:transition>
  <p:timing>
    <p:tnLst>
      <p:par>
        <p:cTn id="1" dur="indefinite" restart="never" nodeType="tmRoot"/>
      </p:par>
    </p:tnLst>
  </p:timing>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3"/>
          <p:cNvSpPr>
            <a:spLocks noGrp="1" noChangeArrowheads="1"/>
          </p:cNvSpPr>
          <p:nvPr>
            <p:ph type="body" idx="1"/>
          </p:nvPr>
        </p:nvSpPr>
        <p:spPr>
          <a:xfrm>
            <a:off x="1905000" y="228600"/>
            <a:ext cx="8458200" cy="6324600"/>
          </a:xfrm>
        </p:spPr>
        <p:txBody>
          <a:bodyPr/>
          <a:lstStyle/>
          <a:p>
            <a:pPr eaLnBrk="1" hangingPunct="1"/>
            <a:r>
              <a:rPr lang="en-GB"/>
              <a:t>Used to support dictatorial and unpopular regimes in LDCs</a:t>
            </a:r>
          </a:p>
          <a:p>
            <a:pPr eaLnBrk="1" hangingPunct="1">
              <a:buFontTx/>
              <a:buNone/>
            </a:pPr>
            <a:endParaRPr lang="en-GB"/>
          </a:p>
          <a:p>
            <a:pPr eaLnBrk="1" hangingPunct="1"/>
            <a:r>
              <a:rPr lang="en-GB"/>
              <a:t>Leads to dependency since its is always tied (origin/source, project, commodities or it may be tied both-double tied)</a:t>
            </a:r>
          </a:p>
          <a:p>
            <a:pPr eaLnBrk="1" hangingPunct="1"/>
            <a:r>
              <a:rPr lang="en-GB"/>
              <a:t>.. “only 25% of foreign aid results in an increase of imports and investment, while 75% is used for consumption” (Griffin et al.) Thus aid causes a reduction in domestic savings</a:t>
            </a:r>
          </a:p>
          <a:p>
            <a:pPr eaLnBrk="1" hangingPunct="1">
              <a:buFontTx/>
              <a:buNone/>
            </a:pPr>
            <a:endParaRPr lang="en-GB"/>
          </a:p>
          <a:p>
            <a:pPr eaLnBrk="1" hangingPunct="1"/>
            <a:r>
              <a:rPr lang="en-GB"/>
              <a:t>Aid can be an extremely unstable and unpredictable sources of finance</a:t>
            </a:r>
          </a:p>
          <a:p>
            <a:pPr eaLnBrk="1" hangingPunct="1"/>
            <a:endParaRPr lang="en-US"/>
          </a:p>
        </p:txBody>
      </p:sp>
      <p:sp>
        <p:nvSpPr>
          <p:cNvPr id="247812" name="Date Placeholder 3"/>
          <p:cNvSpPr>
            <a:spLocks noGrp="1"/>
          </p:cNvSpPr>
          <p:nvPr>
            <p:ph type="dt" sz="quarter" idx="10"/>
          </p:nvPr>
        </p:nvSpPr>
        <p:spPr/>
        <p:txBody>
          <a:bodyPr/>
          <a:lstStyle/>
          <a:p>
            <a:pPr>
              <a:defRPr/>
            </a:pPr>
            <a:fld id="{4E4953A0-41F8-4BB7-AAE5-731A94B88C44}" type="datetime1">
              <a:rPr lang="en-US"/>
              <a:pPr>
                <a:defRPr/>
              </a:pPr>
              <a:t>21-Feb-26</a:t>
            </a:fld>
            <a:endParaRPr lang="en-US"/>
          </a:p>
        </p:txBody>
      </p:sp>
      <p:sp>
        <p:nvSpPr>
          <p:cNvPr id="268292"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04F5055-B7C3-422C-BEAB-7B81831A6395}" type="slidenum">
              <a:rPr lang="en-US" sz="1200">
                <a:solidFill>
                  <a:srgbClr val="898989"/>
                </a:solidFill>
              </a:rPr>
              <a:pPr>
                <a:spcBef>
                  <a:spcPct val="0"/>
                </a:spcBef>
                <a:buFontTx/>
                <a:buNone/>
              </a:pPr>
              <a:t>222</a:t>
            </a:fld>
            <a:endParaRPr lang="en-US" sz="1200">
              <a:solidFill>
                <a:srgbClr val="898989"/>
              </a:solidFill>
            </a:endParaRPr>
          </a:p>
        </p:txBody>
      </p:sp>
    </p:spTree>
    <p:extLst>
      <p:ext uri="{BB962C8B-B14F-4D97-AF65-F5344CB8AC3E}">
        <p14:creationId xmlns="" xmlns:p14="http://schemas.microsoft.com/office/powerpoint/2010/main" val="2795273021"/>
      </p:ext>
    </p:extLst>
  </p:cSld>
  <p:clrMapOvr>
    <a:masterClrMapping/>
  </p:clrMapOvr>
  <p:transition>
    <p:fade/>
  </p:transition>
  <p:timing>
    <p:tnLst>
      <p:par>
        <p:cTn id="1" dur="indefinite" restart="never" nodeType="tmRoot"/>
      </p:par>
    </p:tnLst>
  </p:timing>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a:xfrm>
            <a:off x="1676401" y="304801"/>
            <a:ext cx="8785225" cy="411163"/>
          </a:xfrm>
        </p:spPr>
        <p:txBody>
          <a:bodyPr>
            <a:normAutofit fontScale="90000"/>
          </a:bodyPr>
          <a:lstStyle/>
          <a:p>
            <a:pPr eaLnBrk="1" hangingPunct="1"/>
            <a:r>
              <a:rPr lang="en-GB" sz="3200"/>
              <a:t>TIED VS UNTIED AID </a:t>
            </a:r>
            <a:endParaRPr lang="en-US" sz="3200"/>
          </a:p>
        </p:txBody>
      </p:sp>
      <p:sp>
        <p:nvSpPr>
          <p:cNvPr id="269315" name="Rectangle 3"/>
          <p:cNvSpPr>
            <a:spLocks noGrp="1" noChangeArrowheads="1"/>
          </p:cNvSpPr>
          <p:nvPr>
            <p:ph type="body" idx="1"/>
          </p:nvPr>
        </p:nvSpPr>
        <p:spPr>
          <a:xfrm>
            <a:off x="2438400" y="762000"/>
            <a:ext cx="7696200" cy="5638800"/>
          </a:xfrm>
        </p:spPr>
        <p:txBody>
          <a:bodyPr/>
          <a:lstStyle/>
          <a:p>
            <a:pPr eaLnBrk="1" hangingPunct="1"/>
            <a:r>
              <a:rPr lang="en-US"/>
              <a:t>Aid may be tied by: </a:t>
            </a:r>
          </a:p>
          <a:p>
            <a:pPr lvl="1" eaLnBrk="1" hangingPunct="1"/>
            <a:r>
              <a:rPr lang="en-US" smtClean="0"/>
              <a:t>Source</a:t>
            </a:r>
          </a:p>
          <a:p>
            <a:pPr lvl="1" eaLnBrk="1" hangingPunct="1"/>
            <a:r>
              <a:rPr lang="en-US" smtClean="0"/>
              <a:t>Project </a:t>
            </a:r>
          </a:p>
          <a:p>
            <a:pPr lvl="1" eaLnBrk="1" hangingPunct="1"/>
            <a:r>
              <a:rPr lang="en-US" smtClean="0"/>
              <a:t>Commodities </a:t>
            </a:r>
          </a:p>
          <a:p>
            <a:pPr lvl="1" eaLnBrk="1" hangingPunct="1"/>
            <a:r>
              <a:rPr lang="en-US" smtClean="0"/>
              <a:t>Both by project and source =&gt; </a:t>
            </a:r>
            <a:r>
              <a:rPr lang="en-US" b="1" smtClean="0">
                <a:solidFill>
                  <a:srgbClr val="FF0000"/>
                </a:solidFill>
              </a:rPr>
              <a:t>Double tied </a:t>
            </a:r>
          </a:p>
          <a:p>
            <a:pPr eaLnBrk="1" hangingPunct="1"/>
            <a:r>
              <a:rPr lang="en-US">
                <a:solidFill>
                  <a:srgbClr val="FF0000"/>
                </a:solidFill>
              </a:rPr>
              <a:t>Advantages and disadvantages of the above</a:t>
            </a:r>
          </a:p>
          <a:p>
            <a:pPr lvl="1" eaLnBrk="1" hangingPunct="1"/>
            <a:r>
              <a:rPr lang="en-US">
                <a:solidFill>
                  <a:srgbClr val="FF0000"/>
                </a:solidFill>
              </a:rPr>
              <a:t>Examples in Uganda</a:t>
            </a:r>
          </a:p>
          <a:p>
            <a:pPr eaLnBrk="1" hangingPunct="1"/>
            <a:r>
              <a:rPr lang="en-US"/>
              <a:t>Untied Aid: is a general purpose aid</a:t>
            </a:r>
          </a:p>
          <a:p>
            <a:pPr lvl="1" eaLnBrk="1" hangingPunct="1"/>
            <a:r>
              <a:rPr lang="en-US" smtClean="0"/>
              <a:t>Known as programme aid or non-project aid  </a:t>
            </a:r>
          </a:p>
          <a:p>
            <a:pPr eaLnBrk="1" hangingPunct="1"/>
            <a:r>
              <a:rPr lang="en-US">
                <a:solidFill>
                  <a:srgbClr val="FF0000"/>
                </a:solidFill>
              </a:rPr>
              <a:t>Advantages and disadvantages of the above</a:t>
            </a:r>
          </a:p>
          <a:p>
            <a:pPr eaLnBrk="1" hangingPunct="1"/>
            <a:r>
              <a:rPr lang="en-US">
                <a:solidFill>
                  <a:srgbClr val="FF0000"/>
                </a:solidFill>
              </a:rPr>
              <a:t>Examples in Uganda</a:t>
            </a:r>
          </a:p>
          <a:p>
            <a:pPr lvl="1" eaLnBrk="1" hangingPunct="1">
              <a:buFont typeface="Arial" panose="020B0604020202020204" pitchFamily="34" charset="0"/>
              <a:buNone/>
            </a:pPr>
            <a:endParaRPr lang="en-US" b="1" smtClean="0"/>
          </a:p>
        </p:txBody>
      </p:sp>
      <p:sp>
        <p:nvSpPr>
          <p:cNvPr id="248836" name="Date Placeholder 3"/>
          <p:cNvSpPr>
            <a:spLocks noGrp="1"/>
          </p:cNvSpPr>
          <p:nvPr>
            <p:ph type="dt" sz="quarter" idx="10"/>
          </p:nvPr>
        </p:nvSpPr>
        <p:spPr/>
        <p:txBody>
          <a:bodyPr/>
          <a:lstStyle/>
          <a:p>
            <a:pPr>
              <a:defRPr/>
            </a:pPr>
            <a:fld id="{21497E0A-562A-4813-A06E-D5CFA28E8224}" type="datetime1">
              <a:rPr lang="en-US"/>
              <a:pPr>
                <a:defRPr/>
              </a:pPr>
              <a:t>21-Feb-26</a:t>
            </a:fld>
            <a:endParaRPr lang="en-US" dirty="0"/>
          </a:p>
        </p:txBody>
      </p:sp>
      <p:sp>
        <p:nvSpPr>
          <p:cNvPr id="269317"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601638B-415C-4656-851F-64EA0B194620}" type="slidenum">
              <a:rPr lang="en-US" sz="1200">
                <a:solidFill>
                  <a:srgbClr val="898989"/>
                </a:solidFill>
              </a:rPr>
              <a:pPr>
                <a:spcBef>
                  <a:spcPct val="0"/>
                </a:spcBef>
                <a:buFontTx/>
                <a:buNone/>
              </a:pPr>
              <a:t>223</a:t>
            </a:fld>
            <a:endParaRPr lang="en-US" sz="1200">
              <a:solidFill>
                <a:srgbClr val="898989"/>
              </a:solidFill>
            </a:endParaRPr>
          </a:p>
        </p:txBody>
      </p:sp>
    </p:spTree>
    <p:extLst>
      <p:ext uri="{BB962C8B-B14F-4D97-AF65-F5344CB8AC3E}">
        <p14:creationId xmlns="" xmlns:p14="http://schemas.microsoft.com/office/powerpoint/2010/main" val="248139539"/>
      </p:ext>
    </p:extLst>
  </p:cSld>
  <p:clrMapOvr>
    <a:masterClrMapping/>
  </p:clrMapOvr>
  <p:transition>
    <p:fade/>
  </p:transition>
  <p:timing>
    <p:tnLst>
      <p:par>
        <p:cTn id="1" dur="indefinite" restart="never" nodeType="tmRoot"/>
      </p:par>
    </p:tnLst>
  </p:timing>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ChangeArrowheads="1"/>
          </p:cNvSpPr>
          <p:nvPr>
            <p:ph type="title"/>
          </p:nvPr>
        </p:nvSpPr>
        <p:spPr>
          <a:xfrm>
            <a:off x="1752601" y="0"/>
            <a:ext cx="8736013" cy="533400"/>
          </a:xfrm>
        </p:spPr>
        <p:txBody>
          <a:bodyPr>
            <a:normAutofit fontScale="90000"/>
          </a:bodyPr>
          <a:lstStyle/>
          <a:p>
            <a:pPr eaLnBrk="1" hangingPunct="1"/>
            <a:r>
              <a:rPr lang="en-GB" sz="4000"/>
              <a:t>NB</a:t>
            </a:r>
            <a:endParaRPr lang="en-US" sz="4000"/>
          </a:p>
        </p:txBody>
      </p:sp>
      <p:sp>
        <p:nvSpPr>
          <p:cNvPr id="270339" name="Rectangle 3"/>
          <p:cNvSpPr>
            <a:spLocks noGrp="1" noChangeArrowheads="1"/>
          </p:cNvSpPr>
          <p:nvPr>
            <p:ph type="body" idx="1"/>
          </p:nvPr>
        </p:nvSpPr>
        <p:spPr>
          <a:xfrm>
            <a:off x="2438400" y="838200"/>
            <a:ext cx="7620000" cy="5410200"/>
          </a:xfrm>
        </p:spPr>
        <p:txBody>
          <a:bodyPr/>
          <a:lstStyle/>
          <a:p>
            <a:pPr eaLnBrk="1" hangingPunct="1"/>
            <a:r>
              <a:rPr lang="en-GB" smtClean="0"/>
              <a:t>It’s not possible to over generalize the impact of foreign aid on all LDCs. </a:t>
            </a:r>
          </a:p>
          <a:p>
            <a:pPr lvl="1" eaLnBrk="1" hangingPunct="1"/>
            <a:r>
              <a:rPr lang="en-GB" smtClean="0"/>
              <a:t>Because a number of endogenous factors (low savings, weather, political stability, ToT) and exogenous factors, which affect the effectiveness of foreign aid differ significantly among LDCs. </a:t>
            </a:r>
          </a:p>
          <a:p>
            <a:pPr lvl="1" eaLnBrk="1" hangingPunct="1">
              <a:buFontTx/>
              <a:buNone/>
            </a:pPr>
            <a:endParaRPr lang="en-GB" smtClean="0"/>
          </a:p>
          <a:p>
            <a:pPr lvl="1" eaLnBrk="1" hangingPunct="1"/>
            <a:r>
              <a:rPr lang="en-GB" smtClean="0"/>
              <a:t>For instance, in some countries, foreign aid has stimulated savings while in others it has not.</a:t>
            </a:r>
            <a:endParaRPr lang="en-US" smtClean="0"/>
          </a:p>
        </p:txBody>
      </p:sp>
      <p:sp>
        <p:nvSpPr>
          <p:cNvPr id="249860" name="Date Placeholder 3"/>
          <p:cNvSpPr>
            <a:spLocks noGrp="1"/>
          </p:cNvSpPr>
          <p:nvPr>
            <p:ph type="dt" sz="quarter" idx="10"/>
          </p:nvPr>
        </p:nvSpPr>
        <p:spPr/>
        <p:txBody>
          <a:bodyPr/>
          <a:lstStyle/>
          <a:p>
            <a:pPr>
              <a:defRPr/>
            </a:pPr>
            <a:fld id="{C47ABCE7-ED76-4A1E-A40E-273740EE208C}" type="datetime1">
              <a:rPr lang="en-US"/>
              <a:pPr>
                <a:defRPr/>
              </a:pPr>
              <a:t>21-Feb-26</a:t>
            </a:fld>
            <a:endParaRPr lang="en-US"/>
          </a:p>
        </p:txBody>
      </p:sp>
      <p:sp>
        <p:nvSpPr>
          <p:cNvPr id="270341"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C1B17AF-6E46-4F32-91E5-9FECCDAECC31}" type="slidenum">
              <a:rPr lang="en-US" sz="1200">
                <a:solidFill>
                  <a:srgbClr val="898989"/>
                </a:solidFill>
              </a:rPr>
              <a:pPr>
                <a:spcBef>
                  <a:spcPct val="0"/>
                </a:spcBef>
                <a:buFontTx/>
                <a:buNone/>
              </a:pPr>
              <a:t>224</a:t>
            </a:fld>
            <a:endParaRPr lang="en-US" sz="1200">
              <a:solidFill>
                <a:srgbClr val="898989"/>
              </a:solidFill>
            </a:endParaRPr>
          </a:p>
        </p:txBody>
      </p:sp>
    </p:spTree>
    <p:extLst>
      <p:ext uri="{BB962C8B-B14F-4D97-AF65-F5344CB8AC3E}">
        <p14:creationId xmlns="" xmlns:p14="http://schemas.microsoft.com/office/powerpoint/2010/main" val="248134245"/>
      </p:ext>
    </p:extLst>
  </p:cSld>
  <p:clrMapOvr>
    <a:masterClrMapping/>
  </p:clrMapOvr>
  <p:transition>
    <p:fade/>
  </p:transition>
  <p:timing>
    <p:tnLst>
      <p:par>
        <p:cTn id="1" dur="indefinite" restart="never" nodeType="tmRoot"/>
      </p:par>
    </p:tnLst>
  </p:timing>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ChangeArrowheads="1"/>
          </p:cNvSpPr>
          <p:nvPr>
            <p:ph type="title"/>
          </p:nvPr>
        </p:nvSpPr>
        <p:spPr>
          <a:xfrm>
            <a:off x="1676401" y="152400"/>
            <a:ext cx="8785225" cy="762000"/>
          </a:xfrm>
        </p:spPr>
        <p:txBody>
          <a:bodyPr>
            <a:normAutofit fontScale="90000"/>
          </a:bodyPr>
          <a:lstStyle/>
          <a:p>
            <a:pPr eaLnBrk="1" hangingPunct="1"/>
            <a:r>
              <a:rPr lang="en-GB" sz="3200"/>
              <a:t>Factors determining the amount of Foreign aid for Economic Development</a:t>
            </a:r>
            <a:endParaRPr lang="en-US" sz="3200"/>
          </a:p>
        </p:txBody>
      </p:sp>
      <p:sp>
        <p:nvSpPr>
          <p:cNvPr id="271363" name="Rectangle 3"/>
          <p:cNvSpPr>
            <a:spLocks noGrp="1" noChangeArrowheads="1"/>
          </p:cNvSpPr>
          <p:nvPr>
            <p:ph type="body" idx="1"/>
          </p:nvPr>
        </p:nvSpPr>
        <p:spPr>
          <a:xfrm>
            <a:off x="2057400" y="1447800"/>
            <a:ext cx="8305800" cy="5029200"/>
          </a:xfrm>
        </p:spPr>
        <p:txBody>
          <a:bodyPr/>
          <a:lstStyle/>
          <a:p>
            <a:pPr eaLnBrk="1" hangingPunct="1">
              <a:lnSpc>
                <a:spcPct val="80000"/>
              </a:lnSpc>
            </a:pPr>
            <a:r>
              <a:rPr lang="en-GB"/>
              <a:t>The availability of funds from donors</a:t>
            </a:r>
          </a:p>
          <a:p>
            <a:pPr eaLnBrk="1" hangingPunct="1">
              <a:lnSpc>
                <a:spcPct val="80000"/>
              </a:lnSpc>
              <a:buFontTx/>
              <a:buNone/>
            </a:pPr>
            <a:endParaRPr lang="en-GB"/>
          </a:p>
          <a:p>
            <a:pPr eaLnBrk="1" hangingPunct="1">
              <a:lnSpc>
                <a:spcPct val="80000"/>
              </a:lnSpc>
            </a:pPr>
            <a:r>
              <a:rPr lang="en-GB"/>
              <a:t>The absorptive capacity of the recipient country</a:t>
            </a:r>
          </a:p>
          <a:p>
            <a:pPr eaLnBrk="1" hangingPunct="1">
              <a:lnSpc>
                <a:spcPct val="80000"/>
              </a:lnSpc>
              <a:buFontTx/>
              <a:buNone/>
            </a:pPr>
            <a:endParaRPr lang="en-GB"/>
          </a:p>
          <a:p>
            <a:pPr eaLnBrk="1" hangingPunct="1">
              <a:lnSpc>
                <a:spcPct val="80000"/>
              </a:lnSpc>
            </a:pPr>
            <a:r>
              <a:rPr lang="en-GB"/>
              <a:t>Availability of local resources to exploit the aid (like human and natural)</a:t>
            </a:r>
          </a:p>
          <a:p>
            <a:pPr eaLnBrk="1" hangingPunct="1">
              <a:lnSpc>
                <a:spcPct val="80000"/>
              </a:lnSpc>
              <a:buFontTx/>
              <a:buNone/>
            </a:pPr>
            <a:endParaRPr lang="en-GB"/>
          </a:p>
          <a:p>
            <a:pPr eaLnBrk="1" hangingPunct="1">
              <a:lnSpc>
                <a:spcPct val="80000"/>
              </a:lnSpc>
            </a:pPr>
            <a:r>
              <a:rPr lang="en-GB"/>
              <a:t>The capacity of the recipient country to repay</a:t>
            </a:r>
          </a:p>
          <a:p>
            <a:pPr eaLnBrk="1" hangingPunct="1">
              <a:lnSpc>
                <a:spcPct val="80000"/>
              </a:lnSpc>
              <a:buFontTx/>
              <a:buNone/>
            </a:pPr>
            <a:endParaRPr lang="en-GB"/>
          </a:p>
          <a:p>
            <a:pPr eaLnBrk="1" hangingPunct="1">
              <a:lnSpc>
                <a:spcPct val="80000"/>
              </a:lnSpc>
            </a:pPr>
            <a:r>
              <a:rPr lang="en-GB"/>
              <a:t>The will and the effort on the part of the recipient country to develop</a:t>
            </a:r>
            <a:endParaRPr lang="en-US"/>
          </a:p>
        </p:txBody>
      </p:sp>
      <p:sp>
        <p:nvSpPr>
          <p:cNvPr id="250884" name="Date Placeholder 3"/>
          <p:cNvSpPr>
            <a:spLocks noGrp="1"/>
          </p:cNvSpPr>
          <p:nvPr>
            <p:ph type="dt" sz="quarter" idx="10"/>
          </p:nvPr>
        </p:nvSpPr>
        <p:spPr/>
        <p:txBody>
          <a:bodyPr/>
          <a:lstStyle/>
          <a:p>
            <a:pPr>
              <a:defRPr/>
            </a:pPr>
            <a:fld id="{50E36F41-C4CD-42FB-865D-5D5D9D5534D1}" type="datetime1">
              <a:rPr lang="en-US"/>
              <a:pPr>
                <a:defRPr/>
              </a:pPr>
              <a:t>21-Feb-26</a:t>
            </a:fld>
            <a:endParaRPr lang="en-US"/>
          </a:p>
        </p:txBody>
      </p:sp>
      <p:sp>
        <p:nvSpPr>
          <p:cNvPr id="271365"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C0AC8C6-C21A-4088-BC43-E237981D8EE0}" type="slidenum">
              <a:rPr lang="en-US" sz="1200">
                <a:solidFill>
                  <a:srgbClr val="898989"/>
                </a:solidFill>
              </a:rPr>
              <a:pPr>
                <a:spcBef>
                  <a:spcPct val="0"/>
                </a:spcBef>
                <a:buFontTx/>
                <a:buNone/>
              </a:pPr>
              <a:t>225</a:t>
            </a:fld>
            <a:endParaRPr lang="en-US" sz="1200">
              <a:solidFill>
                <a:srgbClr val="898989"/>
              </a:solidFill>
            </a:endParaRPr>
          </a:p>
        </p:txBody>
      </p:sp>
    </p:spTree>
    <p:extLst>
      <p:ext uri="{BB962C8B-B14F-4D97-AF65-F5344CB8AC3E}">
        <p14:creationId xmlns="" xmlns:p14="http://schemas.microsoft.com/office/powerpoint/2010/main" val="1399647869"/>
      </p:ext>
    </p:extLst>
  </p:cSld>
  <p:clrMapOvr>
    <a:masterClrMapping/>
  </p:clrMapOvr>
  <p:transition>
    <p:fade/>
  </p:transition>
  <p:timing>
    <p:tnLst>
      <p:par>
        <p:cTn id="1" dur="indefinite" restart="never" nodeType="tmRoot"/>
      </p:par>
    </p:tnLst>
  </p:timing>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title"/>
          </p:nvPr>
        </p:nvSpPr>
        <p:spPr/>
        <p:txBody>
          <a:bodyPr/>
          <a:lstStyle/>
          <a:p>
            <a:pPr eaLnBrk="1" hangingPunct="1"/>
            <a:r>
              <a:rPr lang="en-US" smtClean="0"/>
              <a:t>FDI &amp; Foreign Aid in Uganda</a:t>
            </a:r>
          </a:p>
        </p:txBody>
      </p:sp>
      <p:sp>
        <p:nvSpPr>
          <p:cNvPr id="272387" name="Rectangle 3"/>
          <p:cNvSpPr>
            <a:spLocks noGrp="1" noChangeArrowheads="1"/>
          </p:cNvSpPr>
          <p:nvPr>
            <p:ph type="body" idx="1"/>
          </p:nvPr>
        </p:nvSpPr>
        <p:spPr/>
        <p:txBody>
          <a:bodyPr/>
          <a:lstStyle/>
          <a:p>
            <a:pPr eaLnBrk="1" hangingPunct="1">
              <a:lnSpc>
                <a:spcPct val="90000"/>
              </a:lnSpc>
            </a:pPr>
            <a:endParaRPr lang="en-GB" smtClean="0"/>
          </a:p>
          <a:p>
            <a:pPr eaLnBrk="1" hangingPunct="1">
              <a:lnSpc>
                <a:spcPct val="90000"/>
              </a:lnSpc>
            </a:pPr>
            <a:endParaRPr lang="en-GB" smtClean="0"/>
          </a:p>
        </p:txBody>
      </p:sp>
      <p:sp>
        <p:nvSpPr>
          <p:cNvPr id="251908" name="Date Placeholder 4"/>
          <p:cNvSpPr>
            <a:spLocks noGrp="1"/>
          </p:cNvSpPr>
          <p:nvPr>
            <p:ph type="dt" sz="quarter" idx="10"/>
          </p:nvPr>
        </p:nvSpPr>
        <p:spPr/>
        <p:txBody>
          <a:bodyPr/>
          <a:lstStyle/>
          <a:p>
            <a:pPr>
              <a:defRPr/>
            </a:pPr>
            <a:fld id="{9E16C6E8-C6F8-4C55-A7AD-C68AEB72628A}" type="datetime1">
              <a:rPr lang="en-US"/>
              <a:pPr>
                <a:defRPr/>
              </a:pPr>
              <a:t>21-Feb-26</a:t>
            </a:fld>
            <a:endParaRPr lang="en-US"/>
          </a:p>
        </p:txBody>
      </p:sp>
      <p:sp>
        <p:nvSpPr>
          <p:cNvPr id="272389" name="Slide Number Placeholder 5"/>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DE89C91-BEFC-4C9C-9040-EF8B199C2E2D}" type="slidenum">
              <a:rPr lang="en-US" sz="1200">
                <a:solidFill>
                  <a:srgbClr val="898989"/>
                </a:solidFill>
              </a:rPr>
              <a:pPr>
                <a:spcBef>
                  <a:spcPct val="0"/>
                </a:spcBef>
                <a:buFontTx/>
                <a:buNone/>
              </a:pPr>
              <a:t>226</a:t>
            </a:fld>
            <a:endParaRPr lang="en-US" sz="1200">
              <a:solidFill>
                <a:srgbClr val="898989"/>
              </a:solidFill>
            </a:endParaRPr>
          </a:p>
        </p:txBody>
      </p:sp>
    </p:spTree>
    <p:extLst>
      <p:ext uri="{BB962C8B-B14F-4D97-AF65-F5344CB8AC3E}">
        <p14:creationId xmlns="" xmlns:p14="http://schemas.microsoft.com/office/powerpoint/2010/main" val="3895807760"/>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6349" y="224307"/>
            <a:ext cx="8229600" cy="533400"/>
          </a:xfrm>
        </p:spPr>
        <p:txBody>
          <a:bodyPr>
            <a:normAutofit fontScale="90000"/>
          </a:bodyPr>
          <a:lstStyle/>
          <a:p>
            <a:r>
              <a:rPr lang="en-US" b="1" dirty="0"/>
              <a:t>Globalization as progress </a:t>
            </a:r>
            <a:r>
              <a:rPr lang="en-US" b="1" dirty="0" err="1"/>
              <a:t>contd</a:t>
            </a:r>
            <a:r>
              <a:rPr lang="en-US" b="1" dirty="0"/>
              <a:t>…</a:t>
            </a:r>
          </a:p>
        </p:txBody>
      </p:sp>
      <p:sp>
        <p:nvSpPr>
          <p:cNvPr id="3" name="Content Placeholder 2"/>
          <p:cNvSpPr>
            <a:spLocks noGrp="1"/>
          </p:cNvSpPr>
          <p:nvPr>
            <p:ph idx="1"/>
          </p:nvPr>
        </p:nvSpPr>
        <p:spPr>
          <a:xfrm>
            <a:off x="661012" y="953037"/>
            <a:ext cx="9549788" cy="5752563"/>
          </a:xfrm>
        </p:spPr>
        <p:txBody>
          <a:bodyPr>
            <a:normAutofit/>
          </a:bodyPr>
          <a:lstStyle/>
          <a:p>
            <a:pPr algn="just"/>
            <a:r>
              <a:rPr lang="en-US" sz="2200" dirty="0"/>
              <a:t>The globalization of technology has contributed not only to the explosive growth of information exchange via </a:t>
            </a:r>
            <a:r>
              <a:rPr lang="en-US" sz="2200" dirty="0">
                <a:solidFill>
                  <a:srgbClr val="FF0000"/>
                </a:solidFill>
              </a:rPr>
              <a:t>the Internet</a:t>
            </a:r>
            <a:r>
              <a:rPr lang="en-US" sz="2200" dirty="0"/>
              <a:t>, but also to the expansion of education opportunities and the creation of trans-national social networks. </a:t>
            </a:r>
            <a:endParaRPr lang="en-US" sz="2200" dirty="0" smtClean="0"/>
          </a:p>
          <a:p>
            <a:pPr lvl="1" algn="just"/>
            <a:r>
              <a:rPr lang="en-US" sz="2000" dirty="0" smtClean="0"/>
              <a:t>Information</a:t>
            </a:r>
            <a:r>
              <a:rPr lang="en-US" sz="2000" dirty="0"/>
              <a:t>, which had been the monopoly of the few, is becoming accessible to wider and more diverse audiences</a:t>
            </a:r>
          </a:p>
          <a:p>
            <a:pPr algn="just"/>
            <a:r>
              <a:rPr lang="en-US" sz="2200" dirty="0"/>
              <a:t>Greater economic </a:t>
            </a:r>
            <a:r>
              <a:rPr lang="en-US" sz="2200" dirty="0">
                <a:solidFill>
                  <a:srgbClr val="FF0000"/>
                </a:solidFill>
              </a:rPr>
              <a:t>openness, foreign direct investment</a:t>
            </a:r>
            <a:r>
              <a:rPr lang="en-US" sz="2200" dirty="0"/>
              <a:t>, and transfer of technologies offer potential opportunities for economic growth.</a:t>
            </a:r>
          </a:p>
          <a:p>
            <a:pPr algn="just"/>
            <a:r>
              <a:rPr lang="en-US" sz="2200" dirty="0"/>
              <a:t>Economic globalization has also provided opportunities for developing countries in that it </a:t>
            </a:r>
            <a:r>
              <a:rPr lang="en-US" sz="2200" dirty="0">
                <a:solidFill>
                  <a:srgbClr val="FF0000"/>
                </a:solidFill>
              </a:rPr>
              <a:t>expands the size of their markets </a:t>
            </a:r>
            <a:r>
              <a:rPr lang="en-US" sz="2200" dirty="0"/>
              <a:t>for export and attracts foreign capital, which aids development. </a:t>
            </a:r>
            <a:endParaRPr lang="en-US" sz="2200" dirty="0" smtClean="0"/>
          </a:p>
          <a:p>
            <a:pPr lvl="1" algn="just"/>
            <a:r>
              <a:rPr lang="en-US" sz="2000" dirty="0" smtClean="0"/>
              <a:t>Globalization </a:t>
            </a:r>
            <a:r>
              <a:rPr lang="en-US" sz="2000" dirty="0"/>
              <a:t>optimists contend that contend  that  the  existence  of  market  failures,  deficiencies  and weaknesses can be regulated by the state, but ‘wise’ governments learn to work with markets and not against them.</a:t>
            </a:r>
          </a:p>
        </p:txBody>
      </p:sp>
    </p:spTree>
    <p:extLst>
      <p:ext uri="{BB962C8B-B14F-4D97-AF65-F5344CB8AC3E}">
        <p14:creationId xmlns="" xmlns:p14="http://schemas.microsoft.com/office/powerpoint/2010/main" val="1332236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726843" y="225380"/>
            <a:ext cx="8534400" cy="762000"/>
          </a:xfrm>
        </p:spPr>
        <p:txBody>
          <a:bodyPr>
            <a:normAutofit/>
          </a:bodyPr>
          <a:lstStyle/>
          <a:p>
            <a:pPr>
              <a:defRPr/>
            </a:pPr>
            <a:r>
              <a:rPr lang="en-US" sz="3200" b="1" dirty="0"/>
              <a:t>The Discontents with Globalization </a:t>
            </a:r>
          </a:p>
        </p:txBody>
      </p:sp>
      <p:sp>
        <p:nvSpPr>
          <p:cNvPr id="29699" name="Rectangle 3"/>
          <p:cNvSpPr>
            <a:spLocks noGrp="1" noChangeArrowheads="1"/>
          </p:cNvSpPr>
          <p:nvPr>
            <p:ph idx="1"/>
          </p:nvPr>
        </p:nvSpPr>
        <p:spPr>
          <a:xfrm>
            <a:off x="738130" y="987380"/>
            <a:ext cx="9625070" cy="5642020"/>
          </a:xfrm>
        </p:spPr>
        <p:txBody>
          <a:bodyPr/>
          <a:lstStyle/>
          <a:p>
            <a:pPr algn="just" eaLnBrk="1" hangingPunct="1">
              <a:lnSpc>
                <a:spcPct val="80000"/>
              </a:lnSpc>
            </a:pPr>
            <a:r>
              <a:rPr lang="en-US" sz="2200" dirty="0"/>
              <a:t>While benefiting many in different parts of the world the globalization process has led to the </a:t>
            </a:r>
            <a:r>
              <a:rPr lang="en-US" sz="2200" dirty="0">
                <a:solidFill>
                  <a:srgbClr val="FF0000"/>
                </a:solidFill>
              </a:rPr>
              <a:t>disfranchisement of the poorest </a:t>
            </a:r>
            <a:r>
              <a:rPr lang="en-US" sz="2200" dirty="0"/>
              <a:t>of the poor in many developing countries as well as some developed countries resulting in a </a:t>
            </a:r>
            <a:r>
              <a:rPr lang="en-US" sz="2200" dirty="0">
                <a:solidFill>
                  <a:srgbClr val="FF0000"/>
                </a:solidFill>
              </a:rPr>
              <a:t>widening gap </a:t>
            </a:r>
            <a:r>
              <a:rPr lang="en-US" sz="2200" dirty="0"/>
              <a:t>between the poor and the rich.</a:t>
            </a:r>
          </a:p>
          <a:p>
            <a:pPr algn="just" eaLnBrk="1" hangingPunct="1">
              <a:lnSpc>
                <a:spcPct val="80000"/>
              </a:lnSpc>
              <a:buNone/>
            </a:pPr>
            <a:endParaRPr lang="en-US" sz="2200" dirty="0"/>
          </a:p>
          <a:p>
            <a:pPr algn="just" eaLnBrk="1" hangingPunct="1">
              <a:lnSpc>
                <a:spcPct val="80000"/>
              </a:lnSpc>
            </a:pPr>
            <a:r>
              <a:rPr lang="en-US" sz="2200" dirty="0"/>
              <a:t>According to Ulrich Beck (2000) globalization implies the </a:t>
            </a:r>
            <a:r>
              <a:rPr lang="en-US" sz="2200" dirty="0" smtClean="0"/>
              <a:t>“</a:t>
            </a:r>
            <a:r>
              <a:rPr lang="en-US" sz="2200" dirty="0" smtClean="0">
                <a:solidFill>
                  <a:srgbClr val="FF0000"/>
                </a:solidFill>
              </a:rPr>
              <a:t>weakening </a:t>
            </a:r>
            <a:r>
              <a:rPr lang="en-US" sz="2200" dirty="0">
                <a:solidFill>
                  <a:srgbClr val="FF0000"/>
                </a:solidFill>
              </a:rPr>
              <a:t>of state sovereignty and state structures.”</a:t>
            </a:r>
            <a:r>
              <a:rPr lang="en-US" sz="2200" dirty="0"/>
              <a:t> </a:t>
            </a:r>
            <a:endParaRPr lang="en-US" sz="2200" dirty="0" smtClean="0"/>
          </a:p>
          <a:p>
            <a:pPr lvl="1" algn="just">
              <a:lnSpc>
                <a:spcPct val="80000"/>
              </a:lnSpc>
            </a:pPr>
            <a:r>
              <a:rPr lang="en-US" sz="2000" dirty="0" smtClean="0"/>
              <a:t>This </a:t>
            </a:r>
            <a:r>
              <a:rPr lang="en-US" sz="2000" dirty="0"/>
              <a:t>is due to greater economic and social interdependence that  seem to affect national decision-making processes since it calls for a transfer of decisions to the international level. </a:t>
            </a:r>
            <a:endParaRPr lang="en-US" sz="2000" dirty="0" smtClean="0"/>
          </a:p>
          <a:p>
            <a:pPr lvl="1" algn="just">
              <a:lnSpc>
                <a:spcPct val="80000"/>
              </a:lnSpc>
            </a:pPr>
            <a:r>
              <a:rPr lang="en-US" sz="2000" dirty="0" smtClean="0"/>
              <a:t>Control </a:t>
            </a:r>
            <a:r>
              <a:rPr lang="en-US" sz="2000" dirty="0"/>
              <a:t>of national economies seem to be shifting from sovereign governments to other entities including the most powerful nation states, multinational or global firms and International organizations. </a:t>
            </a:r>
            <a:endParaRPr lang="en-US" sz="2000" dirty="0" smtClean="0"/>
          </a:p>
          <a:p>
            <a:pPr lvl="2" algn="just">
              <a:lnSpc>
                <a:spcPct val="80000"/>
              </a:lnSpc>
            </a:pPr>
            <a:r>
              <a:rPr lang="en-US" sz="1800" dirty="0" smtClean="0"/>
              <a:t>Hence </a:t>
            </a:r>
            <a:r>
              <a:rPr lang="en-US" sz="1800" dirty="0"/>
              <a:t>national sovereignty is being undermined</a:t>
            </a:r>
          </a:p>
        </p:txBody>
      </p:sp>
    </p:spTree>
    <p:extLst>
      <p:ext uri="{BB962C8B-B14F-4D97-AF65-F5344CB8AC3E}">
        <p14:creationId xmlns="" xmlns:p14="http://schemas.microsoft.com/office/powerpoint/2010/main" val="1895302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 calcmode="lin" valueType="num">
                                      <p:cBhvr additive="base">
                                        <p:cTn id="7" dur="500" fill="hold"/>
                                        <p:tgtEl>
                                          <p:spTgt spid="19458"/>
                                        </p:tgtEl>
                                        <p:attrNameLst>
                                          <p:attrName>ppt_x</p:attrName>
                                        </p:attrNameLst>
                                      </p:cBhvr>
                                      <p:tavLst>
                                        <p:tav tm="0">
                                          <p:val>
                                            <p:strVal val="#ppt_x"/>
                                          </p:val>
                                        </p:tav>
                                        <p:tav tm="100000">
                                          <p:val>
                                            <p:strVal val="#ppt_x"/>
                                          </p:val>
                                        </p:tav>
                                      </p:tavLst>
                                    </p:anim>
                                    <p:anim calcmode="lin" valueType="num">
                                      <p:cBhvr additive="base">
                                        <p:cTn id="8" dur="500" fill="hold"/>
                                        <p:tgtEl>
                                          <p:spTgt spid="1945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9699">
                                            <p:txEl>
                                              <p:pRg st="0" end="0"/>
                                            </p:txEl>
                                          </p:spTgt>
                                        </p:tgtEl>
                                        <p:attrNameLst>
                                          <p:attrName>style.visibility</p:attrName>
                                        </p:attrNameLst>
                                      </p:cBhvr>
                                      <p:to>
                                        <p:strVal val="visible"/>
                                      </p:to>
                                    </p:set>
                                    <p:anim calcmode="lin" valueType="num">
                                      <p:cBhvr additive="base">
                                        <p:cTn id="13" dur="500" fill="hold"/>
                                        <p:tgtEl>
                                          <p:spTgt spid="2969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6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9699">
                                            <p:txEl>
                                              <p:pRg st="2" end="2"/>
                                            </p:txEl>
                                          </p:spTgt>
                                        </p:tgtEl>
                                        <p:attrNameLst>
                                          <p:attrName>style.visibility</p:attrName>
                                        </p:attrNameLst>
                                      </p:cBhvr>
                                      <p:to>
                                        <p:strVal val="visible"/>
                                      </p:to>
                                    </p:set>
                                    <p:anim calcmode="lin" valueType="num">
                                      <p:cBhvr additive="base">
                                        <p:cTn id="19" dur="500" fill="hold"/>
                                        <p:tgtEl>
                                          <p:spTgt spid="296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9699">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9699">
                                            <p:txEl>
                                              <p:pRg st="3" end="3"/>
                                            </p:txEl>
                                          </p:spTgt>
                                        </p:tgtEl>
                                        <p:attrNameLst>
                                          <p:attrName>style.visibility</p:attrName>
                                        </p:attrNameLst>
                                      </p:cBhvr>
                                      <p:to>
                                        <p:strVal val="visible"/>
                                      </p:to>
                                    </p:set>
                                    <p:anim calcmode="lin" valueType="num">
                                      <p:cBhvr additive="base">
                                        <p:cTn id="23" dur="500" fill="hold"/>
                                        <p:tgtEl>
                                          <p:spTgt spid="29699">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9699">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9699">
                                            <p:txEl>
                                              <p:pRg st="4" end="4"/>
                                            </p:txEl>
                                          </p:spTgt>
                                        </p:tgtEl>
                                        <p:attrNameLst>
                                          <p:attrName>style.visibility</p:attrName>
                                        </p:attrNameLst>
                                      </p:cBhvr>
                                      <p:to>
                                        <p:strVal val="visible"/>
                                      </p:to>
                                    </p:set>
                                    <p:anim calcmode="lin" valueType="num">
                                      <p:cBhvr additive="base">
                                        <p:cTn id="27" dur="500" fill="hold"/>
                                        <p:tgtEl>
                                          <p:spTgt spid="29699">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9699">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9699">
                                            <p:txEl>
                                              <p:pRg st="5" end="5"/>
                                            </p:txEl>
                                          </p:spTgt>
                                        </p:tgtEl>
                                        <p:attrNameLst>
                                          <p:attrName>style.visibility</p:attrName>
                                        </p:attrNameLst>
                                      </p:cBhvr>
                                      <p:to>
                                        <p:strVal val="visible"/>
                                      </p:to>
                                    </p:set>
                                    <p:anim calcmode="lin" valueType="num">
                                      <p:cBhvr additive="base">
                                        <p:cTn id="31" dur="500" fill="hold"/>
                                        <p:tgtEl>
                                          <p:spTgt spid="29699">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969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29699"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44699"/>
            <a:ext cx="8596668" cy="6027312"/>
          </a:xfrm>
        </p:spPr>
        <p:txBody>
          <a:bodyPr>
            <a:normAutofit lnSpcReduction="10000"/>
          </a:bodyPr>
          <a:lstStyle/>
          <a:p>
            <a:pPr eaLnBrk="1" hangingPunct="1">
              <a:lnSpc>
                <a:spcPct val="80000"/>
              </a:lnSpc>
            </a:pPr>
            <a:endParaRPr lang="en-US" dirty="0" smtClean="0"/>
          </a:p>
          <a:p>
            <a:pPr eaLnBrk="1" hangingPunct="1">
              <a:lnSpc>
                <a:spcPct val="80000"/>
              </a:lnSpc>
            </a:pPr>
            <a:r>
              <a:rPr lang="en-US" dirty="0" smtClean="0"/>
              <a:t>According to </a:t>
            </a:r>
            <a:r>
              <a:rPr lang="en-US" dirty="0" err="1" smtClean="0"/>
              <a:t>Neeraj</a:t>
            </a:r>
            <a:r>
              <a:rPr lang="en-US" dirty="0" smtClean="0"/>
              <a:t> (2001) globalization  is nothing but ‘</a:t>
            </a:r>
            <a:r>
              <a:rPr lang="en-US" dirty="0" smtClean="0">
                <a:solidFill>
                  <a:srgbClr val="FF0000"/>
                </a:solidFill>
              </a:rPr>
              <a:t>re-</a:t>
            </a:r>
            <a:r>
              <a:rPr lang="en-US" dirty="0" err="1" smtClean="0">
                <a:solidFill>
                  <a:srgbClr val="FF0000"/>
                </a:solidFill>
              </a:rPr>
              <a:t>colonisation</a:t>
            </a:r>
            <a:r>
              <a:rPr lang="en-US" dirty="0" smtClean="0">
                <a:solidFill>
                  <a:srgbClr val="FF0000"/>
                </a:solidFill>
              </a:rPr>
              <a:t>’ in a new attire</a:t>
            </a:r>
          </a:p>
          <a:p>
            <a:pPr>
              <a:lnSpc>
                <a:spcPct val="80000"/>
              </a:lnSpc>
            </a:pPr>
            <a:r>
              <a:rPr lang="en-US" dirty="0" smtClean="0"/>
              <a:t>In their efforts to adhere to the prescribed economic and financial liberalization (promoted and managed by the West) many governments in the developing world have curtailed or </a:t>
            </a:r>
            <a:r>
              <a:rPr lang="en-US" dirty="0" smtClean="0">
                <a:solidFill>
                  <a:srgbClr val="FF0000"/>
                </a:solidFill>
              </a:rPr>
              <a:t>abandoned numerous social programs (</a:t>
            </a:r>
            <a:r>
              <a:rPr lang="en-US" dirty="0"/>
              <a:t>Education, healthcare, etc </a:t>
            </a:r>
            <a:r>
              <a:rPr lang="en-US" dirty="0" smtClean="0"/>
              <a:t>)</a:t>
            </a:r>
            <a:r>
              <a:rPr lang="en-US" dirty="0" smtClean="0">
                <a:solidFill>
                  <a:srgbClr val="FF0000"/>
                </a:solidFill>
              </a:rPr>
              <a:t>essential to their economic development</a:t>
            </a:r>
            <a:r>
              <a:rPr lang="en-US" dirty="0" smtClean="0"/>
              <a:t>.</a:t>
            </a:r>
          </a:p>
          <a:p>
            <a:pPr eaLnBrk="1" hangingPunct="1">
              <a:lnSpc>
                <a:spcPct val="80000"/>
              </a:lnSpc>
            </a:pPr>
            <a:endParaRPr lang="en-US" dirty="0" smtClean="0"/>
          </a:p>
          <a:p>
            <a:pPr eaLnBrk="1" hangingPunct="1">
              <a:lnSpc>
                <a:spcPct val="80000"/>
              </a:lnSpc>
            </a:pPr>
            <a:r>
              <a:rPr lang="en-US" dirty="0" smtClean="0"/>
              <a:t>The negative role of technological inventions in state security systems such as </a:t>
            </a:r>
            <a:r>
              <a:rPr lang="en-US" dirty="0" smtClean="0">
                <a:solidFill>
                  <a:srgbClr val="FF0000"/>
                </a:solidFill>
              </a:rPr>
              <a:t>invention of weapons of mass destruction, sophiscated intelligence systems</a:t>
            </a:r>
          </a:p>
          <a:p>
            <a:pPr>
              <a:lnSpc>
                <a:spcPct val="90000"/>
              </a:lnSpc>
            </a:pPr>
            <a:r>
              <a:rPr lang="en-US" dirty="0" smtClean="0"/>
              <a:t>The </a:t>
            </a:r>
            <a:r>
              <a:rPr lang="en-US" dirty="0"/>
              <a:t>interaction between political and economic forces in managing the globalization process seems to have been directed more </a:t>
            </a:r>
            <a:r>
              <a:rPr lang="en-US" dirty="0">
                <a:solidFill>
                  <a:srgbClr val="FF0000"/>
                </a:solidFill>
              </a:rPr>
              <a:t>by politics than by </a:t>
            </a:r>
            <a:r>
              <a:rPr lang="en-US" dirty="0"/>
              <a:t>economics. </a:t>
            </a:r>
          </a:p>
          <a:p>
            <a:pPr>
              <a:lnSpc>
                <a:spcPct val="90000"/>
              </a:lnSpc>
            </a:pPr>
            <a:r>
              <a:rPr lang="en-US" dirty="0"/>
              <a:t>The </a:t>
            </a:r>
            <a:r>
              <a:rPr lang="en-US" dirty="0">
                <a:solidFill>
                  <a:srgbClr val="FF0000"/>
                </a:solidFill>
              </a:rPr>
              <a:t>unfair (excessive) influence of the powerful interest groups</a:t>
            </a:r>
            <a:r>
              <a:rPr lang="en-US" dirty="0"/>
              <a:t>, particularly the ones in the West, in setting the rules of the game and shaping the global economy; these rules have in some cases made the poorest countries worse off.</a:t>
            </a:r>
          </a:p>
          <a:p>
            <a:pPr>
              <a:lnSpc>
                <a:spcPct val="90000"/>
              </a:lnSpc>
            </a:pPr>
            <a:r>
              <a:rPr lang="en-US" dirty="0"/>
              <a:t>The </a:t>
            </a:r>
            <a:r>
              <a:rPr lang="en-US" dirty="0">
                <a:solidFill>
                  <a:srgbClr val="FF0000"/>
                </a:solidFill>
              </a:rPr>
              <a:t>conflicts (and competition) </a:t>
            </a:r>
            <a:r>
              <a:rPr lang="en-US" dirty="0"/>
              <a:t>between small local businesses and large multinationals often have led to the disappearance of the former. </a:t>
            </a:r>
            <a:endParaRPr lang="en-US" dirty="0" smtClean="0"/>
          </a:p>
          <a:p>
            <a:pPr lvl="1">
              <a:lnSpc>
                <a:spcPct val="90000"/>
              </a:lnSpc>
            </a:pPr>
            <a:r>
              <a:rPr lang="en-US" dirty="0" smtClean="0"/>
              <a:t>This </a:t>
            </a:r>
            <a:r>
              <a:rPr lang="en-US" dirty="0"/>
              <a:t>is because globalization is largely shaped by the rules advanced by one part of the world – namely the most influential – and these rules do not necessarily </a:t>
            </a:r>
            <a:r>
              <a:rPr lang="en-US" dirty="0" err="1"/>
              <a:t>favour</a:t>
            </a:r>
            <a:r>
              <a:rPr lang="en-US" dirty="0"/>
              <a:t> developing countries </a:t>
            </a:r>
          </a:p>
          <a:p>
            <a:pPr>
              <a:lnSpc>
                <a:spcPct val="90000"/>
              </a:lnSpc>
              <a:buNone/>
            </a:pPr>
            <a:endParaRPr lang="en-US" dirty="0"/>
          </a:p>
          <a:p>
            <a:pPr eaLnBrk="1" hangingPunct="1">
              <a:lnSpc>
                <a:spcPct val="80000"/>
              </a:lnSpc>
            </a:pPr>
            <a:endParaRPr lang="en-US" dirty="0" smtClean="0">
              <a:solidFill>
                <a:srgbClr val="FF0000"/>
              </a:solidFill>
            </a:endParaRPr>
          </a:p>
          <a:p>
            <a:endParaRPr lang="en-US" dirty="0">
              <a:solidFill>
                <a:srgbClr val="FF0000"/>
              </a:solidFill>
            </a:endParaRPr>
          </a:p>
        </p:txBody>
      </p:sp>
    </p:spTree>
    <p:extLst>
      <p:ext uri="{BB962C8B-B14F-4D97-AF65-F5344CB8AC3E}">
        <p14:creationId xmlns="" xmlns:p14="http://schemas.microsoft.com/office/powerpoint/2010/main" val="2336799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idx="1"/>
          </p:nvPr>
        </p:nvSpPr>
        <p:spPr>
          <a:xfrm>
            <a:off x="693313" y="489397"/>
            <a:ext cx="8849932" cy="6156102"/>
          </a:xfrm>
        </p:spPr>
        <p:txBody>
          <a:bodyPr>
            <a:normAutofit fontScale="92500" lnSpcReduction="10000"/>
          </a:bodyPr>
          <a:lstStyle/>
          <a:p>
            <a:pPr eaLnBrk="1" hangingPunct="1"/>
            <a:r>
              <a:rPr lang="en-US" dirty="0" smtClean="0"/>
              <a:t>The international organizations (WB, IMF, WTO, etc.) managing the globalization process are </a:t>
            </a:r>
            <a:r>
              <a:rPr lang="en-US" dirty="0" smtClean="0">
                <a:solidFill>
                  <a:srgbClr val="FF0000"/>
                </a:solidFill>
              </a:rPr>
              <a:t>run by appointed (non-elected) officials mostly </a:t>
            </a:r>
            <a:r>
              <a:rPr lang="en-US" dirty="0" smtClean="0"/>
              <a:t>from rich countries whose sensitivity to the problems and needs of developing countries is at best limited. Policies and decisions undertaken by these organizations tend to favor the political and economic interests of the rich countries their corporate citizens. </a:t>
            </a:r>
          </a:p>
          <a:p>
            <a:pPr marL="0" indent="0" eaLnBrk="1" hangingPunct="1">
              <a:buNone/>
            </a:pPr>
            <a:endParaRPr lang="en-US" dirty="0" smtClean="0"/>
          </a:p>
          <a:p>
            <a:pPr eaLnBrk="1" hangingPunct="1"/>
            <a:r>
              <a:rPr lang="en-US" dirty="0" smtClean="0">
                <a:solidFill>
                  <a:srgbClr val="FF0000"/>
                </a:solidFill>
              </a:rPr>
              <a:t>Insufficient concern for regional and global environment </a:t>
            </a:r>
            <a:r>
              <a:rPr lang="en-US" dirty="0" smtClean="0"/>
              <a:t>has put many populations as well as the world as a whole at risk while at the same time national governments find themselves weakened, by a combination of economic and political  pressures from within and without, in dealing with environmental consequences of globalization. </a:t>
            </a:r>
          </a:p>
          <a:p>
            <a:pPr marL="0" indent="0" eaLnBrk="1" hangingPunct="1">
              <a:buNone/>
            </a:pPr>
            <a:endParaRPr lang="en-US" dirty="0" smtClean="0"/>
          </a:p>
          <a:p>
            <a:r>
              <a:rPr lang="en-US" dirty="0"/>
              <a:t>The </a:t>
            </a:r>
            <a:r>
              <a:rPr lang="en-US" dirty="0">
                <a:solidFill>
                  <a:srgbClr val="FF0000"/>
                </a:solidFill>
              </a:rPr>
              <a:t>economic system (American style capitalism</a:t>
            </a:r>
            <a:r>
              <a:rPr lang="en-US" dirty="0"/>
              <a:t>) forced upon developing countries is not appropriate for many of them and has in fact harmed large segments of their population. </a:t>
            </a:r>
            <a:endParaRPr lang="en-US" dirty="0" smtClean="0"/>
          </a:p>
          <a:p>
            <a:pPr marL="0" indent="0">
              <a:buNone/>
            </a:pPr>
            <a:endParaRPr lang="en-US" dirty="0"/>
          </a:p>
          <a:p>
            <a:r>
              <a:rPr lang="en-US" dirty="0"/>
              <a:t>The globalization process is being run in very </a:t>
            </a:r>
            <a:r>
              <a:rPr lang="en-US" dirty="0">
                <a:solidFill>
                  <a:srgbClr val="FF0000"/>
                </a:solidFill>
              </a:rPr>
              <a:t>undemocratic ways. </a:t>
            </a:r>
            <a:endParaRPr lang="en-US" dirty="0" smtClean="0">
              <a:solidFill>
                <a:srgbClr val="FF0000"/>
              </a:solidFill>
            </a:endParaRPr>
          </a:p>
          <a:p>
            <a:pPr lvl="1"/>
            <a:r>
              <a:rPr lang="en-US" dirty="0" smtClean="0"/>
              <a:t>The </a:t>
            </a:r>
            <a:r>
              <a:rPr lang="en-US" dirty="0"/>
              <a:t>rules and policies are made by appointed officials mostly from western countries who are not accountable to even those countries’ electorates</a:t>
            </a:r>
            <a:r>
              <a:rPr lang="en-US" dirty="0" smtClean="0"/>
              <a:t>.</a:t>
            </a:r>
          </a:p>
          <a:p>
            <a:pPr lvl="1"/>
            <a:r>
              <a:rPr lang="en-US" dirty="0" smtClean="0"/>
              <a:t> </a:t>
            </a:r>
            <a:r>
              <a:rPr lang="en-US" dirty="0"/>
              <a:t>Developing countries that are most affected by the actions and decisions of the managing international organizations have little or no say in the policy making process. </a:t>
            </a:r>
          </a:p>
          <a:p>
            <a:pPr eaLnBrk="1" hangingPunct="1"/>
            <a:endParaRPr lang="en-US" dirty="0" smtClean="0"/>
          </a:p>
          <a:p>
            <a:pPr marL="0" indent="0" eaLnBrk="1" hangingPunct="1">
              <a:buNone/>
            </a:pPr>
            <a:endParaRPr lang="en-US" dirty="0" smtClean="0"/>
          </a:p>
        </p:txBody>
      </p:sp>
    </p:spTree>
    <p:extLst>
      <p:ext uri="{BB962C8B-B14F-4D97-AF65-F5344CB8AC3E}">
        <p14:creationId xmlns="" xmlns:p14="http://schemas.microsoft.com/office/powerpoint/2010/main" val="1835727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 calcmode="lin" valueType="num">
                                      <p:cBhvr additive="base">
                                        <p:cTn id="7" dur="500" fill="hold"/>
                                        <p:tgtEl>
                                          <p:spTgt spid="317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17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1747">
                                            <p:txEl>
                                              <p:pRg st="2" end="2"/>
                                            </p:txEl>
                                          </p:spTgt>
                                        </p:tgtEl>
                                        <p:attrNameLst>
                                          <p:attrName>style.visibility</p:attrName>
                                        </p:attrNameLst>
                                      </p:cBhvr>
                                      <p:to>
                                        <p:strVal val="visible"/>
                                      </p:to>
                                    </p:set>
                                    <p:anim calcmode="lin" valueType="num">
                                      <p:cBhvr additive="base">
                                        <p:cTn id="13" dur="500" fill="hold"/>
                                        <p:tgtEl>
                                          <p:spTgt spid="3174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17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1747">
                                            <p:txEl>
                                              <p:pRg st="4" end="4"/>
                                            </p:txEl>
                                          </p:spTgt>
                                        </p:tgtEl>
                                        <p:attrNameLst>
                                          <p:attrName>style.visibility</p:attrName>
                                        </p:attrNameLst>
                                      </p:cBhvr>
                                      <p:to>
                                        <p:strVal val="visible"/>
                                      </p:to>
                                    </p:set>
                                    <p:anim calcmode="lin" valueType="num">
                                      <p:cBhvr additive="base">
                                        <p:cTn id="19" dur="500" fill="hold"/>
                                        <p:tgtEl>
                                          <p:spTgt spid="3174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174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1747">
                                            <p:txEl>
                                              <p:pRg st="6" end="6"/>
                                            </p:txEl>
                                          </p:spTgt>
                                        </p:tgtEl>
                                        <p:attrNameLst>
                                          <p:attrName>style.visibility</p:attrName>
                                        </p:attrNameLst>
                                      </p:cBhvr>
                                      <p:to>
                                        <p:strVal val="visible"/>
                                      </p:to>
                                    </p:set>
                                    <p:anim calcmode="lin" valueType="num">
                                      <p:cBhvr additive="base">
                                        <p:cTn id="25" dur="500" fill="hold"/>
                                        <p:tgtEl>
                                          <p:spTgt spid="31747">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1747">
                                            <p:txEl>
                                              <p:pRg st="6" end="6"/>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1747">
                                            <p:txEl>
                                              <p:pRg st="7" end="7"/>
                                            </p:txEl>
                                          </p:spTgt>
                                        </p:tgtEl>
                                        <p:attrNameLst>
                                          <p:attrName>style.visibility</p:attrName>
                                        </p:attrNameLst>
                                      </p:cBhvr>
                                      <p:to>
                                        <p:strVal val="visible"/>
                                      </p:to>
                                    </p:set>
                                    <p:anim calcmode="lin" valueType="num">
                                      <p:cBhvr additive="base">
                                        <p:cTn id="29" dur="500" fill="hold"/>
                                        <p:tgtEl>
                                          <p:spTgt spid="31747">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1747">
                                            <p:txEl>
                                              <p:pRg st="7" end="7"/>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1747">
                                            <p:txEl>
                                              <p:pRg st="8" end="8"/>
                                            </p:txEl>
                                          </p:spTgt>
                                        </p:tgtEl>
                                        <p:attrNameLst>
                                          <p:attrName>style.visibility</p:attrName>
                                        </p:attrNameLst>
                                      </p:cBhvr>
                                      <p:to>
                                        <p:strVal val="visible"/>
                                      </p:to>
                                    </p:set>
                                    <p:anim calcmode="lin" valueType="num">
                                      <p:cBhvr additive="base">
                                        <p:cTn id="33" dur="500" fill="hold"/>
                                        <p:tgtEl>
                                          <p:spTgt spid="31747">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1747">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8490" y="1143000"/>
            <a:ext cx="9412310" cy="5334000"/>
          </a:xfrm>
        </p:spPr>
        <p:txBody>
          <a:bodyPr/>
          <a:lstStyle/>
          <a:p>
            <a:pPr eaLnBrk="1" hangingPunct="1">
              <a:lnSpc>
                <a:spcPct val="80000"/>
              </a:lnSpc>
            </a:pPr>
            <a:r>
              <a:rPr lang="en-US" dirty="0" smtClean="0"/>
              <a:t>In addition, the reform efforts of the African countries will need to continue to be supported by adequate financing on </a:t>
            </a:r>
            <a:r>
              <a:rPr lang="en-US" dirty="0" smtClean="0">
                <a:solidFill>
                  <a:srgbClr val="FF0000"/>
                </a:solidFill>
              </a:rPr>
              <a:t>concessional terms. </a:t>
            </a:r>
          </a:p>
          <a:p>
            <a:pPr lvl="1">
              <a:lnSpc>
                <a:spcPct val="80000"/>
              </a:lnSpc>
            </a:pPr>
            <a:r>
              <a:rPr lang="en-US" dirty="0" err="1" smtClean="0"/>
              <a:t>Fhe</a:t>
            </a:r>
            <a:r>
              <a:rPr lang="en-US" dirty="0" smtClean="0"/>
              <a:t> Fund has put the ESAF, an IMF concessional lending facility, on a permanent footing, so that it can continue to support reform efforts of the poorer countries, especially in Africa. </a:t>
            </a:r>
          </a:p>
          <a:p>
            <a:pPr lvl="1">
              <a:lnSpc>
                <a:spcPct val="80000"/>
              </a:lnSpc>
            </a:pPr>
            <a:r>
              <a:rPr lang="en-US" dirty="0" smtClean="0"/>
              <a:t>Moreover, the Fund and the World Bank have recently begun implementing the framework for action to resolve the external debt problems of heavily indebted low-income countries (HIPC), including their large multilateral debt. Three African countries--Burkina Faso, Côte d’Ivoire and Uganda--are among the first countries to be considered under the Initiative. </a:t>
            </a:r>
          </a:p>
          <a:p>
            <a:r>
              <a:rPr lang="en-US" dirty="0"/>
              <a:t>The challenge facing the developing world, and African countries in particular, is to </a:t>
            </a:r>
            <a:r>
              <a:rPr lang="en-US" dirty="0">
                <a:solidFill>
                  <a:srgbClr val="FF0000"/>
                </a:solidFill>
              </a:rPr>
              <a:t>design public policies </a:t>
            </a:r>
            <a:r>
              <a:rPr lang="en-US" dirty="0"/>
              <a:t>so as to maximize the potential benefits from globalization, and to minimize the downside risks of destabilization and/or marginalization. </a:t>
            </a:r>
            <a:endParaRPr lang="en-US" dirty="0" smtClean="0"/>
          </a:p>
          <a:p>
            <a:pPr lvl="1"/>
            <a:r>
              <a:rPr lang="en-US" dirty="0" smtClean="0"/>
              <a:t>None </a:t>
            </a:r>
            <a:r>
              <a:rPr lang="en-US" dirty="0"/>
              <a:t>of these policies is new, and most African countries have been implementing them for some time. </a:t>
            </a:r>
          </a:p>
          <a:p>
            <a:endParaRPr lang="en-US" dirty="0"/>
          </a:p>
        </p:txBody>
      </p:sp>
    </p:spTree>
    <p:extLst>
      <p:ext uri="{BB962C8B-B14F-4D97-AF65-F5344CB8AC3E}">
        <p14:creationId xmlns="" xmlns:p14="http://schemas.microsoft.com/office/powerpoint/2010/main" val="2741163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Who benefits and who loses? </a:t>
            </a:r>
            <a:r>
              <a:rPr lang="en-US" b="1" dirty="0" err="1" smtClean="0"/>
              <a:t>Contd</a:t>
            </a:r>
            <a:r>
              <a:rPr lang="en-US" b="1" dirty="0" smtClean="0"/>
              <a:t>…</a:t>
            </a:r>
            <a:endParaRPr lang="en-US" dirty="0"/>
          </a:p>
        </p:txBody>
      </p:sp>
      <p:sp>
        <p:nvSpPr>
          <p:cNvPr id="3" name="Content Placeholder 2"/>
          <p:cNvSpPr>
            <a:spLocks noGrp="1"/>
          </p:cNvSpPr>
          <p:nvPr>
            <p:ph idx="1"/>
          </p:nvPr>
        </p:nvSpPr>
        <p:spPr>
          <a:xfrm>
            <a:off x="677334" y="1493949"/>
            <a:ext cx="9084852" cy="4803820"/>
          </a:xfrm>
        </p:spPr>
        <p:txBody>
          <a:bodyPr>
            <a:normAutofit lnSpcReduction="10000"/>
          </a:bodyPr>
          <a:lstStyle/>
          <a:p>
            <a:r>
              <a:rPr lang="en-US" dirty="0" smtClean="0"/>
              <a:t>It is important to recognize that globalization is </a:t>
            </a:r>
            <a:r>
              <a:rPr lang="en-US" i="1" dirty="0" smtClean="0"/>
              <a:t>not </a:t>
            </a:r>
            <a:r>
              <a:rPr lang="en-US" i="1" dirty="0" smtClean="0">
                <a:solidFill>
                  <a:srgbClr val="FF0000"/>
                </a:solidFill>
              </a:rPr>
              <a:t>a zero-sum game</a:t>
            </a:r>
            <a:r>
              <a:rPr lang="en-US" dirty="0" smtClean="0">
                <a:solidFill>
                  <a:srgbClr val="FF0000"/>
                </a:solidFill>
              </a:rPr>
              <a:t>-</a:t>
            </a:r>
            <a:r>
              <a:rPr lang="en-US" dirty="0" smtClean="0"/>
              <a:t>-it is not necessary for some countries to lose in order that others may gain.</a:t>
            </a:r>
          </a:p>
          <a:p>
            <a:pPr lvl="1"/>
            <a:r>
              <a:rPr lang="en-US" dirty="0" smtClean="0"/>
              <a:t> But to take advantage of this trend, countries will have to position themselves properly through the right policies.</a:t>
            </a:r>
          </a:p>
          <a:p>
            <a:r>
              <a:rPr lang="en-US" dirty="0" smtClean="0"/>
              <a:t>Those economies that open themselves to trade and capital flows on a free and fair basis and are </a:t>
            </a:r>
            <a:r>
              <a:rPr lang="en-US" dirty="0" smtClean="0">
                <a:solidFill>
                  <a:srgbClr val="FF0000"/>
                </a:solidFill>
              </a:rPr>
              <a:t>able to attract international capit</a:t>
            </a:r>
            <a:r>
              <a:rPr lang="en-US" dirty="0" smtClean="0"/>
              <a:t>al will benefit the most from globalization. </a:t>
            </a:r>
          </a:p>
          <a:p>
            <a:pPr lvl="1"/>
            <a:r>
              <a:rPr lang="en-US" dirty="0" smtClean="0"/>
              <a:t>Open and integrated markets place a premium on good macroeconomic policies, and on the ability to respond quickly and appropriately to changes in the international environment. </a:t>
            </a:r>
          </a:p>
          <a:p>
            <a:r>
              <a:rPr lang="en-US" dirty="0"/>
              <a:t>Success in open markets, and in attracting new investment and advanced technology, also means that the structure of economies is changing more rapidly than ever before. </a:t>
            </a:r>
            <a:endParaRPr lang="en-US" dirty="0" smtClean="0"/>
          </a:p>
          <a:p>
            <a:pPr lvl="1"/>
            <a:r>
              <a:rPr lang="en-US" dirty="0" smtClean="0"/>
              <a:t>As </a:t>
            </a:r>
            <a:r>
              <a:rPr lang="en-US" dirty="0"/>
              <a:t>with any structural change, there will be some segments of society that are at a disadvantage in the short term, even while other segments, and the economy as a whole, are benefiting. </a:t>
            </a:r>
          </a:p>
          <a:p>
            <a:endParaRPr lang="en-US" dirty="0"/>
          </a:p>
        </p:txBody>
      </p:sp>
    </p:spTree>
    <p:extLst>
      <p:ext uri="{BB962C8B-B14F-4D97-AF65-F5344CB8AC3E}">
        <p14:creationId xmlns="" xmlns:p14="http://schemas.microsoft.com/office/powerpoint/2010/main" val="3764010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88135"/>
          </a:xfrm>
        </p:spPr>
        <p:txBody>
          <a:bodyPr>
            <a:normAutofit fontScale="90000"/>
          </a:bodyPr>
          <a:lstStyle/>
          <a:p>
            <a:r>
              <a:rPr lang="en-US" b="1" dirty="0" smtClean="0"/>
              <a:t>Who benefits and who loses? </a:t>
            </a:r>
            <a:r>
              <a:rPr lang="en-US" b="1" dirty="0" err="1" smtClean="0"/>
              <a:t>Contd</a:t>
            </a:r>
            <a:r>
              <a:rPr lang="en-US" b="1" dirty="0" smtClean="0"/>
              <a:t>…</a:t>
            </a:r>
            <a:endParaRPr lang="en-US" dirty="0"/>
          </a:p>
        </p:txBody>
      </p:sp>
      <p:sp>
        <p:nvSpPr>
          <p:cNvPr id="3" name="Content Placeholder 2"/>
          <p:cNvSpPr>
            <a:spLocks noGrp="1"/>
          </p:cNvSpPr>
          <p:nvPr>
            <p:ph idx="1"/>
          </p:nvPr>
        </p:nvSpPr>
        <p:spPr>
          <a:xfrm>
            <a:off x="677334" y="1390919"/>
            <a:ext cx="8596668" cy="4650444"/>
          </a:xfrm>
        </p:spPr>
        <p:txBody>
          <a:bodyPr/>
          <a:lstStyle/>
          <a:p>
            <a:endParaRPr lang="en-US" dirty="0" smtClean="0"/>
          </a:p>
          <a:p>
            <a:r>
              <a:rPr lang="en-US" dirty="0" smtClean="0"/>
              <a:t>This does not mean, however, that countries should seek to isolate themselves from globalization. </a:t>
            </a:r>
          </a:p>
          <a:p>
            <a:pPr lvl="1"/>
            <a:r>
              <a:rPr lang="en-US" dirty="0" smtClean="0"/>
              <a:t>Rather, governments must fully embrace globalization in awareness of its potential risks, and seek to provide adequate protection for the vulnerable segments of society during the process of change. </a:t>
            </a:r>
          </a:p>
          <a:p>
            <a:endParaRPr lang="en-US" dirty="0"/>
          </a:p>
        </p:txBody>
      </p:sp>
    </p:spTree>
    <p:extLst>
      <p:ext uri="{BB962C8B-B14F-4D97-AF65-F5344CB8AC3E}">
        <p14:creationId xmlns="" xmlns:p14="http://schemas.microsoft.com/office/powerpoint/2010/main" val="15787647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0" y="533401"/>
            <a:ext cx="8991600" cy="1140853"/>
          </a:xfrm>
        </p:spPr>
        <p:txBody>
          <a:bodyPr>
            <a:normAutofit fontScale="90000"/>
          </a:bodyPr>
          <a:lstStyle/>
          <a:p>
            <a:pPr algn="ctr">
              <a:defRPr/>
            </a:pPr>
            <a:r>
              <a:rPr lang="en-US" sz="3600" b="1" dirty="0">
                <a:solidFill>
                  <a:schemeClr val="tx1"/>
                </a:solidFill>
              </a:rPr>
              <a:t>Introduction</a:t>
            </a:r>
            <a:br>
              <a:rPr lang="en-US" sz="3600" b="1" dirty="0">
                <a:solidFill>
                  <a:schemeClr val="tx1"/>
                </a:solidFill>
              </a:rPr>
            </a:br>
            <a:endParaRPr lang="en-US" sz="3600" dirty="0"/>
          </a:p>
        </p:txBody>
      </p:sp>
      <p:sp>
        <p:nvSpPr>
          <p:cNvPr id="2051" name="Rectangle 3"/>
          <p:cNvSpPr>
            <a:spLocks noGrp="1" noChangeArrowheads="1"/>
          </p:cNvSpPr>
          <p:nvPr>
            <p:ph type="subTitle" idx="1"/>
          </p:nvPr>
        </p:nvSpPr>
        <p:spPr>
          <a:xfrm>
            <a:off x="1250324" y="1339403"/>
            <a:ext cx="8686800" cy="5059251"/>
          </a:xfrm>
        </p:spPr>
        <p:txBody>
          <a:bodyPr rtlCol="0">
            <a:normAutofit fontScale="85000" lnSpcReduction="20000"/>
          </a:bodyPr>
          <a:lstStyle/>
          <a:p>
            <a:pPr marL="457200" indent="-457200" algn="just">
              <a:buFont typeface="Arial" panose="020B0604020202020204" pitchFamily="34" charset="0"/>
              <a:buChar char="•"/>
              <a:defRPr/>
            </a:pPr>
            <a:r>
              <a:rPr lang="en-US" sz="3400" dirty="0" smtClean="0">
                <a:solidFill>
                  <a:schemeClr val="tx1"/>
                </a:solidFill>
              </a:rPr>
              <a:t>Next focus is on </a:t>
            </a:r>
            <a:r>
              <a:rPr lang="en-US" sz="3400" dirty="0">
                <a:solidFill>
                  <a:schemeClr val="tx1"/>
                </a:solidFill>
              </a:rPr>
              <a:t>globalization and entrepreneurship </a:t>
            </a:r>
            <a:r>
              <a:rPr lang="en-US" sz="3400" dirty="0" smtClean="0">
                <a:solidFill>
                  <a:schemeClr val="tx1"/>
                </a:solidFill>
              </a:rPr>
              <a:t>	and </a:t>
            </a:r>
            <a:r>
              <a:rPr lang="en-US" sz="3400" dirty="0">
                <a:solidFill>
                  <a:schemeClr val="tx1"/>
                </a:solidFill>
              </a:rPr>
              <a:t>how these processes are linked to development especially of developing countries and Africa in particular</a:t>
            </a:r>
            <a:r>
              <a:rPr lang="en-US" sz="3400" dirty="0" smtClean="0">
                <a:solidFill>
                  <a:schemeClr val="tx1"/>
                </a:solidFill>
              </a:rPr>
              <a:t>.</a:t>
            </a:r>
          </a:p>
          <a:p>
            <a:pPr algn="just">
              <a:defRPr/>
            </a:pPr>
            <a:r>
              <a:rPr lang="en-US" sz="3400" dirty="0" smtClean="0">
                <a:solidFill>
                  <a:schemeClr val="tx1"/>
                </a:solidFill>
              </a:rPr>
              <a:t> </a:t>
            </a:r>
          </a:p>
          <a:p>
            <a:pPr marL="457200" indent="-457200" algn="just">
              <a:buFont typeface="Arial" panose="020B0604020202020204" pitchFamily="34" charset="0"/>
              <a:buChar char="•"/>
              <a:defRPr/>
            </a:pPr>
            <a:r>
              <a:rPr lang="en-US" sz="3400" dirty="0" smtClean="0">
                <a:solidFill>
                  <a:schemeClr val="tx1"/>
                </a:solidFill>
              </a:rPr>
              <a:t>Globalization </a:t>
            </a:r>
            <a:r>
              <a:rPr lang="en-US" sz="3400" dirty="0">
                <a:solidFill>
                  <a:schemeClr val="tx1"/>
                </a:solidFill>
              </a:rPr>
              <a:t>of markets and production has produced many opportunities and new threats for businesses in Africa and the other parts of the developing world. </a:t>
            </a:r>
            <a:endParaRPr lang="en-US" sz="3400" dirty="0" smtClean="0">
              <a:solidFill>
                <a:schemeClr val="tx1"/>
              </a:solidFill>
            </a:endParaRPr>
          </a:p>
          <a:p>
            <a:pPr marL="457200" indent="-457200" algn="just">
              <a:buFont typeface="Arial" panose="020B0604020202020204" pitchFamily="34" charset="0"/>
              <a:buChar char="•"/>
              <a:defRPr/>
            </a:pPr>
            <a:endParaRPr lang="en-US" sz="3400" dirty="0" smtClean="0">
              <a:solidFill>
                <a:schemeClr val="tx1"/>
              </a:solidFill>
            </a:endParaRPr>
          </a:p>
          <a:p>
            <a:pPr marL="457200" indent="-457200" algn="just">
              <a:buFont typeface="Arial" panose="020B0604020202020204" pitchFamily="34" charset="0"/>
              <a:buChar char="•"/>
              <a:defRPr/>
            </a:pPr>
            <a:r>
              <a:rPr lang="en-US" sz="3400" dirty="0" smtClean="0">
                <a:solidFill>
                  <a:schemeClr val="tx1"/>
                </a:solidFill>
              </a:rPr>
              <a:t>However, </a:t>
            </a:r>
            <a:r>
              <a:rPr lang="en-US" sz="3400" dirty="0" err="1" smtClean="0">
                <a:solidFill>
                  <a:schemeClr val="tx1"/>
                </a:solidFill>
              </a:rPr>
              <a:t>MDcs</a:t>
            </a:r>
            <a:r>
              <a:rPr lang="en-US" sz="3400" dirty="0" smtClean="0">
                <a:solidFill>
                  <a:schemeClr val="tx1"/>
                </a:solidFill>
              </a:rPr>
              <a:t> are </a:t>
            </a:r>
            <a:r>
              <a:rPr lang="en-US" sz="3400" dirty="0">
                <a:solidFill>
                  <a:schemeClr val="tx1"/>
                </a:solidFill>
              </a:rPr>
              <a:t>the ones dominating the world business.  </a:t>
            </a:r>
            <a:endParaRPr lang="en-US" sz="4400" dirty="0"/>
          </a:p>
        </p:txBody>
      </p:sp>
    </p:spTree>
    <p:extLst>
      <p:ext uri="{BB962C8B-B14F-4D97-AF65-F5344CB8AC3E}">
        <p14:creationId xmlns="" xmlns:p14="http://schemas.microsoft.com/office/powerpoint/2010/main" val="540345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 fill="hold"/>
                                        <p:tgtEl>
                                          <p:spTgt spid="2050"/>
                                        </p:tgtEl>
                                        <p:attrNameLst>
                                          <p:attrName>ppt_x</p:attrName>
                                        </p:attrNameLst>
                                      </p:cBhvr>
                                      <p:tavLst>
                                        <p:tav tm="0">
                                          <p:val>
                                            <p:strVal val="#ppt_x"/>
                                          </p:val>
                                        </p:tav>
                                        <p:tav tm="100000">
                                          <p:val>
                                            <p:strVal val="#ppt_x"/>
                                          </p:val>
                                        </p:tav>
                                      </p:tavLst>
                                    </p:anim>
                                    <p:anim calcmode="lin" valueType="num">
                                      <p:cBhvr additive="base">
                                        <p:cTn id="8"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51">
                                            <p:txEl>
                                              <p:pRg st="0" end="0"/>
                                            </p:txEl>
                                          </p:spTgt>
                                        </p:tgtEl>
                                        <p:attrNameLst>
                                          <p:attrName>style.visibility</p:attrName>
                                        </p:attrNameLst>
                                      </p:cBhvr>
                                      <p:to>
                                        <p:strVal val="visible"/>
                                      </p:to>
                                    </p:set>
                                    <p:anim calcmode="lin" valueType="num">
                                      <p:cBhvr additive="base">
                                        <p:cTn id="13" dur="500" fill="hold"/>
                                        <p:tgtEl>
                                          <p:spTgt spid="205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51">
                                            <p:txEl>
                                              <p:pRg st="1" end="1"/>
                                            </p:txEl>
                                          </p:spTgt>
                                        </p:tgtEl>
                                        <p:attrNameLst>
                                          <p:attrName>style.visibility</p:attrName>
                                        </p:attrNameLst>
                                      </p:cBhvr>
                                      <p:to>
                                        <p:strVal val="visible"/>
                                      </p:to>
                                    </p:set>
                                    <p:anim calcmode="lin" valueType="num">
                                      <p:cBhvr additive="base">
                                        <p:cTn id="19" dur="500" fill="hold"/>
                                        <p:tgtEl>
                                          <p:spTgt spid="205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051">
                                            <p:txEl>
                                              <p:pRg st="2" end="2"/>
                                            </p:txEl>
                                          </p:spTgt>
                                        </p:tgtEl>
                                        <p:attrNameLst>
                                          <p:attrName>style.visibility</p:attrName>
                                        </p:attrNameLst>
                                      </p:cBhvr>
                                      <p:to>
                                        <p:strVal val="visible"/>
                                      </p:to>
                                    </p:set>
                                    <p:anim calcmode="lin" valueType="num">
                                      <p:cBhvr additive="base">
                                        <p:cTn id="25" dur="500" fill="hold"/>
                                        <p:tgtEl>
                                          <p:spTgt spid="205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0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051">
                                            <p:txEl>
                                              <p:pRg st="4" end="4"/>
                                            </p:txEl>
                                          </p:spTgt>
                                        </p:tgtEl>
                                        <p:attrNameLst>
                                          <p:attrName>style.visibility</p:attrName>
                                        </p:attrNameLst>
                                      </p:cBhvr>
                                      <p:to>
                                        <p:strVal val="visible"/>
                                      </p:to>
                                    </p:set>
                                    <p:anim calcmode="lin" valueType="num">
                                      <p:cBhvr additive="base">
                                        <p:cTn id="31" dur="500" fill="hold"/>
                                        <p:tgtEl>
                                          <p:spTgt spid="205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05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677334" y="609600"/>
            <a:ext cx="8596668" cy="845713"/>
          </a:xfrm>
        </p:spPr>
        <p:txBody>
          <a:bodyPr/>
          <a:lstStyle/>
          <a:p>
            <a:pPr eaLnBrk="1" hangingPunct="1"/>
            <a:r>
              <a:rPr lang="en-US" b="1" dirty="0" smtClean="0"/>
              <a:t>Policy Response </a:t>
            </a:r>
            <a:r>
              <a:rPr lang="en-US" b="1" dirty="0" err="1" smtClean="0"/>
              <a:t>cntd</a:t>
            </a:r>
            <a:endParaRPr lang="en-US" dirty="0" smtClean="0"/>
          </a:p>
        </p:txBody>
      </p:sp>
      <p:sp>
        <p:nvSpPr>
          <p:cNvPr id="25603" name="Content Placeholder 2"/>
          <p:cNvSpPr>
            <a:spLocks noGrp="1"/>
          </p:cNvSpPr>
          <p:nvPr>
            <p:ph idx="1"/>
          </p:nvPr>
        </p:nvSpPr>
        <p:spPr>
          <a:xfrm>
            <a:off x="677334" y="1455313"/>
            <a:ext cx="8596668" cy="4932608"/>
          </a:xfrm>
        </p:spPr>
        <p:txBody>
          <a:bodyPr/>
          <a:lstStyle/>
          <a:p>
            <a:pPr eaLnBrk="1" hangingPunct="1">
              <a:lnSpc>
                <a:spcPct val="80000"/>
              </a:lnSpc>
            </a:pPr>
            <a:r>
              <a:rPr lang="en-US" dirty="0" smtClean="0"/>
              <a:t>In particular, sub-Saharan Africa has made substantial progress toward macroeconomic stability: </a:t>
            </a:r>
          </a:p>
          <a:p>
            <a:pPr eaLnBrk="1" hangingPunct="1">
              <a:lnSpc>
                <a:spcPct val="80000"/>
              </a:lnSpc>
            </a:pPr>
            <a:r>
              <a:rPr lang="en-US" dirty="0" smtClean="0"/>
              <a:t>There has been continued improvement in overall growth performance. Average real growth has increased from less than 1 percent in 1992 to over 5 1/2 percent in 1996, and this positive trend is expected to continue; </a:t>
            </a:r>
          </a:p>
          <a:p>
            <a:pPr eaLnBrk="1" hangingPunct="1">
              <a:lnSpc>
                <a:spcPct val="80000"/>
              </a:lnSpc>
            </a:pPr>
            <a:r>
              <a:rPr lang="en-US" dirty="0" smtClean="0"/>
              <a:t>There has been some success in bringing down inflation--many countries have already achieved single digit inflation rates, and for the region as a whole, average inflation is expected to fall from the peak of 60 percent in 1994 to 17 percent in 1997; </a:t>
            </a:r>
          </a:p>
          <a:p>
            <a:pPr eaLnBrk="1" hangingPunct="1">
              <a:lnSpc>
                <a:spcPct val="80000"/>
              </a:lnSpc>
            </a:pPr>
            <a:r>
              <a:rPr lang="en-US" dirty="0" smtClean="0"/>
              <a:t>More importantly, no one set of policies is a sufficient condition for success--indeed, experience shows that poor policies in one area can obstruct progress, even if policies in other areas are good. The three objectives of policies complement and reinforce each other: </a:t>
            </a:r>
          </a:p>
          <a:p>
            <a:pPr eaLnBrk="1" hangingPunct="1"/>
            <a:endParaRPr lang="en-US" dirty="0" smtClean="0"/>
          </a:p>
          <a:p>
            <a:pPr eaLnBrk="1" hangingPunct="1"/>
            <a:endParaRPr lang="en-US" dirty="0" smtClean="0"/>
          </a:p>
        </p:txBody>
      </p:sp>
    </p:spTree>
    <p:extLst>
      <p:ext uri="{BB962C8B-B14F-4D97-AF65-F5344CB8AC3E}">
        <p14:creationId xmlns="" xmlns:p14="http://schemas.microsoft.com/office/powerpoint/2010/main" val="353805879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b="1" smtClean="0"/>
              <a:t>Policy Response cntd</a:t>
            </a:r>
            <a:endParaRPr lang="en-US" smtClean="0"/>
          </a:p>
        </p:txBody>
      </p:sp>
      <p:sp>
        <p:nvSpPr>
          <p:cNvPr id="26627" name="Rectangle 3"/>
          <p:cNvSpPr>
            <a:spLocks noGrp="1" noChangeArrowheads="1"/>
          </p:cNvSpPr>
          <p:nvPr>
            <p:ph type="body" idx="1"/>
          </p:nvPr>
        </p:nvSpPr>
        <p:spPr>
          <a:xfrm>
            <a:off x="677334" y="1197735"/>
            <a:ext cx="8596668" cy="4843627"/>
          </a:xfrm>
        </p:spPr>
        <p:txBody>
          <a:bodyPr/>
          <a:lstStyle/>
          <a:p>
            <a:pPr eaLnBrk="1" hangingPunct="1">
              <a:lnSpc>
                <a:spcPct val="80000"/>
              </a:lnSpc>
            </a:pPr>
            <a:r>
              <a:rPr lang="en-US" dirty="0" smtClean="0"/>
              <a:t>Openness, in the resolute pursuit of policies to rationalize and liberalize the exchange and trade regimes, is vital in international competition. This forces the economy to fully exploit its comparative advantage through trade; </a:t>
            </a:r>
          </a:p>
          <a:p>
            <a:pPr eaLnBrk="1" hangingPunct="1">
              <a:lnSpc>
                <a:spcPct val="80000"/>
              </a:lnSpc>
            </a:pPr>
            <a:r>
              <a:rPr lang="en-US" dirty="0" smtClean="0"/>
              <a:t>And finally, the primary role of the government should be the creation of an enabling environment that encourages foreign and domestic investment, and of a solid infrastructure to support an expanding economy. </a:t>
            </a:r>
          </a:p>
          <a:p>
            <a:pPr eaLnBrk="1" hangingPunct="1">
              <a:lnSpc>
                <a:spcPct val="80000"/>
              </a:lnSpc>
            </a:pPr>
            <a:r>
              <a:rPr lang="en-US" dirty="0" smtClean="0"/>
              <a:t>African governments have also made considerable strides in opening their economies to world trade. A good indicator of this is the fact that 31 Sub-Saharan African countries have accepted the obligations of Article VIII of the Fund's Articles of Agreement, almost all of them since 1993. </a:t>
            </a:r>
          </a:p>
          <a:p>
            <a:pPr>
              <a:lnSpc>
                <a:spcPct val="80000"/>
              </a:lnSpc>
            </a:pPr>
            <a:r>
              <a:rPr lang="en-US" dirty="0"/>
              <a:t>The government must also implement policies that eliminate the structural weaknesses that would be exposed by the heightened international competition. Not surprisingly, these elements are generally central to the policy dialogue between the International Monetary Fund and its members (</a:t>
            </a:r>
            <a:r>
              <a:rPr lang="en-US" dirty="0" err="1"/>
              <a:t>Alassane</a:t>
            </a:r>
            <a:r>
              <a:rPr lang="en-US" dirty="0"/>
              <a:t> D. </a:t>
            </a:r>
            <a:r>
              <a:rPr lang="en-US" dirty="0" err="1"/>
              <a:t>Ouattara</a:t>
            </a:r>
            <a:r>
              <a:rPr lang="en-US" dirty="0"/>
              <a:t>, 1997).</a:t>
            </a:r>
          </a:p>
          <a:p>
            <a:pPr eaLnBrk="1" hangingPunct="1">
              <a:lnSpc>
                <a:spcPct val="80000"/>
              </a:lnSpc>
            </a:pPr>
            <a:endParaRPr lang="en-US" dirty="0" smtClean="0"/>
          </a:p>
          <a:p>
            <a:pPr eaLnBrk="1" hangingPunct="1">
              <a:lnSpc>
                <a:spcPct val="80000"/>
              </a:lnSpc>
            </a:pPr>
            <a:endParaRPr lang="en-US" b="1" dirty="0" smtClean="0"/>
          </a:p>
        </p:txBody>
      </p:sp>
    </p:spTree>
    <p:extLst>
      <p:ext uri="{BB962C8B-B14F-4D97-AF65-F5344CB8AC3E}">
        <p14:creationId xmlns="" xmlns:p14="http://schemas.microsoft.com/office/powerpoint/2010/main" val="113538686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283335"/>
            <a:ext cx="9278035" cy="6078828"/>
          </a:xfrm>
        </p:spPr>
        <p:txBody>
          <a:bodyPr>
            <a:normAutofit/>
          </a:bodyPr>
          <a:lstStyle/>
          <a:p>
            <a:r>
              <a:rPr lang="en-US" dirty="0" smtClean="0"/>
              <a:t>Most countries have moved ahead with trade and exchange liberalization, eliminating multiple exchange rates and nontariff barriers, and also lowering the degree of tariff protection. A recent qualitative study by the African Department of the Fund indicates that the number of countries in Sub-Saharan Africa with a "restrictive" exchange regime declined from 26 in 1990 to only 2 in 1995, while the number of countries with a "substantially liberal" trade regime rose from 26 to 38 over the same period. </a:t>
            </a:r>
          </a:p>
          <a:p>
            <a:r>
              <a:rPr lang="en-US" dirty="0"/>
              <a:t>Finally, the restructuring of many African economies is gaining momentum. Throughout the continent, government intervention in economic activity is on the wane. Administrative price controls are being reduced and agricultural marketing has been widely liberalized. </a:t>
            </a:r>
          </a:p>
          <a:p>
            <a:r>
              <a:rPr lang="en-US" dirty="0"/>
              <a:t>The process of restructuring and privatizing state enterprises has been underway for some time in most countries, though with varying speed and degrees of success. And finally, fiscal reform is gaining ground--African countries are taking firm steps to rationalize their tax systems, to reduce exemptions, and to enhance administrative efficiency. </a:t>
            </a:r>
            <a:endParaRPr lang="en-US" dirty="0" smtClean="0"/>
          </a:p>
          <a:p>
            <a:r>
              <a:rPr lang="en-US" dirty="0"/>
              <a:t>At the same time, they are also reorienting expenditures away from wasteful outlays towards improved public investment and spending on key social services, particularly health and basic education. </a:t>
            </a:r>
          </a:p>
          <a:p>
            <a:endParaRPr lang="en-US" dirty="0"/>
          </a:p>
          <a:p>
            <a:endParaRPr lang="en-US" dirty="0" smtClean="0"/>
          </a:p>
          <a:p>
            <a:endParaRPr lang="en-US" dirty="0"/>
          </a:p>
        </p:txBody>
      </p:sp>
    </p:spTree>
    <p:extLst>
      <p:ext uri="{BB962C8B-B14F-4D97-AF65-F5344CB8AC3E}">
        <p14:creationId xmlns="" xmlns:p14="http://schemas.microsoft.com/office/powerpoint/2010/main" val="77809202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2405" y="288702"/>
            <a:ext cx="8229600" cy="1219200"/>
          </a:xfrm>
        </p:spPr>
        <p:txBody>
          <a:bodyPr>
            <a:normAutofit fontScale="90000"/>
          </a:bodyPr>
          <a:lstStyle/>
          <a:p>
            <a:r>
              <a:rPr lang="en-US" sz="2800" b="1" dirty="0"/>
              <a:t>Main areas where African countries need to achieve greater progress in order to speed up their participation in globalization</a:t>
            </a:r>
            <a:endParaRPr lang="en-US" sz="3200" b="1" dirty="0"/>
          </a:p>
        </p:txBody>
      </p:sp>
      <p:sp>
        <p:nvSpPr>
          <p:cNvPr id="3" name="Content Placeholder 2"/>
          <p:cNvSpPr>
            <a:spLocks noGrp="1"/>
          </p:cNvSpPr>
          <p:nvPr>
            <p:ph idx="1"/>
          </p:nvPr>
        </p:nvSpPr>
        <p:spPr>
          <a:xfrm>
            <a:off x="487251" y="1997298"/>
            <a:ext cx="8229600" cy="4724400"/>
          </a:xfrm>
        </p:spPr>
        <p:txBody>
          <a:bodyPr/>
          <a:lstStyle/>
          <a:p>
            <a:r>
              <a:rPr lang="en-US" dirty="0" smtClean="0"/>
              <a:t>It is becoming increasingly evident that so far globalization has benefited only a relatively small number of countries. </a:t>
            </a:r>
          </a:p>
          <a:p>
            <a:pPr lvl="1"/>
            <a:r>
              <a:rPr lang="en-US" dirty="0" smtClean="0"/>
              <a:t>The task for the nations is to make globalization beneficial, minimizing the costs and raising the benefits. </a:t>
            </a:r>
          </a:p>
          <a:p>
            <a:pPr lvl="1"/>
            <a:r>
              <a:rPr lang="en-US" dirty="0" smtClean="0"/>
              <a:t>It is essential to achieve the right combination of policies. While Africa is clearly on the right track, there is still some way to go. Five main areas where African countries need to achieve greater progress in order to speed up their participation in </a:t>
            </a:r>
            <a:r>
              <a:rPr lang="en-US" dirty="0" smtClean="0">
                <a:solidFill>
                  <a:srgbClr val="FF0000"/>
                </a:solidFill>
              </a:rPr>
              <a:t>globalization include:</a:t>
            </a:r>
            <a:endParaRPr lang="en-US" b="1" dirty="0" smtClean="0">
              <a:solidFill>
                <a:srgbClr val="FF0000"/>
              </a:solidFill>
            </a:endParaRPr>
          </a:p>
        </p:txBody>
      </p:sp>
    </p:spTree>
    <p:extLst>
      <p:ext uri="{BB962C8B-B14F-4D97-AF65-F5344CB8AC3E}">
        <p14:creationId xmlns="" xmlns:p14="http://schemas.microsoft.com/office/powerpoint/2010/main" val="22369505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4067" y="482958"/>
            <a:ext cx="8229600" cy="990600"/>
          </a:xfrm>
        </p:spPr>
        <p:txBody>
          <a:bodyPr>
            <a:noAutofit/>
          </a:bodyPr>
          <a:lstStyle/>
          <a:p>
            <a:r>
              <a:rPr lang="en-US" sz="2800" b="1" dirty="0"/>
              <a:t>1)Reinforcing democratic institutions and achieving good </a:t>
            </a:r>
            <a:r>
              <a:rPr lang="en-US" sz="2800" b="1" dirty="0" smtClean="0"/>
              <a:t>governance</a:t>
            </a:r>
            <a:endParaRPr lang="en-US" sz="2800" b="1" dirty="0"/>
          </a:p>
        </p:txBody>
      </p:sp>
      <p:sp>
        <p:nvSpPr>
          <p:cNvPr id="3" name="Content Placeholder 2"/>
          <p:cNvSpPr>
            <a:spLocks noGrp="1"/>
          </p:cNvSpPr>
          <p:nvPr>
            <p:ph idx="1"/>
          </p:nvPr>
        </p:nvSpPr>
        <p:spPr>
          <a:xfrm>
            <a:off x="435735" y="1933977"/>
            <a:ext cx="8229600" cy="4800600"/>
          </a:xfrm>
        </p:spPr>
        <p:txBody>
          <a:bodyPr/>
          <a:lstStyle/>
          <a:p>
            <a:pPr>
              <a:buFont typeface="Wingdings" panose="05000000000000000000" pitchFamily="2" charset="2"/>
              <a:buChar char="Ø"/>
            </a:pPr>
            <a:r>
              <a:rPr lang="en-US" dirty="0" smtClean="0"/>
              <a:t>National authorities should spare no efforts to tackle corruption and inefficiency, and to enhance accountability in government. T</a:t>
            </a:r>
          </a:p>
          <a:p>
            <a:pPr lvl="1">
              <a:buFont typeface="Wingdings" panose="05000000000000000000" pitchFamily="2" charset="2"/>
              <a:buChar char="Ø"/>
            </a:pPr>
            <a:r>
              <a:rPr lang="en-US" dirty="0"/>
              <a:t>T</a:t>
            </a:r>
            <a:r>
              <a:rPr lang="en-US" dirty="0" smtClean="0"/>
              <a:t>his means reducing the scope of distortionary rent-seeking activities; eliminating wasteful or unproductive uses of public funds; and providing the necessary domestic security. </a:t>
            </a:r>
          </a:p>
          <a:p>
            <a:pPr eaLnBrk="1" hangingPunct="1">
              <a:lnSpc>
                <a:spcPct val="80000"/>
              </a:lnSpc>
            </a:pPr>
            <a:r>
              <a:rPr lang="en-US" dirty="0" smtClean="0"/>
              <a:t>Many African countries will also have to undertake a comprehensive reform of the civil service, aimed at reducing its size while enhancing its efficiency.</a:t>
            </a:r>
          </a:p>
          <a:p>
            <a:pPr eaLnBrk="1" hangingPunct="1">
              <a:lnSpc>
                <a:spcPct val="80000"/>
              </a:lnSpc>
            </a:pPr>
            <a:r>
              <a:rPr lang="en-US" dirty="0" smtClean="0"/>
              <a:t>In short, governments must create confidence in their role as a valued and trusted partner of private economic agents. </a:t>
            </a:r>
            <a:endParaRPr lang="en-US" b="1" dirty="0" smtClean="0"/>
          </a:p>
          <a:p>
            <a:pPr>
              <a:buNone/>
            </a:pPr>
            <a:endParaRPr lang="en-US" dirty="0"/>
          </a:p>
        </p:txBody>
      </p:sp>
    </p:spTree>
    <p:extLst>
      <p:ext uri="{BB962C8B-B14F-4D97-AF65-F5344CB8AC3E}">
        <p14:creationId xmlns="" xmlns:p14="http://schemas.microsoft.com/office/powerpoint/2010/main" val="3826598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15284" y="901522"/>
            <a:ext cx="8888569" cy="5177306"/>
          </a:xfrm>
        </p:spPr>
        <p:txBody>
          <a:bodyPr/>
          <a:lstStyle/>
          <a:p>
            <a:pPr marL="0" indent="0">
              <a:buNone/>
            </a:pPr>
            <a:r>
              <a:rPr lang="en-US" dirty="0" smtClean="0"/>
              <a:t>2) </a:t>
            </a:r>
            <a:r>
              <a:rPr lang="en-US" b="1" dirty="0" smtClean="0"/>
              <a:t>Reforming financial sectors</a:t>
            </a:r>
          </a:p>
          <a:p>
            <a:r>
              <a:rPr lang="en-US" dirty="0" smtClean="0"/>
              <a:t>An open and liberal system of capital movements is beneficial to the world economy. </a:t>
            </a:r>
          </a:p>
          <a:p>
            <a:r>
              <a:rPr lang="en-US" dirty="0" smtClean="0"/>
              <a:t>However, rising capital flows place additional burdens on banking regulation and supervision, and require more flexible financial structures.</a:t>
            </a:r>
          </a:p>
          <a:p>
            <a:r>
              <a:rPr lang="en-US" dirty="0" smtClean="0"/>
              <a:t>This aspect of globalization thus confronts developing countries with a new challenge--to accelerate the development and liberalization of their financial markets, and to enhance the ability of their financial institutions to respond to the changing international environment</a:t>
            </a:r>
            <a:endParaRPr lang="en-US" dirty="0"/>
          </a:p>
        </p:txBody>
      </p:sp>
    </p:spTree>
    <p:extLst>
      <p:ext uri="{BB962C8B-B14F-4D97-AF65-F5344CB8AC3E}">
        <p14:creationId xmlns="" xmlns:p14="http://schemas.microsoft.com/office/powerpoint/2010/main" val="1747733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04611"/>
            <a:ext cx="8759780" cy="1076459"/>
          </a:xfrm>
        </p:spPr>
        <p:txBody>
          <a:bodyPr>
            <a:noAutofit/>
          </a:bodyPr>
          <a:lstStyle/>
          <a:p>
            <a:r>
              <a:rPr lang="en-US" sz="2800" b="1" dirty="0"/>
              <a:t>Maintaining macroeconomic stability and accelerating structural reform</a:t>
            </a:r>
            <a:br>
              <a:rPr lang="en-US" sz="2800" b="1" dirty="0"/>
            </a:br>
            <a:endParaRPr lang="en-US" sz="2800" dirty="0"/>
          </a:p>
        </p:txBody>
      </p:sp>
      <p:sp>
        <p:nvSpPr>
          <p:cNvPr id="3" name="Content Placeholder 2"/>
          <p:cNvSpPr>
            <a:spLocks noGrp="1"/>
          </p:cNvSpPr>
          <p:nvPr>
            <p:ph idx="1"/>
          </p:nvPr>
        </p:nvSpPr>
        <p:spPr>
          <a:xfrm>
            <a:off x="628918" y="1571223"/>
            <a:ext cx="9197662" cy="4802746"/>
          </a:xfrm>
        </p:spPr>
        <p:txBody>
          <a:bodyPr>
            <a:normAutofit/>
          </a:bodyPr>
          <a:lstStyle/>
          <a:p>
            <a:pPr>
              <a:buNone/>
            </a:pPr>
            <a:r>
              <a:rPr lang="en-US" b="1" dirty="0" smtClean="0"/>
              <a:t>3</a:t>
            </a:r>
            <a:r>
              <a:rPr lang="en-US" sz="2200" b="1" dirty="0"/>
              <a:t>) </a:t>
            </a:r>
            <a:r>
              <a:rPr lang="en-US" sz="2200" dirty="0" smtClean="0"/>
              <a:t>As </a:t>
            </a:r>
            <a:r>
              <a:rPr lang="en-US" sz="2200" dirty="0"/>
              <a:t>the continent enters the "second phase of adjustment", the emphasis must be to maintain economic stability and to reinforce the implementation of structural policies that will make the economies more flexible, encourage diversification, and reduce their vulnerability to exogenous shocks</a:t>
            </a:r>
            <a:r>
              <a:rPr lang="en-US" sz="2200" dirty="0" smtClean="0"/>
              <a:t>.</a:t>
            </a:r>
          </a:p>
          <a:p>
            <a:pPr>
              <a:buNone/>
            </a:pPr>
            <a:endParaRPr lang="en-US" sz="2200" dirty="0"/>
          </a:p>
          <a:p>
            <a:pPr>
              <a:buNone/>
            </a:pPr>
            <a:r>
              <a:rPr lang="en-US" sz="2200" dirty="0"/>
              <a:t>These include further reforms in the areas of public enterprise activity, the labor markets, and the trade regime. </a:t>
            </a:r>
            <a:endParaRPr lang="en-US" sz="2200" dirty="0" smtClean="0"/>
          </a:p>
          <a:p>
            <a:pPr>
              <a:buNone/>
            </a:pPr>
            <a:r>
              <a:rPr lang="en-US" sz="2200" dirty="0" smtClean="0"/>
              <a:t>Governments </a:t>
            </a:r>
            <a:r>
              <a:rPr lang="en-US" sz="2200" dirty="0"/>
              <a:t>must also ensure that public services--including transportation networks, electricity, water, and telecommunications, but also health services and education--are provided in a reliable and cost-efficient fashion. </a:t>
            </a:r>
            <a:endParaRPr lang="en-US" sz="2200" b="1" dirty="0"/>
          </a:p>
          <a:p>
            <a:pPr>
              <a:buNone/>
            </a:pPr>
            <a:endParaRPr lang="en-US" dirty="0"/>
          </a:p>
        </p:txBody>
      </p:sp>
    </p:spTree>
    <p:extLst>
      <p:ext uri="{BB962C8B-B14F-4D97-AF65-F5344CB8AC3E}">
        <p14:creationId xmlns="" xmlns:p14="http://schemas.microsoft.com/office/powerpoint/2010/main" val="316829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129" y="850007"/>
            <a:ext cx="8888569" cy="5589430"/>
          </a:xfrm>
        </p:spPr>
        <p:txBody>
          <a:bodyPr>
            <a:normAutofit/>
          </a:bodyPr>
          <a:lstStyle/>
          <a:p>
            <a:pPr>
              <a:buNone/>
            </a:pPr>
            <a:r>
              <a:rPr lang="en-US" b="1" dirty="0" smtClean="0"/>
              <a:t>4) </a:t>
            </a:r>
            <a:r>
              <a:rPr lang="en-US" sz="2200" b="1" dirty="0"/>
              <a:t>Ensuring economic security</a:t>
            </a:r>
            <a:r>
              <a:rPr lang="en-US" sz="2200" dirty="0"/>
              <a:t>.</a:t>
            </a:r>
            <a:br>
              <a:rPr lang="en-US" sz="2200" dirty="0"/>
            </a:br>
            <a:r>
              <a:rPr lang="en-US" sz="2200" dirty="0"/>
              <a:t>Establishing the right framework for economic activity addresses the second requirement of policy--removing the sense of uncertainty that still plagues economic decision-making in most of Africa. </a:t>
            </a:r>
            <a:endParaRPr lang="en-US" sz="2200" dirty="0" smtClean="0"/>
          </a:p>
          <a:p>
            <a:pPr>
              <a:buNone/>
            </a:pPr>
            <a:r>
              <a:rPr lang="en-US" sz="2200" dirty="0"/>
              <a:t>	</a:t>
            </a:r>
            <a:r>
              <a:rPr lang="en-US" sz="2200" dirty="0" smtClean="0"/>
              <a:t>The </a:t>
            </a:r>
            <a:r>
              <a:rPr lang="en-US" sz="2200" dirty="0"/>
              <a:t>direction and orientation of future policy must be beyond question. This requires the creation of a strong national capacity for policy formulation, implementation and monitoring. </a:t>
            </a:r>
          </a:p>
          <a:p>
            <a:r>
              <a:rPr lang="en-US" sz="2200" dirty="0"/>
              <a:t>Moreover, transparency, predictability and impartiality of  regulatory and legal systems must be guaranteed. This goes well beyond respect of private property rights and enforcement of commercial contracts. </a:t>
            </a:r>
            <a:endParaRPr lang="en-US" sz="2200" dirty="0" smtClean="0"/>
          </a:p>
          <a:p>
            <a:pPr lvl="1"/>
            <a:r>
              <a:rPr lang="en-US" sz="2000" dirty="0" smtClean="0"/>
              <a:t>It </a:t>
            </a:r>
            <a:r>
              <a:rPr lang="en-US" sz="2000" dirty="0"/>
              <a:t>also involves the elimination of arbitrariness, special privileges, and ad-hoc exemptions, even where these are intended to encourage investment. </a:t>
            </a:r>
          </a:p>
          <a:p>
            <a:endParaRPr lang="en-US" dirty="0" smtClean="0"/>
          </a:p>
          <a:p>
            <a:endParaRPr lang="en-US" dirty="0"/>
          </a:p>
        </p:txBody>
      </p:sp>
    </p:spTree>
    <p:extLst>
      <p:ext uri="{BB962C8B-B14F-4D97-AF65-F5344CB8AC3E}">
        <p14:creationId xmlns="" xmlns:p14="http://schemas.microsoft.com/office/powerpoint/2010/main" val="357236654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33400"/>
            <a:ext cx="8229600" cy="1600200"/>
          </a:xfrm>
        </p:spPr>
        <p:txBody>
          <a:bodyPr>
            <a:noAutofit/>
          </a:bodyPr>
          <a:lstStyle/>
          <a:p>
            <a:r>
              <a:rPr lang="en-US" sz="2800" b="1" dirty="0"/>
              <a:t>Main areas where African countries need to achieve greater progress in order to speed up their participation in globalization </a:t>
            </a:r>
            <a:r>
              <a:rPr lang="en-US" sz="2800" b="1" dirty="0" err="1"/>
              <a:t>contd</a:t>
            </a:r>
            <a:r>
              <a:rPr lang="en-US" sz="2800" b="1" dirty="0"/>
              <a:t>…</a:t>
            </a:r>
            <a:endParaRPr lang="en-US" sz="2800" dirty="0"/>
          </a:p>
        </p:txBody>
      </p:sp>
      <p:sp>
        <p:nvSpPr>
          <p:cNvPr id="3" name="Content Placeholder 2"/>
          <p:cNvSpPr>
            <a:spLocks noGrp="1"/>
          </p:cNvSpPr>
          <p:nvPr>
            <p:ph idx="1"/>
          </p:nvPr>
        </p:nvSpPr>
        <p:spPr>
          <a:xfrm>
            <a:off x="1981200" y="2209800"/>
            <a:ext cx="8229600" cy="4267200"/>
          </a:xfrm>
        </p:spPr>
        <p:txBody>
          <a:bodyPr/>
          <a:lstStyle/>
          <a:p>
            <a:pPr>
              <a:buNone/>
            </a:pPr>
            <a:r>
              <a:rPr lang="en-US" b="1" dirty="0" smtClean="0"/>
              <a:t>5) A partnership with Civil Society</a:t>
            </a:r>
          </a:p>
          <a:p>
            <a:r>
              <a:rPr lang="en-US" dirty="0" smtClean="0"/>
              <a:t>African governments will need to actively encourage the participation of civil society in the debate on economic policy, and to seek the broad support of the population for the adjustment efforts. To this end, governments will need to pursue a more active information policy, explaining the objectives of policies and soliciting the input of those whom the policies are intended to benefit.</a:t>
            </a:r>
            <a:endParaRPr lang="en-US" b="1" dirty="0" smtClean="0"/>
          </a:p>
          <a:p>
            <a:pPr lvl="0">
              <a:buNone/>
            </a:pPr>
            <a:r>
              <a:rPr lang="en-US" dirty="0" smtClean="0"/>
              <a:t>6) promote an efficient public administration</a:t>
            </a:r>
          </a:p>
          <a:p>
            <a:pPr lvl="0">
              <a:buNone/>
            </a:pPr>
            <a:r>
              <a:rPr lang="en-US" dirty="0" smtClean="0"/>
              <a:t>7Promote an effective strategy of resource mobilization and improve tax administration systems among others </a:t>
            </a:r>
          </a:p>
          <a:p>
            <a:endParaRPr lang="en-US" dirty="0"/>
          </a:p>
        </p:txBody>
      </p:sp>
    </p:spTree>
    <p:extLst>
      <p:ext uri="{BB962C8B-B14F-4D97-AF65-F5344CB8AC3E}">
        <p14:creationId xmlns="" xmlns:p14="http://schemas.microsoft.com/office/powerpoint/2010/main" val="251738617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ENTREPRENEURSHIP AND GLOBALISATION</a:t>
            </a:r>
            <a:endParaRPr lang="en-US" dirty="0"/>
          </a:p>
        </p:txBody>
      </p:sp>
    </p:spTree>
    <p:extLst>
      <p:ext uri="{BB962C8B-B14F-4D97-AF65-F5344CB8AC3E}">
        <p14:creationId xmlns="" xmlns:p14="http://schemas.microsoft.com/office/powerpoint/2010/main" val="17148916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tx1"/>
                </a:solidFill>
              </a:rPr>
              <a:t>Introduction </a:t>
            </a:r>
            <a:r>
              <a:rPr lang="en-US" b="1" dirty="0" err="1" smtClean="0">
                <a:solidFill>
                  <a:schemeClr val="tx1"/>
                </a:solidFill>
              </a:rPr>
              <a:t>contd</a:t>
            </a:r>
            <a:r>
              <a:rPr lang="en-US" b="1" dirty="0" smtClean="0">
                <a:solidFill>
                  <a:schemeClr val="tx1"/>
                </a:solidFill>
              </a:rPr>
              <a:t>…</a:t>
            </a:r>
            <a:br>
              <a:rPr lang="en-US" b="1" dirty="0" smtClean="0">
                <a:solidFill>
                  <a:schemeClr val="tx1"/>
                </a:solidFill>
              </a:rPr>
            </a:br>
            <a:endParaRPr lang="en-US" dirty="0"/>
          </a:p>
        </p:txBody>
      </p:sp>
      <p:sp>
        <p:nvSpPr>
          <p:cNvPr id="3" name="Content Placeholder 2"/>
          <p:cNvSpPr>
            <a:spLocks noGrp="1"/>
          </p:cNvSpPr>
          <p:nvPr>
            <p:ph idx="1"/>
          </p:nvPr>
        </p:nvSpPr>
        <p:spPr>
          <a:xfrm>
            <a:off x="677334" y="1751682"/>
            <a:ext cx="8596668" cy="4289680"/>
          </a:xfrm>
        </p:spPr>
        <p:txBody>
          <a:bodyPr/>
          <a:lstStyle/>
          <a:p>
            <a:r>
              <a:rPr lang="en-US" dirty="0" smtClean="0"/>
              <a:t>Part of these lectures  will point to the major challenges facing entrepreneurs and their small-scale enterprises in Africa and we shall discuss suggestions on how best African entrepreneurs  can survive amidst competition in the world trade due to globalization-incase they need to use globalization as an opportunity.</a:t>
            </a:r>
          </a:p>
          <a:p>
            <a:endParaRPr lang="en-US" dirty="0"/>
          </a:p>
          <a:p>
            <a:r>
              <a:rPr lang="en-US" dirty="0" smtClean="0"/>
              <a:t> This will be covered under economic aspects of globalization  </a:t>
            </a:r>
          </a:p>
          <a:p>
            <a:endParaRPr lang="en-US" dirty="0"/>
          </a:p>
        </p:txBody>
      </p:sp>
    </p:spTree>
    <p:extLst>
      <p:ext uri="{BB962C8B-B14F-4D97-AF65-F5344CB8AC3E}">
        <p14:creationId xmlns="" xmlns:p14="http://schemas.microsoft.com/office/powerpoint/2010/main" val="270229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African Entrepreneurs and Globalization</a:t>
            </a:r>
            <a:endParaRPr lang="en-US" dirty="0"/>
          </a:p>
        </p:txBody>
      </p:sp>
      <p:sp>
        <p:nvSpPr>
          <p:cNvPr id="3" name="Content Placeholder 2"/>
          <p:cNvSpPr>
            <a:spLocks noGrp="1"/>
          </p:cNvSpPr>
          <p:nvPr>
            <p:ph idx="1"/>
          </p:nvPr>
        </p:nvSpPr>
        <p:spPr/>
        <p:txBody>
          <a:bodyPr/>
          <a:lstStyle/>
          <a:p>
            <a:pPr>
              <a:buNone/>
            </a:pPr>
            <a:r>
              <a:rPr lang="en-US" dirty="0" smtClean="0"/>
              <a:t>Globalization can also pose a challenge on how Small and Medium Enterprises in Africa should brace themselves to respond to and take advantages of the changes, and carve an appropriate position in the global competitive economy.</a:t>
            </a:r>
          </a:p>
          <a:p>
            <a:pPr>
              <a:buNone/>
            </a:pPr>
            <a:r>
              <a:rPr lang="en-US" dirty="0" smtClean="0"/>
              <a:t>A focus on the implications of globalization for entrepreneurship development in developing countries is imperative, in view of the role of entrepreneurship as the engine of economic </a:t>
            </a:r>
            <a:r>
              <a:rPr lang="en-US" dirty="0" err="1" smtClean="0"/>
              <a:t>growth,and</a:t>
            </a:r>
            <a:r>
              <a:rPr lang="en-US" dirty="0" smtClean="0"/>
              <a:t> also, considering the apparent controversy about the role of globalization in national economic growth and development which is polarized between a positive perspective and a negative perspective</a:t>
            </a:r>
          </a:p>
          <a:p>
            <a:pPr>
              <a:buNone/>
            </a:pPr>
            <a:endParaRPr lang="en-US" dirty="0"/>
          </a:p>
        </p:txBody>
      </p:sp>
    </p:spTree>
    <p:extLst>
      <p:ext uri="{BB962C8B-B14F-4D97-AF65-F5344CB8AC3E}">
        <p14:creationId xmlns="" xmlns:p14="http://schemas.microsoft.com/office/powerpoint/2010/main" val="326944897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African Entrepreneurs and Globalization </a:t>
            </a:r>
            <a:r>
              <a:rPr lang="en-US" dirty="0" err="1" smtClean="0"/>
              <a:t>contd</a:t>
            </a:r>
            <a:r>
              <a:rPr lang="en-US" dirty="0" smtClean="0"/>
              <a:t>…</a:t>
            </a:r>
            <a:endParaRPr lang="en-US" dirty="0"/>
          </a:p>
        </p:txBody>
      </p:sp>
      <p:sp>
        <p:nvSpPr>
          <p:cNvPr id="3" name="Content Placeholder 2"/>
          <p:cNvSpPr>
            <a:spLocks noGrp="1"/>
          </p:cNvSpPr>
          <p:nvPr>
            <p:ph idx="1"/>
          </p:nvPr>
        </p:nvSpPr>
        <p:spPr/>
        <p:txBody>
          <a:bodyPr/>
          <a:lstStyle/>
          <a:p>
            <a:r>
              <a:rPr lang="en-US" dirty="0" smtClean="0"/>
              <a:t>The evidence from the literature points to several stumbling blocks that prevent African manufacturing SMEs from participating successfully in the global economy. These include problems with exports, technology, competitiveness and inter-firm linkages as well as barriers in the institutional and policy environments.  </a:t>
            </a:r>
          </a:p>
          <a:p>
            <a:pPr>
              <a:buNone/>
            </a:pPr>
            <a:r>
              <a:rPr lang="en-US" b="1" dirty="0" smtClean="0"/>
              <a:t>Way forward for Africa Entrepreneurship </a:t>
            </a:r>
          </a:p>
          <a:p>
            <a:r>
              <a:rPr lang="en-US" dirty="0" smtClean="0"/>
              <a:t>developing countries must operate a selective or guided open system with regards to business entry into their economies from outside, to guard against market adverse effect due to globalization</a:t>
            </a:r>
            <a:endParaRPr lang="en-US" dirty="0"/>
          </a:p>
        </p:txBody>
      </p:sp>
    </p:spTree>
    <p:extLst>
      <p:ext uri="{BB962C8B-B14F-4D97-AF65-F5344CB8AC3E}">
        <p14:creationId xmlns="" xmlns:p14="http://schemas.microsoft.com/office/powerpoint/2010/main" val="342462237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Way forward for Africa Entrepreneurship </a:t>
            </a:r>
            <a:r>
              <a:rPr lang="en-US" b="1" dirty="0" smtClean="0"/>
              <a:t/>
            </a:r>
            <a:br>
              <a:rPr lang="en-US" b="1" dirty="0" smtClean="0"/>
            </a:br>
            <a:endParaRPr lang="en-US" dirty="0"/>
          </a:p>
        </p:txBody>
      </p:sp>
      <p:sp>
        <p:nvSpPr>
          <p:cNvPr id="3" name="Content Placeholder 2"/>
          <p:cNvSpPr>
            <a:spLocks noGrp="1"/>
          </p:cNvSpPr>
          <p:nvPr>
            <p:ph idx="1"/>
          </p:nvPr>
        </p:nvSpPr>
        <p:spPr/>
        <p:txBody>
          <a:bodyPr>
            <a:normAutofit fontScale="92500" lnSpcReduction="10000"/>
          </a:bodyPr>
          <a:lstStyle/>
          <a:p>
            <a:pPr algn="just"/>
            <a:r>
              <a:rPr lang="en-US" sz="2200" dirty="0"/>
              <a:t>African entrepreneurs need to prepare for continuous searching business innovation and opportunities at all times and in any place in this epoch of global business turbulence and marked uncertainties.</a:t>
            </a:r>
          </a:p>
          <a:p>
            <a:pPr algn="just"/>
            <a:r>
              <a:rPr lang="en-US" sz="2200" dirty="0"/>
              <a:t>They need to equip themselves with the desired appropriate knowledge technology and skills for active engagement in the global business environment</a:t>
            </a:r>
          </a:p>
          <a:p>
            <a:pPr algn="just"/>
            <a:r>
              <a:rPr lang="en-US" sz="2200" dirty="0"/>
              <a:t>They should also take into consideration the importance of hiring well trained, globally exposed, knowledgeable managers and professionals at large.</a:t>
            </a:r>
          </a:p>
          <a:p>
            <a:pPr algn="just"/>
            <a:r>
              <a:rPr lang="en-US" sz="2200" dirty="0"/>
              <a:t>Entrepreneurs collectively and academic institutions can collaborate in training qualified professional that can play a catalyst role in enhancing involvement in international business activities.</a:t>
            </a:r>
          </a:p>
          <a:p>
            <a:endParaRPr lang="en-US" dirty="0" smtClean="0"/>
          </a:p>
          <a:p>
            <a:endParaRPr lang="en-US" dirty="0" smtClean="0"/>
          </a:p>
          <a:p>
            <a:endParaRPr lang="en-US" dirty="0" smtClean="0"/>
          </a:p>
          <a:p>
            <a:endParaRPr lang="en-US" dirty="0"/>
          </a:p>
        </p:txBody>
      </p:sp>
    </p:spTree>
    <p:extLst>
      <p:ext uri="{BB962C8B-B14F-4D97-AF65-F5344CB8AC3E}">
        <p14:creationId xmlns="" xmlns:p14="http://schemas.microsoft.com/office/powerpoint/2010/main" val="409291412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Way forward for Africa Entrepreneurship </a:t>
            </a:r>
            <a:r>
              <a:rPr lang="en-US" b="1" dirty="0" smtClean="0"/>
              <a:t/>
            </a:r>
            <a:br>
              <a:rPr lang="en-US" b="1" dirty="0" smtClean="0"/>
            </a:br>
            <a:endParaRPr lang="en-US" dirty="0"/>
          </a:p>
        </p:txBody>
      </p:sp>
      <p:sp>
        <p:nvSpPr>
          <p:cNvPr id="3" name="Content Placeholder 2"/>
          <p:cNvSpPr>
            <a:spLocks noGrp="1"/>
          </p:cNvSpPr>
          <p:nvPr>
            <p:ph idx="1"/>
          </p:nvPr>
        </p:nvSpPr>
        <p:spPr/>
        <p:txBody>
          <a:bodyPr/>
          <a:lstStyle/>
          <a:p>
            <a:r>
              <a:rPr lang="en-US" dirty="0" smtClean="0"/>
              <a:t>entrepreneurs need to articulate a pragmatic vision, exercise effective leadership, and develop a competent business strategy</a:t>
            </a:r>
          </a:p>
          <a:p>
            <a:r>
              <a:rPr lang="en-US" dirty="0" smtClean="0"/>
              <a:t>the ability to adopt a global mindset in the exercise of entrepreneurial initiative</a:t>
            </a:r>
            <a:endParaRPr lang="en-US" dirty="0"/>
          </a:p>
        </p:txBody>
      </p:sp>
    </p:spTree>
    <p:extLst>
      <p:ext uri="{BB962C8B-B14F-4D97-AF65-F5344CB8AC3E}">
        <p14:creationId xmlns="" xmlns:p14="http://schemas.microsoft.com/office/powerpoint/2010/main" val="305642993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704202"/>
            <a:ext cx="7772400" cy="1718975"/>
          </a:xfrm>
        </p:spPr>
        <p:style>
          <a:lnRef idx="2">
            <a:schemeClr val="accent2"/>
          </a:lnRef>
          <a:fillRef idx="1">
            <a:schemeClr val="lt1"/>
          </a:fillRef>
          <a:effectRef idx="0">
            <a:schemeClr val="accent2"/>
          </a:effectRef>
          <a:fontRef idx="minor">
            <a:schemeClr val="dk1"/>
          </a:fontRef>
        </p:style>
        <p:txBody>
          <a:bodyPr>
            <a:normAutofit fontScale="90000"/>
          </a:bodyPr>
          <a:lstStyle/>
          <a:p>
            <a:pPr algn="ctr"/>
            <a:r>
              <a:rPr lang="en-GB" dirty="0" smtClean="0"/>
              <a:t>SOUTH KOREA DEVELOPMENT  SUCCESS</a:t>
            </a:r>
            <a:endParaRPr lang="en-GB" dirty="0"/>
          </a:p>
        </p:txBody>
      </p:sp>
      <p:sp>
        <p:nvSpPr>
          <p:cNvPr id="3" name="Subtitle 2"/>
          <p:cNvSpPr>
            <a:spLocks noGrp="1"/>
          </p:cNvSpPr>
          <p:nvPr>
            <p:ph type="subTitle" idx="1"/>
          </p:nvPr>
        </p:nvSpPr>
        <p:spPr/>
        <p:txBody>
          <a:bodyPr/>
          <a:lstStyle/>
          <a:p>
            <a:r>
              <a:rPr lang="en-GB" dirty="0" smtClean="0"/>
              <a:t>Lessons for developing countries</a:t>
            </a:r>
            <a:endParaRPr lang="en-GB" dirty="0"/>
          </a:p>
        </p:txBody>
      </p:sp>
    </p:spTree>
    <p:extLst>
      <p:ext uri="{BB962C8B-B14F-4D97-AF65-F5344CB8AC3E}">
        <p14:creationId xmlns="" xmlns:p14="http://schemas.microsoft.com/office/powerpoint/2010/main" val="3367396310"/>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 </a:t>
            </a:r>
            <a:endParaRPr lang="en-GB" dirty="0"/>
          </a:p>
        </p:txBody>
      </p:sp>
      <p:sp>
        <p:nvSpPr>
          <p:cNvPr id="3" name="Content Placeholder 2"/>
          <p:cNvSpPr>
            <a:spLocks noGrp="1"/>
          </p:cNvSpPr>
          <p:nvPr>
            <p:ph idx="1"/>
          </p:nvPr>
        </p:nvSpPr>
        <p:spPr/>
        <p:txBody>
          <a:bodyPr>
            <a:normAutofit fontScale="92500" lnSpcReduction="20000"/>
          </a:bodyPr>
          <a:lstStyle/>
          <a:p>
            <a:pPr algn="just">
              <a:buFont typeface="Wingdings" panose="05000000000000000000" pitchFamily="2" charset="2"/>
              <a:buChar char="q"/>
            </a:pPr>
            <a:r>
              <a:rPr lang="en-GB" sz="2800" dirty="0"/>
              <a:t>South Korea </a:t>
            </a:r>
            <a:r>
              <a:rPr lang="en-GB" sz="2800" dirty="0" smtClean="0"/>
              <a:t>in the </a:t>
            </a:r>
            <a:r>
              <a:rPr lang="en-GB" sz="2800" u="sng" dirty="0" smtClean="0"/>
              <a:t>1960s </a:t>
            </a:r>
            <a:r>
              <a:rPr lang="en-GB" sz="2800" u="sng" dirty="0"/>
              <a:t>truly represented a backward, desolate economy based on subsistence agriculture </a:t>
            </a:r>
            <a:r>
              <a:rPr lang="en-GB" sz="2800" dirty="0"/>
              <a:t>with all the difficulties facing a typical developing country today.</a:t>
            </a:r>
          </a:p>
          <a:p>
            <a:pPr algn="just">
              <a:buFont typeface="Wingdings" panose="05000000000000000000" pitchFamily="2" charset="2"/>
              <a:buChar char="q"/>
            </a:pPr>
            <a:r>
              <a:rPr lang="en-GB" sz="2800" dirty="0"/>
              <a:t>South Korea is poor </a:t>
            </a:r>
            <a:r>
              <a:rPr lang="en-GB" sz="2800" u="sng" dirty="0"/>
              <a:t>in natural resources. Only about 30% of the land area is cultivable and the arable land per farm household ranks among the lowest in the world (currently less than a hectare). </a:t>
            </a:r>
            <a:endParaRPr lang="en-GB" sz="2800" u="sng" dirty="0" smtClean="0"/>
          </a:p>
          <a:p>
            <a:pPr algn="just">
              <a:buFont typeface="Wingdings" panose="05000000000000000000" pitchFamily="2" charset="2"/>
              <a:buChar char="q"/>
            </a:pPr>
            <a:r>
              <a:rPr lang="en-GB" sz="2800" dirty="0" smtClean="0"/>
              <a:t>Korean </a:t>
            </a:r>
            <a:r>
              <a:rPr lang="en-GB" sz="2800" dirty="0"/>
              <a:t>society was </a:t>
            </a:r>
            <a:r>
              <a:rPr lang="en-GB" sz="2800" u="sng" dirty="0"/>
              <a:t>traditional, feudalistic, agrarian, and isolated from the West until the late nineteenth century</a:t>
            </a:r>
            <a:r>
              <a:rPr lang="en-GB" sz="2800" dirty="0"/>
              <a:t>. </a:t>
            </a:r>
          </a:p>
          <a:p>
            <a:endParaRPr lang="en-GB" dirty="0"/>
          </a:p>
        </p:txBody>
      </p:sp>
    </p:spTree>
    <p:extLst>
      <p:ext uri="{BB962C8B-B14F-4D97-AF65-F5344CB8AC3E}">
        <p14:creationId xmlns="" xmlns:p14="http://schemas.microsoft.com/office/powerpoint/2010/main" val="196605719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 Cont.</a:t>
            </a:r>
            <a:endParaRPr lang="en-GB" dirty="0"/>
          </a:p>
        </p:txBody>
      </p:sp>
      <p:sp>
        <p:nvSpPr>
          <p:cNvPr id="3" name="Content Placeholder 2"/>
          <p:cNvSpPr>
            <a:spLocks noGrp="1"/>
          </p:cNvSpPr>
          <p:nvPr>
            <p:ph idx="1"/>
          </p:nvPr>
        </p:nvSpPr>
        <p:spPr/>
        <p:txBody>
          <a:bodyPr>
            <a:normAutofit fontScale="92500" lnSpcReduction="10000"/>
          </a:bodyPr>
          <a:lstStyle/>
          <a:p>
            <a:pPr algn="just">
              <a:buFont typeface="Wingdings" panose="05000000000000000000" pitchFamily="2" charset="2"/>
              <a:buChar char="q"/>
            </a:pPr>
            <a:r>
              <a:rPr lang="en-GB" sz="2800" dirty="0"/>
              <a:t>Japanese colonial rule during the </a:t>
            </a:r>
            <a:r>
              <a:rPr lang="en-GB" sz="2800" u="sng" dirty="0"/>
              <a:t>period 1910 to 1945 brought both exploitation and modernization, influencing the country’s future course of development</a:t>
            </a:r>
            <a:r>
              <a:rPr lang="en-GB" sz="2800" dirty="0"/>
              <a:t>. </a:t>
            </a:r>
            <a:r>
              <a:rPr lang="en-GB" sz="2800" u="sng" dirty="0"/>
              <a:t>The small infrastructural base built during Japanese rule was mostly destroyed during the Korean War of 1950-53. </a:t>
            </a:r>
            <a:endParaRPr lang="en-GB" sz="2800" u="sng" dirty="0" smtClean="0"/>
          </a:p>
          <a:p>
            <a:pPr algn="just">
              <a:buFont typeface="Wingdings" panose="05000000000000000000" pitchFamily="2" charset="2"/>
              <a:buChar char="q"/>
            </a:pPr>
            <a:r>
              <a:rPr lang="en-GB" sz="2800" dirty="0" smtClean="0"/>
              <a:t>The </a:t>
            </a:r>
            <a:r>
              <a:rPr lang="en-GB" sz="2800" dirty="0"/>
              <a:t>country’s </a:t>
            </a:r>
            <a:r>
              <a:rPr lang="en-GB" sz="2800" u="sng" dirty="0"/>
              <a:t>per capita income in the early </a:t>
            </a:r>
            <a:r>
              <a:rPr lang="en-GB" sz="2800" u="sng" dirty="0" smtClean="0"/>
              <a:t>1960s </a:t>
            </a:r>
            <a:r>
              <a:rPr lang="en-GB" sz="2800" u="sng" dirty="0"/>
              <a:t>was lower than those of Haiti, Ethiopia, and Yemen and about 40% below India’s. </a:t>
            </a:r>
            <a:r>
              <a:rPr lang="en-GB" sz="2800" dirty="0"/>
              <a:t>With such a low-level income, domestic savings were negligible. </a:t>
            </a:r>
            <a:endParaRPr lang="en-GB" dirty="0"/>
          </a:p>
        </p:txBody>
      </p:sp>
    </p:spTree>
    <p:extLst>
      <p:ext uri="{BB962C8B-B14F-4D97-AF65-F5344CB8AC3E}">
        <p14:creationId xmlns="" xmlns:p14="http://schemas.microsoft.com/office/powerpoint/2010/main" val="1117049546"/>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Intro Cont.</a:t>
            </a:r>
          </a:p>
        </p:txBody>
      </p:sp>
      <p:sp>
        <p:nvSpPr>
          <p:cNvPr id="3" name="Content Placeholder 2"/>
          <p:cNvSpPr>
            <a:spLocks noGrp="1"/>
          </p:cNvSpPr>
          <p:nvPr>
            <p:ph idx="1"/>
          </p:nvPr>
        </p:nvSpPr>
        <p:spPr/>
        <p:txBody>
          <a:bodyPr>
            <a:normAutofit fontScale="85000" lnSpcReduction="20000"/>
          </a:bodyPr>
          <a:lstStyle/>
          <a:p>
            <a:pPr algn="just">
              <a:buFont typeface="Wingdings" panose="05000000000000000000" pitchFamily="2" charset="2"/>
              <a:buChar char="q"/>
            </a:pPr>
            <a:r>
              <a:rPr lang="en-GB" sz="3200" dirty="0"/>
              <a:t>The population growth of nearly 3% a year in an already densely populated country meant that the country had to depend on foreign aid for sheer survival. </a:t>
            </a:r>
            <a:endParaRPr lang="en-GB" sz="3200" dirty="0" smtClean="0"/>
          </a:p>
          <a:p>
            <a:pPr algn="just">
              <a:buFont typeface="Wingdings" panose="05000000000000000000" pitchFamily="2" charset="2"/>
              <a:buChar char="q"/>
            </a:pPr>
            <a:r>
              <a:rPr lang="en-GB" sz="3200" dirty="0" smtClean="0"/>
              <a:t>Unemployment</a:t>
            </a:r>
            <a:r>
              <a:rPr lang="en-GB" sz="3200" dirty="0"/>
              <a:t>, underemployment and poverty were widespread with over 40% of the nation’s population suffering from absolute poverty. </a:t>
            </a:r>
            <a:endParaRPr lang="en-GB" sz="3200" dirty="0" smtClean="0"/>
          </a:p>
          <a:p>
            <a:pPr algn="just">
              <a:buFont typeface="Wingdings" panose="05000000000000000000" pitchFamily="2" charset="2"/>
              <a:buChar char="q"/>
            </a:pPr>
            <a:r>
              <a:rPr lang="en-GB" sz="3200" dirty="0" smtClean="0"/>
              <a:t>If </a:t>
            </a:r>
            <a:r>
              <a:rPr lang="en-GB" sz="3200" dirty="0"/>
              <a:t>ever there was an economic basket case, Korea of the 1950s was it. Capitalism during the 1950s had done little for South Korea.</a:t>
            </a:r>
          </a:p>
          <a:p>
            <a:endParaRPr lang="en-GB" dirty="0"/>
          </a:p>
        </p:txBody>
      </p:sp>
    </p:spTree>
    <p:extLst>
      <p:ext uri="{BB962C8B-B14F-4D97-AF65-F5344CB8AC3E}">
        <p14:creationId xmlns="" xmlns:p14="http://schemas.microsoft.com/office/powerpoint/2010/main" val="942648233"/>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transformation </a:t>
            </a:r>
            <a:endParaRPr lang="en-GB" dirty="0"/>
          </a:p>
        </p:txBody>
      </p:sp>
      <p:sp>
        <p:nvSpPr>
          <p:cNvPr id="3" name="Content Placeholder 2"/>
          <p:cNvSpPr>
            <a:spLocks noGrp="1"/>
          </p:cNvSpPr>
          <p:nvPr>
            <p:ph idx="1"/>
          </p:nvPr>
        </p:nvSpPr>
        <p:spPr>
          <a:xfrm>
            <a:off x="1097279" y="1845733"/>
            <a:ext cx="10532343" cy="4503551"/>
          </a:xfrm>
        </p:spPr>
        <p:style>
          <a:lnRef idx="2">
            <a:schemeClr val="dk1"/>
          </a:lnRef>
          <a:fillRef idx="1">
            <a:schemeClr val="lt1"/>
          </a:fillRef>
          <a:effectRef idx="0">
            <a:schemeClr val="dk1"/>
          </a:effectRef>
          <a:fontRef idx="minor">
            <a:schemeClr val="dk1"/>
          </a:fontRef>
        </p:style>
        <p:txBody>
          <a:bodyPr>
            <a:noAutofit/>
          </a:bodyPr>
          <a:lstStyle/>
          <a:p>
            <a:pPr algn="just"/>
            <a:r>
              <a:rPr lang="en-GB" sz="3200" dirty="0"/>
              <a:t>The economic and societal development of South Korea since the 1960s is without doubt a success story. </a:t>
            </a:r>
            <a:endParaRPr lang="en-GB" sz="3200" dirty="0" smtClean="0"/>
          </a:p>
          <a:p>
            <a:pPr algn="just"/>
            <a:r>
              <a:rPr lang="en-GB" sz="3200" dirty="0" smtClean="0"/>
              <a:t>In just a </a:t>
            </a:r>
            <a:r>
              <a:rPr lang="en-GB" sz="3200" dirty="0"/>
              <a:t>few decades, South Korea transformed itself from an underdeveloped country to an industrialized </a:t>
            </a:r>
            <a:r>
              <a:rPr lang="en-GB" sz="3200" dirty="0" smtClean="0"/>
              <a:t>nation </a:t>
            </a:r>
            <a:r>
              <a:rPr lang="en-GB" sz="3200" u="sng" dirty="0" smtClean="0"/>
              <a:t>exporting </a:t>
            </a:r>
            <a:r>
              <a:rPr lang="en-GB" sz="3200" u="sng" dirty="0"/>
              <a:t>high-technology products like cars, TVs, mobile phones and computers. South Korea’s </a:t>
            </a:r>
            <a:r>
              <a:rPr lang="en-GB" sz="3200" i="1" u="sng" dirty="0"/>
              <a:t>chaebols </a:t>
            </a:r>
            <a:r>
              <a:rPr lang="en-GB" sz="3200" u="sng" dirty="0"/>
              <a:t>(conglomerates) like Samsung, Hyundai or LG are well known throughout the </a:t>
            </a:r>
            <a:r>
              <a:rPr lang="en-GB" sz="3200" u="sng" dirty="0" smtClean="0"/>
              <a:t>world.</a:t>
            </a:r>
            <a:endParaRPr lang="en-GB" sz="3200" u="sng" dirty="0"/>
          </a:p>
        </p:txBody>
      </p:sp>
    </p:spTree>
    <p:extLst>
      <p:ext uri="{BB962C8B-B14F-4D97-AF65-F5344CB8AC3E}">
        <p14:creationId xmlns="" xmlns:p14="http://schemas.microsoft.com/office/powerpoint/2010/main" val="357454418"/>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trans </a:t>
            </a:r>
            <a:endParaRPr lang="en-GB" dirty="0"/>
          </a:p>
        </p:txBody>
      </p:sp>
      <p:sp>
        <p:nvSpPr>
          <p:cNvPr id="3" name="Content Placeholder 2"/>
          <p:cNvSpPr>
            <a:spLocks noGrp="1"/>
          </p:cNvSpPr>
          <p:nvPr>
            <p:ph idx="1"/>
          </p:nvPr>
        </p:nvSpPr>
        <p:spPr/>
        <p:txBody>
          <a:bodyPr>
            <a:normAutofit lnSpcReduction="10000"/>
          </a:bodyPr>
          <a:lstStyle/>
          <a:p>
            <a:pPr algn="just">
              <a:buFont typeface="Wingdings" panose="05000000000000000000" pitchFamily="2" charset="2"/>
              <a:buChar char="q"/>
            </a:pPr>
            <a:r>
              <a:rPr lang="en-GB" sz="3200" dirty="0" smtClean="0"/>
              <a:t>Moreover</a:t>
            </a:r>
            <a:r>
              <a:rPr lang="en-GB" sz="3200" dirty="0"/>
              <a:t>, after more than two decades of dictatorship South Korea transformed relatively peacefully to a democratic country in 1987. The population of South Korea is one of the best educated in the world and income in South Korea is distributed very equally compared to the rest of the world.</a:t>
            </a:r>
          </a:p>
          <a:p>
            <a:endParaRPr lang="en-GB" dirty="0"/>
          </a:p>
        </p:txBody>
      </p:sp>
    </p:spTree>
    <p:extLst>
      <p:ext uri="{BB962C8B-B14F-4D97-AF65-F5344CB8AC3E}">
        <p14:creationId xmlns="" xmlns:p14="http://schemas.microsoft.com/office/powerpoint/2010/main" val="3949316624"/>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03538"/>
            <a:ext cx="8596668" cy="742682"/>
          </a:xfrm>
        </p:spPr>
        <p:txBody>
          <a:bodyPr/>
          <a:lstStyle/>
          <a:p>
            <a:r>
              <a:rPr lang="en-US" b="1" dirty="0" smtClean="0">
                <a:solidFill>
                  <a:schemeClr val="tx1"/>
                </a:solidFill>
              </a:rPr>
              <a:t>Introduction </a:t>
            </a:r>
            <a:r>
              <a:rPr lang="en-US" b="1" dirty="0" err="1" smtClean="0">
                <a:solidFill>
                  <a:schemeClr val="tx1"/>
                </a:solidFill>
              </a:rPr>
              <a:t>contd</a:t>
            </a:r>
            <a:r>
              <a:rPr lang="en-US" b="1" dirty="0" smtClean="0">
                <a:solidFill>
                  <a:schemeClr val="tx1"/>
                </a:solidFill>
              </a:rPr>
              <a:t>…</a:t>
            </a:r>
            <a:endParaRPr lang="en-US" dirty="0"/>
          </a:p>
        </p:txBody>
      </p:sp>
      <p:sp>
        <p:nvSpPr>
          <p:cNvPr id="3" name="Content Placeholder 2"/>
          <p:cNvSpPr>
            <a:spLocks noGrp="1"/>
          </p:cNvSpPr>
          <p:nvPr>
            <p:ph idx="1"/>
          </p:nvPr>
        </p:nvSpPr>
        <p:spPr>
          <a:xfrm>
            <a:off x="677333" y="1146220"/>
            <a:ext cx="9484097" cy="5293217"/>
          </a:xfrm>
        </p:spPr>
        <p:txBody>
          <a:bodyPr>
            <a:normAutofit/>
          </a:bodyPr>
          <a:lstStyle/>
          <a:p>
            <a:r>
              <a:rPr lang="en-US" sz="2800" i="1" dirty="0"/>
              <a:t>W</a:t>
            </a:r>
            <a:r>
              <a:rPr lang="en-US" sz="2800" i="1" dirty="0" smtClean="0"/>
              <a:t>hat is </a:t>
            </a:r>
            <a:r>
              <a:rPr lang="en-US" sz="2800" b="1" i="1" dirty="0" smtClean="0"/>
              <a:t>"</a:t>
            </a:r>
            <a:r>
              <a:rPr lang="en-US" sz="2800" b="1" i="1" dirty="0" smtClean="0">
                <a:solidFill>
                  <a:srgbClr val="FF0000"/>
                </a:solidFill>
              </a:rPr>
              <a:t>globalization"? </a:t>
            </a:r>
          </a:p>
          <a:p>
            <a:r>
              <a:rPr lang="en-US" sz="2800" i="1" dirty="0" smtClean="0"/>
              <a:t>What are its </a:t>
            </a:r>
            <a:r>
              <a:rPr lang="en-US" sz="2800" i="1" dirty="0" smtClean="0">
                <a:solidFill>
                  <a:srgbClr val="FF0000"/>
                </a:solidFill>
              </a:rPr>
              <a:t>implications</a:t>
            </a:r>
            <a:r>
              <a:rPr lang="en-US" sz="2800" i="1" dirty="0" smtClean="0"/>
              <a:t> for the conduct of economic policy, particularly in Africa? </a:t>
            </a:r>
          </a:p>
          <a:p>
            <a:r>
              <a:rPr lang="en-US" sz="2800" i="1" dirty="0" smtClean="0"/>
              <a:t>What are its potential </a:t>
            </a:r>
            <a:r>
              <a:rPr lang="en-US" sz="2800" i="1" dirty="0" smtClean="0">
                <a:solidFill>
                  <a:srgbClr val="FF0000"/>
                </a:solidFill>
              </a:rPr>
              <a:t>benefits and risks? </a:t>
            </a:r>
          </a:p>
          <a:p>
            <a:r>
              <a:rPr lang="en-US" sz="2800" i="1" dirty="0" smtClean="0"/>
              <a:t>What will developing countries </a:t>
            </a:r>
            <a:r>
              <a:rPr lang="en-US" sz="2800" i="1" dirty="0" smtClean="0">
                <a:solidFill>
                  <a:srgbClr val="FF0000"/>
                </a:solidFill>
              </a:rPr>
              <a:t>have to do to </a:t>
            </a:r>
            <a:r>
              <a:rPr lang="en-US" sz="2800" i="1" dirty="0" smtClean="0"/>
              <a:t>benefit from it, to avoid its downside risks? </a:t>
            </a:r>
          </a:p>
          <a:p>
            <a:r>
              <a:rPr lang="en-US" sz="2800" i="1" dirty="0" smtClean="0"/>
              <a:t>Are there any good reasons to fear globalization?</a:t>
            </a:r>
            <a:r>
              <a:rPr lang="en-US" sz="2800" dirty="0" smtClean="0"/>
              <a:t> </a:t>
            </a:r>
          </a:p>
          <a:p>
            <a:endParaRPr lang="en-US" sz="2800" dirty="0"/>
          </a:p>
        </p:txBody>
      </p:sp>
    </p:spTree>
    <p:extLst>
      <p:ext uri="{BB962C8B-B14F-4D97-AF65-F5344CB8AC3E}">
        <p14:creationId xmlns="" xmlns:p14="http://schemas.microsoft.com/office/powerpoint/2010/main" val="2127716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trans</a:t>
            </a:r>
            <a:endParaRPr lang="en-GB" dirty="0"/>
          </a:p>
        </p:txBody>
      </p:sp>
      <p:sp>
        <p:nvSpPr>
          <p:cNvPr id="3" name="Content Placeholder 2"/>
          <p:cNvSpPr>
            <a:spLocks noGrp="1"/>
          </p:cNvSpPr>
          <p:nvPr>
            <p:ph idx="1"/>
          </p:nvPr>
        </p:nvSpPr>
        <p:spPr/>
        <p:txBody>
          <a:bodyPr>
            <a:noAutofit/>
          </a:bodyPr>
          <a:lstStyle/>
          <a:p>
            <a:pPr algn="just">
              <a:buFont typeface="Wingdings" panose="05000000000000000000" pitchFamily="2" charset="2"/>
              <a:buChar char="q"/>
            </a:pPr>
            <a:r>
              <a:rPr lang="en-GB" sz="3200" dirty="0"/>
              <a:t>South Korea has experienced rapid and sustained economic growth since the </a:t>
            </a:r>
            <a:r>
              <a:rPr lang="en-GB" sz="3200" dirty="0" smtClean="0"/>
              <a:t>1960s when </a:t>
            </a:r>
            <a:r>
              <a:rPr lang="en-GB" sz="3200" dirty="0"/>
              <a:t>South Korea’s gross domestic product (GDP) per capita was comparable to </a:t>
            </a:r>
            <a:r>
              <a:rPr lang="en-GB" sz="3200" dirty="0" smtClean="0"/>
              <a:t>levels in </a:t>
            </a:r>
            <a:r>
              <a:rPr lang="en-GB" sz="3200" dirty="0"/>
              <a:t>the poorer countries of </a:t>
            </a:r>
            <a:r>
              <a:rPr lang="en-GB" sz="3200" dirty="0" smtClean="0"/>
              <a:t>Africa. </a:t>
            </a:r>
            <a:endParaRPr lang="en-GB" sz="3200" dirty="0"/>
          </a:p>
        </p:txBody>
      </p:sp>
    </p:spTree>
    <p:extLst>
      <p:ext uri="{BB962C8B-B14F-4D97-AF65-F5344CB8AC3E}">
        <p14:creationId xmlns="" xmlns:p14="http://schemas.microsoft.com/office/powerpoint/2010/main" val="353648663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trans </a:t>
            </a:r>
            <a:endParaRPr lang="en-GB" dirty="0"/>
          </a:p>
        </p:txBody>
      </p:sp>
      <p:sp>
        <p:nvSpPr>
          <p:cNvPr id="3" name="Content Placeholder 2"/>
          <p:cNvSpPr>
            <a:spLocks noGrp="1"/>
          </p:cNvSpPr>
          <p:nvPr>
            <p:ph idx="1"/>
          </p:nvPr>
        </p:nvSpPr>
        <p:spPr/>
        <p:txBody>
          <a:bodyPr>
            <a:normAutofit lnSpcReduction="10000"/>
          </a:bodyPr>
          <a:lstStyle/>
          <a:p>
            <a:pPr algn="just">
              <a:buFont typeface="Wingdings" panose="05000000000000000000" pitchFamily="2" charset="2"/>
              <a:buChar char="q"/>
            </a:pPr>
            <a:r>
              <a:rPr lang="en-GB" sz="3200" dirty="0"/>
              <a:t>Forty-five years after the full-scale, government led industrialisation drive that started in the early 1960s, South Korea’s GDP per capita had increased more than twelve-fold to more than US$13 000 in 2005. Moreover, its GDP per capita increased from US$67 in 1953 to </a:t>
            </a:r>
            <a:r>
              <a:rPr lang="en-GB" sz="3200" dirty="0" smtClean="0"/>
              <a:t>US$20050 </a:t>
            </a:r>
            <a:r>
              <a:rPr lang="en-GB" sz="3200" dirty="0"/>
              <a:t>in 2007 (</a:t>
            </a:r>
            <a:r>
              <a:rPr lang="en-GB" sz="3200" dirty="0" err="1"/>
              <a:t>Suh</a:t>
            </a:r>
            <a:r>
              <a:rPr lang="en-GB" sz="3200" dirty="0"/>
              <a:t> &amp; Chen 2007: 6).</a:t>
            </a:r>
          </a:p>
          <a:p>
            <a:endParaRPr lang="en-GB" dirty="0"/>
          </a:p>
        </p:txBody>
      </p:sp>
    </p:spTree>
    <p:extLst>
      <p:ext uri="{BB962C8B-B14F-4D97-AF65-F5344CB8AC3E}">
        <p14:creationId xmlns="" xmlns:p14="http://schemas.microsoft.com/office/powerpoint/2010/main" val="4070556354"/>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Factors for South Korea’s development </a:t>
            </a:r>
            <a:endParaRPr lang="en-GB" b="1" dirty="0"/>
          </a:p>
        </p:txBody>
      </p:sp>
      <p:sp>
        <p:nvSpPr>
          <p:cNvPr id="3" name="Content Placeholder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Autofit/>
          </a:bodyPr>
          <a:lstStyle/>
          <a:p>
            <a:pPr marL="0" indent="0" algn="just">
              <a:buNone/>
            </a:pPr>
            <a:r>
              <a:rPr lang="en-GB" sz="3200" b="1" u="sng" dirty="0"/>
              <a:t>Educational </a:t>
            </a:r>
            <a:r>
              <a:rPr lang="en-GB" sz="3200" b="1" u="sng" dirty="0" smtClean="0"/>
              <a:t>investment</a:t>
            </a:r>
          </a:p>
          <a:p>
            <a:pPr marL="0" indent="0" algn="just">
              <a:buNone/>
            </a:pPr>
            <a:r>
              <a:rPr lang="en-GB" sz="3200" dirty="0" smtClean="0"/>
              <a:t>This  </a:t>
            </a:r>
            <a:r>
              <a:rPr lang="en-GB" sz="3200" dirty="0"/>
              <a:t>played a significant role in South Korea’s rapid </a:t>
            </a:r>
            <a:r>
              <a:rPr lang="en-GB" sz="3200" dirty="0" smtClean="0"/>
              <a:t>and sustained </a:t>
            </a:r>
            <a:r>
              <a:rPr lang="en-GB" sz="3200" dirty="0"/>
              <a:t>economic growth. </a:t>
            </a:r>
            <a:r>
              <a:rPr lang="en-GB" sz="3200" dirty="0" smtClean="0"/>
              <a:t>Considerable </a:t>
            </a:r>
            <a:r>
              <a:rPr lang="en-GB" sz="3200" dirty="0"/>
              <a:t>capital accumulation and investment in primary education during this </a:t>
            </a:r>
            <a:r>
              <a:rPr lang="en-GB" sz="3200" dirty="0" smtClean="0"/>
              <a:t>period allowed </a:t>
            </a:r>
            <a:r>
              <a:rPr lang="en-GB" sz="3200" dirty="0"/>
              <a:t>a gradual shift up the value-added chain toward more sophisticated commodities.</a:t>
            </a:r>
          </a:p>
          <a:p>
            <a:pPr marL="0" indent="0">
              <a:buNone/>
            </a:pPr>
            <a:endParaRPr lang="en-GB" sz="2800" dirty="0"/>
          </a:p>
        </p:txBody>
      </p:sp>
    </p:spTree>
    <p:extLst>
      <p:ext uri="{BB962C8B-B14F-4D97-AF65-F5344CB8AC3E}">
        <p14:creationId xmlns="" xmlns:p14="http://schemas.microsoft.com/office/powerpoint/2010/main" val="3473844385"/>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Educ.</a:t>
            </a:r>
            <a:endParaRPr lang="en-GB" dirty="0"/>
          </a:p>
        </p:txBody>
      </p:sp>
      <p:sp>
        <p:nvSpPr>
          <p:cNvPr id="3" name="Content Placeholder 2"/>
          <p:cNvSpPr>
            <a:spLocks noGrp="1"/>
          </p:cNvSpPr>
          <p:nvPr>
            <p:ph idx="1"/>
          </p:nvPr>
        </p:nvSpPr>
        <p:spPr>
          <a:xfrm>
            <a:off x="429658" y="2286000"/>
            <a:ext cx="10314541" cy="4023360"/>
          </a:xfrm>
        </p:spPr>
        <p:txBody>
          <a:bodyPr>
            <a:normAutofit fontScale="92500" lnSpcReduction="20000"/>
          </a:bodyPr>
          <a:lstStyle/>
          <a:p>
            <a:pPr algn="just"/>
            <a:r>
              <a:rPr lang="en-GB" sz="3200" dirty="0"/>
              <a:t>South Korea’s population is one of the most highly educated in the world. Over </a:t>
            </a:r>
            <a:r>
              <a:rPr lang="en-GB" sz="3200" dirty="0" smtClean="0"/>
              <a:t>07%South </a:t>
            </a:r>
            <a:r>
              <a:rPr lang="en-GB" sz="3200" dirty="0"/>
              <a:t>Korea’s GDP is invested in education. Private investment in education amounts to 2.8 percent of GDP which is the highest value of all OECD countries. </a:t>
            </a:r>
            <a:endParaRPr lang="en-GB" sz="3200" dirty="0" smtClean="0"/>
          </a:p>
          <a:p>
            <a:pPr algn="just"/>
            <a:r>
              <a:rPr lang="en-GB" sz="3200" dirty="0" smtClean="0"/>
              <a:t>For </a:t>
            </a:r>
            <a:r>
              <a:rPr lang="en-GB" sz="3200" dirty="0"/>
              <a:t>example the primary school enrolment rate in 1956 was an impressive </a:t>
            </a:r>
            <a:r>
              <a:rPr lang="en-GB" sz="3200" dirty="0" smtClean="0"/>
              <a:t>95%. </a:t>
            </a:r>
            <a:r>
              <a:rPr lang="en-GB" sz="3200" dirty="0"/>
              <a:t>In the preceding decades more and more money was invested not only in primary education but successively in secondary and tertiary education</a:t>
            </a:r>
          </a:p>
          <a:p>
            <a:endParaRPr lang="en-GB" dirty="0"/>
          </a:p>
        </p:txBody>
      </p:sp>
    </p:spTree>
    <p:extLst>
      <p:ext uri="{BB962C8B-B14F-4D97-AF65-F5344CB8AC3E}">
        <p14:creationId xmlns="" xmlns:p14="http://schemas.microsoft.com/office/powerpoint/2010/main" val="1030178478"/>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Factors cont.</a:t>
            </a:r>
            <a:endParaRPr lang="en-GB" dirty="0"/>
          </a:p>
        </p:txBody>
      </p:sp>
      <p:sp>
        <p:nvSpPr>
          <p:cNvPr id="3" name="Content Placeholder 2"/>
          <p:cNvSpPr>
            <a:spLocks noGrp="1"/>
          </p:cNvSpPr>
          <p:nvPr>
            <p:ph idx="1"/>
          </p:nvPr>
        </p:nvSpPr>
        <p:spPr>
          <a:xfrm>
            <a:off x="1148721" y="719276"/>
            <a:ext cx="11167872" cy="4869456"/>
          </a:xfrm>
        </p:spPr>
        <p:style>
          <a:lnRef idx="2">
            <a:schemeClr val="accent2"/>
          </a:lnRef>
          <a:fillRef idx="1">
            <a:schemeClr val="lt1"/>
          </a:fillRef>
          <a:effectRef idx="0">
            <a:schemeClr val="accent2"/>
          </a:effectRef>
          <a:fontRef idx="minor">
            <a:schemeClr val="dk1"/>
          </a:fontRef>
        </p:style>
        <p:txBody>
          <a:bodyPr>
            <a:normAutofit lnSpcReduction="10000"/>
          </a:bodyPr>
          <a:lstStyle/>
          <a:p>
            <a:pPr algn="just"/>
            <a:r>
              <a:rPr lang="en-GB" sz="2800" b="1" u="sng" dirty="0" smtClean="0"/>
              <a:t>Development </a:t>
            </a:r>
            <a:r>
              <a:rPr lang="en-GB" sz="2800" b="1" u="sng" dirty="0"/>
              <a:t>Dictatorship</a:t>
            </a:r>
          </a:p>
          <a:p>
            <a:pPr algn="just"/>
            <a:r>
              <a:rPr lang="en-GB" sz="2800" dirty="0"/>
              <a:t>In contrast to many developing countries, South Korea first developed economically and only later </a:t>
            </a:r>
            <a:r>
              <a:rPr lang="en-GB" sz="2800" dirty="0" smtClean="0"/>
              <a:t>transformed to </a:t>
            </a:r>
            <a:r>
              <a:rPr lang="en-GB" sz="2800" dirty="0"/>
              <a:t>a democracy, after having reached a respectable level of economic development</a:t>
            </a:r>
            <a:r>
              <a:rPr lang="en-GB" sz="2800" dirty="0" smtClean="0"/>
              <a:t>.</a:t>
            </a:r>
          </a:p>
          <a:p>
            <a:pPr algn="just"/>
            <a:r>
              <a:rPr lang="en-GB" sz="2800" dirty="0" smtClean="0"/>
              <a:t> </a:t>
            </a:r>
            <a:r>
              <a:rPr lang="en-GB" sz="2800" dirty="0"/>
              <a:t>From 1961 to 1987 </a:t>
            </a:r>
            <a:r>
              <a:rPr lang="en-GB" sz="2800" dirty="0" smtClean="0"/>
              <a:t>South Korea </a:t>
            </a:r>
            <a:r>
              <a:rPr lang="en-GB" sz="2800" dirty="0"/>
              <a:t>was under authoritarian rule of general Park Chung-</a:t>
            </a:r>
            <a:r>
              <a:rPr lang="en-GB" sz="2800" dirty="0" err="1"/>
              <a:t>Hee</a:t>
            </a:r>
            <a:r>
              <a:rPr lang="en-GB" sz="2800" dirty="0"/>
              <a:t> (until his assassination in 1979) and </a:t>
            </a:r>
            <a:r>
              <a:rPr lang="en-GB" sz="2800" dirty="0" smtClean="0"/>
              <a:t>his successors</a:t>
            </a:r>
            <a:r>
              <a:rPr lang="en-GB" sz="2800" dirty="0"/>
              <a:t>. This period is sometimes called “developmental dictatorship” (cf. Lee, 2003) as political </a:t>
            </a:r>
            <a:r>
              <a:rPr lang="en-GB" sz="2800" dirty="0" smtClean="0"/>
              <a:t>leaders repressed </a:t>
            </a:r>
            <a:r>
              <a:rPr lang="en-GB" sz="2800" dirty="0"/>
              <a:t>the population and guided the economy in order to promote economic development.</a:t>
            </a:r>
          </a:p>
        </p:txBody>
      </p:sp>
    </p:spTree>
    <p:extLst>
      <p:ext uri="{BB962C8B-B14F-4D97-AF65-F5344CB8AC3E}">
        <p14:creationId xmlns="" xmlns:p14="http://schemas.microsoft.com/office/powerpoint/2010/main" val="827991625"/>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Factors cont.</a:t>
            </a:r>
            <a:endParaRPr lang="en-GB" dirty="0"/>
          </a:p>
        </p:txBody>
      </p:sp>
      <p:sp>
        <p:nvSpPr>
          <p:cNvPr id="3" name="Content Placeholder 2"/>
          <p:cNvSpPr>
            <a:spLocks noGrp="1"/>
          </p:cNvSpPr>
          <p:nvPr>
            <p:ph idx="1"/>
          </p:nvPr>
        </p:nvSpPr>
        <p:spPr>
          <a:xfrm>
            <a:off x="396608" y="2286000"/>
            <a:ext cx="10347592" cy="4023360"/>
          </a:xfrm>
        </p:spPr>
        <p:txBody>
          <a:bodyPr>
            <a:normAutofit/>
          </a:bodyPr>
          <a:lstStyle/>
          <a:p>
            <a:r>
              <a:rPr lang="en-GB" sz="3200" b="1" u="sng" dirty="0"/>
              <a:t>Hard Work (“Asian values”)</a:t>
            </a:r>
          </a:p>
          <a:p>
            <a:pPr algn="just"/>
            <a:r>
              <a:rPr lang="en-GB" sz="3200" dirty="0"/>
              <a:t>Another similarity of the Protestant ethic and the Confucian ethic is the emphasis on hard work and discipline in the sense of Weber (1920). The catch-up development in the </a:t>
            </a:r>
            <a:r>
              <a:rPr lang="en-GB" sz="3200" dirty="0" smtClean="0"/>
              <a:t>60s </a:t>
            </a:r>
            <a:r>
              <a:rPr lang="en-GB" sz="3200" dirty="0"/>
              <a:t>and </a:t>
            </a:r>
            <a:r>
              <a:rPr lang="en-GB" sz="3200" dirty="0" smtClean="0"/>
              <a:t>70s </a:t>
            </a:r>
            <a:r>
              <a:rPr lang="en-GB" sz="3200" dirty="0"/>
              <a:t>was only possible because South Korea’s population worked very hard for relatively low wages, six days a week. </a:t>
            </a:r>
            <a:endParaRPr lang="en-GB" sz="3200" dirty="0" smtClean="0"/>
          </a:p>
          <a:p>
            <a:endParaRPr lang="en-GB" dirty="0"/>
          </a:p>
        </p:txBody>
      </p:sp>
    </p:spTree>
    <p:extLst>
      <p:ext uri="{BB962C8B-B14F-4D97-AF65-F5344CB8AC3E}">
        <p14:creationId xmlns="" xmlns:p14="http://schemas.microsoft.com/office/powerpoint/2010/main" val="411751448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pPr algn="just"/>
            <a:r>
              <a:rPr lang="en-GB" sz="3200" dirty="0"/>
              <a:t>The commitment of South Koreans to their companies, especially if they were working for </a:t>
            </a:r>
            <a:r>
              <a:rPr lang="en-GB" sz="3200" i="1" dirty="0" err="1"/>
              <a:t>chaebols</a:t>
            </a:r>
            <a:r>
              <a:rPr lang="en-GB" sz="3200" dirty="0"/>
              <a:t>, was higher than in non-Confucian countries. Only because of its informal institutions, valuing hard work, discipline and loyalty, sometimes summed up under the label “Asian values” (cf. </a:t>
            </a:r>
            <a:r>
              <a:rPr lang="en-GB" sz="3200" dirty="0" err="1"/>
              <a:t>Hahm</a:t>
            </a:r>
            <a:r>
              <a:rPr lang="en-GB" sz="3200" dirty="0"/>
              <a:t>, 2001), could South Korea offer its rather simple commodities such as textiles relatively cheap in the world market.</a:t>
            </a:r>
          </a:p>
          <a:p>
            <a:endParaRPr lang="en-GB" dirty="0"/>
          </a:p>
        </p:txBody>
      </p:sp>
    </p:spTree>
    <p:extLst>
      <p:ext uri="{BB962C8B-B14F-4D97-AF65-F5344CB8AC3E}">
        <p14:creationId xmlns="" xmlns:p14="http://schemas.microsoft.com/office/powerpoint/2010/main" val="439862726"/>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Factors cont.</a:t>
            </a:r>
          </a:p>
        </p:txBody>
      </p:sp>
      <p:sp>
        <p:nvSpPr>
          <p:cNvPr id="3" name="Content Placeholder 2"/>
          <p:cNvSpPr>
            <a:spLocks noGrp="1"/>
          </p:cNvSpPr>
          <p:nvPr>
            <p:ph idx="1"/>
          </p:nvPr>
        </p:nvSpPr>
        <p:spPr>
          <a:xfrm>
            <a:off x="121186" y="2286000"/>
            <a:ext cx="11160086" cy="4023360"/>
          </a:xfrm>
        </p:spPr>
        <p:txBody>
          <a:bodyPr>
            <a:normAutofit fontScale="92500" lnSpcReduction="10000"/>
          </a:bodyPr>
          <a:lstStyle/>
          <a:p>
            <a:pPr algn="just"/>
            <a:r>
              <a:rPr lang="en-GB" sz="3600" b="1" u="sng" dirty="0"/>
              <a:t>Building an information infrastructure</a:t>
            </a:r>
          </a:p>
          <a:p>
            <a:pPr algn="just"/>
            <a:r>
              <a:rPr lang="en-GB" sz="3600" dirty="0"/>
              <a:t>South Korea’s successful movement toward an information society is the result of concerted effort by government and industry. The government has tried to lay down the information infrastructure, whereas industry, benefiting from the government’s initiative, has consistently tried to capitalise on the information infrastructure and existing technologies.</a:t>
            </a:r>
          </a:p>
          <a:p>
            <a:endParaRPr lang="en-GB" dirty="0"/>
          </a:p>
        </p:txBody>
      </p:sp>
    </p:spTree>
    <p:extLst>
      <p:ext uri="{BB962C8B-B14F-4D97-AF65-F5344CB8AC3E}">
        <p14:creationId xmlns="" xmlns:p14="http://schemas.microsoft.com/office/powerpoint/2010/main" val="30730820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sz="3200" dirty="0"/>
              <a:t>At the end of 2000, 144 major cities and regions were connected by high-speed broadband networks through </a:t>
            </a:r>
            <a:r>
              <a:rPr lang="en-US" sz="3200" dirty="0" err="1"/>
              <a:t>fibre</a:t>
            </a:r>
            <a:r>
              <a:rPr lang="en-US" sz="3200" dirty="0"/>
              <a:t>-optic cables. As of June 2004, 66% of the population had access to the internet (</a:t>
            </a:r>
            <a:r>
              <a:rPr lang="en-US" sz="3200" dirty="0" err="1"/>
              <a:t>Suh</a:t>
            </a:r>
            <a:r>
              <a:rPr lang="en-US" sz="3200" dirty="0"/>
              <a:t> &amp; Chen 2007: 13).</a:t>
            </a:r>
          </a:p>
          <a:p>
            <a:endParaRPr lang="en-US" dirty="0"/>
          </a:p>
        </p:txBody>
      </p:sp>
    </p:spTree>
    <p:extLst>
      <p:ext uri="{BB962C8B-B14F-4D97-AF65-F5344CB8AC3E}">
        <p14:creationId xmlns="" xmlns:p14="http://schemas.microsoft.com/office/powerpoint/2010/main" val="2297356465"/>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341523" y="2286000"/>
            <a:ext cx="11512625" cy="4023360"/>
          </a:xfrm>
        </p:spPr>
        <p:txBody>
          <a:bodyPr>
            <a:normAutofit fontScale="92500"/>
          </a:bodyPr>
          <a:lstStyle/>
          <a:p>
            <a:pPr algn="just"/>
            <a:r>
              <a:rPr lang="en-GB" sz="2400" b="1" u="sng" dirty="0"/>
              <a:t>Ethnic </a:t>
            </a:r>
            <a:r>
              <a:rPr lang="en-GB" sz="2400" b="1" u="sng" dirty="0" smtClean="0"/>
              <a:t>Homogeneity</a:t>
            </a:r>
          </a:p>
          <a:p>
            <a:pPr algn="just"/>
            <a:r>
              <a:rPr lang="en-GB" sz="3200" dirty="0" smtClean="0"/>
              <a:t>Korea </a:t>
            </a:r>
            <a:r>
              <a:rPr lang="en-GB" sz="3200" dirty="0"/>
              <a:t>is one of the countries with the highest ethnic homogeneity in the world. For this reason, compared to most developing countries, Korea has always had a high social cohesion. </a:t>
            </a:r>
            <a:endParaRPr lang="en-GB" sz="3200" dirty="0" smtClean="0"/>
          </a:p>
          <a:p>
            <a:pPr algn="just"/>
            <a:r>
              <a:rPr lang="en-GB" sz="3200" dirty="0" smtClean="0"/>
              <a:t>This </a:t>
            </a:r>
            <a:r>
              <a:rPr lang="en-GB" sz="3200" dirty="0"/>
              <a:t>made social cooperation, for example between the state and South Korean </a:t>
            </a:r>
            <a:r>
              <a:rPr lang="en-GB" sz="3200" i="1" dirty="0"/>
              <a:t>chaebols</a:t>
            </a:r>
            <a:r>
              <a:rPr lang="en-GB" sz="3200" dirty="0"/>
              <a:t>, much easier. </a:t>
            </a:r>
            <a:r>
              <a:rPr lang="en-GB" sz="3200" u="sng" dirty="0"/>
              <a:t>Social trust and social capital is higher than in most developing countries. </a:t>
            </a:r>
            <a:endParaRPr lang="en-GB" sz="3200" u="sng" dirty="0" smtClean="0"/>
          </a:p>
        </p:txBody>
      </p:sp>
    </p:spTree>
    <p:extLst>
      <p:ext uri="{BB962C8B-B14F-4D97-AF65-F5344CB8AC3E}">
        <p14:creationId xmlns="" xmlns:p14="http://schemas.microsoft.com/office/powerpoint/2010/main" val="67382650"/>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22987"/>
          </a:xfrm>
        </p:spPr>
        <p:txBody>
          <a:bodyPr/>
          <a:lstStyle/>
          <a:p>
            <a:r>
              <a:rPr lang="en-US" b="1" dirty="0" smtClean="0">
                <a:solidFill>
                  <a:schemeClr val="tx1"/>
                </a:solidFill>
              </a:rPr>
              <a:t>Introduction </a:t>
            </a:r>
            <a:r>
              <a:rPr lang="en-US" b="1" dirty="0" err="1" smtClean="0">
                <a:solidFill>
                  <a:schemeClr val="tx1"/>
                </a:solidFill>
              </a:rPr>
              <a:t>contd</a:t>
            </a:r>
            <a:r>
              <a:rPr lang="en-US" b="1" dirty="0" smtClean="0">
                <a:solidFill>
                  <a:schemeClr val="tx1"/>
                </a:solidFill>
              </a:rPr>
              <a:t>…</a:t>
            </a:r>
            <a:endParaRPr lang="en-US" dirty="0"/>
          </a:p>
        </p:txBody>
      </p:sp>
      <p:sp>
        <p:nvSpPr>
          <p:cNvPr id="3" name="Content Placeholder 2"/>
          <p:cNvSpPr>
            <a:spLocks noGrp="1"/>
          </p:cNvSpPr>
          <p:nvPr>
            <p:ph idx="1"/>
          </p:nvPr>
        </p:nvSpPr>
        <p:spPr>
          <a:xfrm>
            <a:off x="677334" y="1352282"/>
            <a:ext cx="9445460" cy="4689081"/>
          </a:xfrm>
        </p:spPr>
        <p:txBody>
          <a:bodyPr/>
          <a:lstStyle/>
          <a:p>
            <a:pPr eaLnBrk="1" hangingPunct="1"/>
            <a:endParaRPr lang="en-US" sz="2200" dirty="0" smtClean="0"/>
          </a:p>
          <a:p>
            <a:pPr eaLnBrk="1" hangingPunct="1"/>
            <a:r>
              <a:rPr lang="en-US" sz="2200" dirty="0" smtClean="0"/>
              <a:t>In </a:t>
            </a:r>
            <a:r>
              <a:rPr lang="en-US" sz="2200" dirty="0"/>
              <a:t>most basic terms, </a:t>
            </a:r>
            <a:r>
              <a:rPr lang="en-US" sz="2200" i="1" dirty="0"/>
              <a:t> </a:t>
            </a:r>
          </a:p>
          <a:p>
            <a:pPr lvl="1" eaLnBrk="1" hangingPunct="1">
              <a:buFontTx/>
              <a:buNone/>
            </a:pPr>
            <a:r>
              <a:rPr lang="en-US" sz="2200" i="1" dirty="0"/>
              <a:t>	globalization is the </a:t>
            </a:r>
            <a:r>
              <a:rPr lang="en-US" sz="2200" i="1" dirty="0">
                <a:solidFill>
                  <a:srgbClr val="FF0000"/>
                </a:solidFill>
              </a:rPr>
              <a:t>integration</a:t>
            </a:r>
            <a:r>
              <a:rPr lang="en-US" sz="2200" i="1" dirty="0"/>
              <a:t> of economies throughout the world through trade, financial flows, the exchange of technology and information, and the movement of </a:t>
            </a:r>
            <a:r>
              <a:rPr lang="en-US" sz="2200" i="1" dirty="0" smtClean="0"/>
              <a:t>people</a:t>
            </a:r>
            <a:r>
              <a:rPr lang="en-US" sz="2200" dirty="0" smtClean="0"/>
              <a:t> </a:t>
            </a:r>
            <a:endParaRPr lang="en-US" sz="2200" dirty="0"/>
          </a:p>
          <a:p>
            <a:endParaRPr lang="en-US" dirty="0"/>
          </a:p>
        </p:txBody>
      </p:sp>
    </p:spTree>
    <p:extLst>
      <p:ext uri="{BB962C8B-B14F-4D97-AF65-F5344CB8AC3E}">
        <p14:creationId xmlns="" xmlns:p14="http://schemas.microsoft.com/office/powerpoint/2010/main" val="3810132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220337" y="2286000"/>
            <a:ext cx="11193137" cy="4023360"/>
          </a:xfrm>
        </p:spPr>
        <p:txBody>
          <a:bodyPr/>
          <a:lstStyle/>
          <a:p>
            <a:pPr algn="just"/>
            <a:r>
              <a:rPr lang="en-GB" sz="3600" dirty="0"/>
              <a:t>Even if there were always protests against the government, especially by students during the reform process and catch-up development period in the 60s, 70s and 80s, on the whole South Koreans acted in concert. </a:t>
            </a:r>
          </a:p>
          <a:p>
            <a:endParaRPr lang="en-GB" dirty="0"/>
          </a:p>
        </p:txBody>
      </p:sp>
    </p:spTree>
    <p:extLst>
      <p:ext uri="{BB962C8B-B14F-4D97-AF65-F5344CB8AC3E}">
        <p14:creationId xmlns="" xmlns:p14="http://schemas.microsoft.com/office/powerpoint/2010/main" val="423625598"/>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451250" y="2649557"/>
            <a:ext cx="10774938" cy="4023360"/>
          </a:xfrm>
        </p:spPr>
        <p:txBody>
          <a:bodyPr>
            <a:normAutofit/>
          </a:bodyPr>
          <a:lstStyle/>
          <a:p>
            <a:pPr algn="just"/>
            <a:r>
              <a:rPr lang="en-GB" sz="3200" dirty="0"/>
              <a:t>People identify with their nation and their companies understanding economic development as </a:t>
            </a:r>
            <a:r>
              <a:rPr lang="en-GB" sz="3200" u="sng" dirty="0"/>
              <a:t>an individual as well as societal goal</a:t>
            </a:r>
            <a:r>
              <a:rPr lang="en-GB" sz="3200" dirty="0"/>
              <a:t>. This social cohesion is strengthened by the rivalry with North Korea and </a:t>
            </a:r>
            <a:r>
              <a:rPr lang="en-GB" sz="3200" u="sng" dirty="0"/>
              <a:t>Confucian ethics which stress the importance of a harmonious and well-ordered society.</a:t>
            </a:r>
          </a:p>
          <a:p>
            <a:endParaRPr lang="en-GB" dirty="0"/>
          </a:p>
        </p:txBody>
      </p:sp>
    </p:spTree>
    <p:extLst>
      <p:ext uri="{BB962C8B-B14F-4D97-AF65-F5344CB8AC3E}">
        <p14:creationId xmlns="" xmlns:p14="http://schemas.microsoft.com/office/powerpoint/2010/main" val="30165046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264405" y="2286000"/>
            <a:ext cx="11589743" cy="4023360"/>
          </a:xfrm>
        </p:spPr>
        <p:txBody>
          <a:bodyPr>
            <a:normAutofit fontScale="40000" lnSpcReduction="20000"/>
          </a:bodyPr>
          <a:lstStyle/>
          <a:p>
            <a:endParaRPr lang="en-GB" sz="5900" b="1" u="sng" dirty="0" smtClean="0"/>
          </a:p>
          <a:p>
            <a:r>
              <a:rPr lang="en-GB" sz="5900" b="1" u="sng" dirty="0" smtClean="0"/>
              <a:t>Compatibility </a:t>
            </a:r>
            <a:r>
              <a:rPr lang="en-GB" sz="5900" b="1" u="sng" dirty="0"/>
              <a:t>of Confucian Informal Institutions with Western Formal </a:t>
            </a:r>
            <a:r>
              <a:rPr lang="en-GB" sz="5900" b="1" u="sng" dirty="0" smtClean="0"/>
              <a:t>Institutions</a:t>
            </a:r>
          </a:p>
          <a:p>
            <a:pPr algn="just"/>
            <a:r>
              <a:rPr lang="en-GB" sz="7000" dirty="0" smtClean="0"/>
              <a:t>South </a:t>
            </a:r>
            <a:r>
              <a:rPr lang="en-GB" sz="7000" dirty="0"/>
              <a:t>Korea had the comparative advantage that its informal institutions were more  compatible with Western formal institutions like capitalism, rule of law, the separation of church and state, </a:t>
            </a:r>
            <a:r>
              <a:rPr lang="en-GB" sz="7000" dirty="0" smtClean="0"/>
              <a:t>and democracy </a:t>
            </a:r>
            <a:r>
              <a:rPr lang="en-GB" sz="7000" dirty="0"/>
              <a:t>than those in other non-Western cultures. Confucianism is a relatively pragmatic, flexible, secular </a:t>
            </a:r>
            <a:r>
              <a:rPr lang="en-GB" sz="7000" dirty="0" smtClean="0"/>
              <a:t> and </a:t>
            </a:r>
            <a:r>
              <a:rPr lang="en-GB" sz="7000" dirty="0"/>
              <a:t>adaptive thought system. </a:t>
            </a:r>
            <a:endParaRPr lang="en-GB" sz="7000" dirty="0" smtClean="0"/>
          </a:p>
          <a:p>
            <a:endParaRPr lang="en-GB" dirty="0"/>
          </a:p>
        </p:txBody>
      </p:sp>
    </p:spTree>
    <p:extLst>
      <p:ext uri="{BB962C8B-B14F-4D97-AF65-F5344CB8AC3E}">
        <p14:creationId xmlns="" xmlns:p14="http://schemas.microsoft.com/office/powerpoint/2010/main" val="2898049843"/>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lgn="just"/>
            <a:r>
              <a:rPr lang="en-GB" sz="3600" dirty="0"/>
              <a:t>As a consequence, </a:t>
            </a:r>
            <a:r>
              <a:rPr lang="en-GB" sz="3600" u="sng" dirty="0"/>
              <a:t>conservative religious forces did not block economic and political reforms during the catch-up development</a:t>
            </a:r>
            <a:r>
              <a:rPr lang="en-GB" sz="3600" dirty="0"/>
              <a:t>. In other parts of the world, the same reform pace would not have been possible.</a:t>
            </a:r>
          </a:p>
          <a:p>
            <a:endParaRPr lang="en-GB" dirty="0"/>
          </a:p>
        </p:txBody>
      </p:sp>
    </p:spTree>
    <p:extLst>
      <p:ext uri="{BB962C8B-B14F-4D97-AF65-F5344CB8AC3E}">
        <p14:creationId xmlns="" xmlns:p14="http://schemas.microsoft.com/office/powerpoint/2010/main" val="298224450"/>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10000"/>
          </a:bodyPr>
          <a:lstStyle/>
          <a:p>
            <a:pPr algn="just"/>
            <a:r>
              <a:rPr lang="en-GB" sz="2800" b="1" u="sng" dirty="0" smtClean="0"/>
              <a:t>Harnessing </a:t>
            </a:r>
            <a:r>
              <a:rPr lang="en-GB" sz="2800" b="1" u="sng" dirty="0"/>
              <a:t>the potential of science and technology</a:t>
            </a:r>
          </a:p>
          <a:p>
            <a:pPr algn="just"/>
            <a:r>
              <a:rPr lang="en-GB" sz="2800" dirty="0"/>
              <a:t>Although South Korea, as a late-industrialising country, has depended heavily on </a:t>
            </a:r>
            <a:r>
              <a:rPr lang="en-GB" sz="2800" dirty="0" smtClean="0"/>
              <a:t>foreign technologies</a:t>
            </a:r>
            <a:r>
              <a:rPr lang="en-GB" sz="2800" dirty="0"/>
              <a:t>, </a:t>
            </a:r>
            <a:r>
              <a:rPr lang="en-GB" sz="2800" u="sng" dirty="0"/>
              <a:t>it has also made an effort to accumulate technological </a:t>
            </a:r>
            <a:r>
              <a:rPr lang="en-GB" sz="2800" u="sng" dirty="0" smtClean="0"/>
              <a:t>capabilities</a:t>
            </a:r>
            <a:r>
              <a:rPr lang="en-GB" sz="2800" dirty="0" smtClean="0"/>
              <a:t>. </a:t>
            </a:r>
          </a:p>
          <a:p>
            <a:pPr algn="just"/>
            <a:r>
              <a:rPr lang="en-GB" sz="2800" dirty="0" smtClean="0"/>
              <a:t>The </a:t>
            </a:r>
            <a:r>
              <a:rPr lang="en-GB" sz="2800" dirty="0"/>
              <a:t>process of technological capability in South Korea is characterised as a </a:t>
            </a:r>
            <a:r>
              <a:rPr lang="en-GB" sz="2800" dirty="0" smtClean="0"/>
              <a:t>dynamic process </a:t>
            </a:r>
            <a:r>
              <a:rPr lang="en-GB" sz="2800" dirty="0"/>
              <a:t>involving the interplay between imported technologies and indigenous </a:t>
            </a:r>
            <a:r>
              <a:rPr lang="en-GB" sz="2800" dirty="0" smtClean="0"/>
              <a:t>research and </a:t>
            </a:r>
            <a:r>
              <a:rPr lang="en-GB" sz="2800" dirty="0"/>
              <a:t>development (R&amp;D) efforts</a:t>
            </a:r>
            <a:r>
              <a:rPr lang="en-GB" sz="2800" dirty="0" smtClean="0"/>
              <a:t>.</a:t>
            </a:r>
          </a:p>
          <a:p>
            <a:pPr algn="just"/>
            <a:endParaRPr lang="en-GB" sz="2800" dirty="0"/>
          </a:p>
        </p:txBody>
      </p:sp>
    </p:spTree>
    <p:extLst>
      <p:ext uri="{BB962C8B-B14F-4D97-AF65-F5344CB8AC3E}">
        <p14:creationId xmlns="" xmlns:p14="http://schemas.microsoft.com/office/powerpoint/2010/main" val="1834425532"/>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264406" y="2286000"/>
            <a:ext cx="11666862" cy="4023360"/>
          </a:xfrm>
        </p:spPr>
        <p:txBody>
          <a:bodyPr/>
          <a:lstStyle/>
          <a:p>
            <a:r>
              <a:rPr lang="en-GB" sz="3600" dirty="0"/>
              <a:t>In Korea, “</a:t>
            </a:r>
            <a:r>
              <a:rPr lang="en-GB" sz="3600" b="1" u="sng" dirty="0"/>
              <a:t>reverse engineering</a:t>
            </a:r>
            <a:r>
              <a:rPr lang="en-GB" sz="3600" dirty="0"/>
              <a:t>”(or “creative” copying) of the advanced technology and products of the advanced countries, particularly Japan, was an effective strategy of the fast growth.</a:t>
            </a:r>
          </a:p>
          <a:p>
            <a:endParaRPr lang="en-GB" dirty="0"/>
          </a:p>
        </p:txBody>
      </p:sp>
    </p:spTree>
    <p:extLst>
      <p:ext uri="{BB962C8B-B14F-4D97-AF65-F5344CB8AC3E}">
        <p14:creationId xmlns="" xmlns:p14="http://schemas.microsoft.com/office/powerpoint/2010/main" val="2818304800"/>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252948" y="2263966"/>
            <a:ext cx="11843572" cy="4023360"/>
          </a:xfrm>
        </p:spPr>
        <p:txBody>
          <a:bodyPr>
            <a:normAutofit/>
          </a:bodyPr>
          <a:lstStyle/>
          <a:p>
            <a:pPr algn="just"/>
            <a:r>
              <a:rPr lang="en-GB" sz="3200" b="1" u="sng" dirty="0"/>
              <a:t>Outward oriented development strategy is the most proper one</a:t>
            </a:r>
            <a:r>
              <a:rPr lang="en-GB" sz="3200" dirty="0"/>
              <a:t>. For this strategy to work, massive influx of the foreign capital, the promotion of the export with the support of the monetary and fiscal policy are needed, and the occasional government intervention on the foreign exchange market may be inevitable in spite of its negative effects in the long run</a:t>
            </a:r>
            <a:r>
              <a:rPr lang="en-GB" sz="3200" dirty="0" smtClean="0"/>
              <a:t>.</a:t>
            </a:r>
          </a:p>
          <a:p>
            <a:endParaRPr lang="en-GB" dirty="0"/>
          </a:p>
          <a:p>
            <a:endParaRPr lang="en-GB" dirty="0"/>
          </a:p>
        </p:txBody>
      </p:sp>
    </p:spTree>
    <p:extLst>
      <p:ext uri="{BB962C8B-B14F-4D97-AF65-F5344CB8AC3E}">
        <p14:creationId xmlns="" xmlns:p14="http://schemas.microsoft.com/office/powerpoint/2010/main" val="16798281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LESSONS FOR DEVELOPING COUNTRIES </a:t>
            </a:r>
            <a:endParaRPr lang="en-GB" b="1" dirty="0"/>
          </a:p>
        </p:txBody>
      </p:sp>
      <p:sp>
        <p:nvSpPr>
          <p:cNvPr id="3" name="Content Placeholder 2"/>
          <p:cNvSpPr>
            <a:spLocks noGrp="1"/>
          </p:cNvSpPr>
          <p:nvPr>
            <p:ph idx="1"/>
          </p:nvPr>
        </p:nvSpPr>
        <p:spPr>
          <a:xfrm>
            <a:off x="1037899" y="2352101"/>
            <a:ext cx="10446744" cy="4023360"/>
          </a:xfrm>
        </p:spPr>
        <p:txBody>
          <a:bodyPr>
            <a:normAutofit lnSpcReduction="10000"/>
          </a:bodyPr>
          <a:lstStyle/>
          <a:p>
            <a:pPr algn="just"/>
            <a:r>
              <a:rPr lang="en-GB" sz="3300" b="1" u="sng" dirty="0"/>
              <a:t>First Capitalism and Development, then Democracy</a:t>
            </a:r>
          </a:p>
          <a:p>
            <a:pPr algn="just"/>
            <a:r>
              <a:rPr lang="en-GB" sz="3300" dirty="0"/>
              <a:t>South Korea first introduced economic reforms, and only later, after having developed economically, made up for democratic reforms. The economic success of China and Singapore also shows that democracy is not a prerequisite for economic growth.</a:t>
            </a:r>
          </a:p>
          <a:p>
            <a:endParaRPr lang="en-GB" dirty="0"/>
          </a:p>
        </p:txBody>
      </p:sp>
    </p:spTree>
    <p:extLst>
      <p:ext uri="{BB962C8B-B14F-4D97-AF65-F5344CB8AC3E}">
        <p14:creationId xmlns="" xmlns:p14="http://schemas.microsoft.com/office/powerpoint/2010/main" val="722600462"/>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220337" y="2286000"/>
            <a:ext cx="11160087" cy="4023360"/>
          </a:xfrm>
        </p:spPr>
        <p:txBody>
          <a:bodyPr>
            <a:normAutofit fontScale="85000" lnSpcReduction="20000"/>
          </a:bodyPr>
          <a:lstStyle/>
          <a:p>
            <a:pPr algn="just"/>
            <a:r>
              <a:rPr lang="en-GB" sz="3600" b="1" u="sng" dirty="0"/>
              <a:t>Export Orientation</a:t>
            </a:r>
          </a:p>
          <a:p>
            <a:pPr algn="just"/>
            <a:r>
              <a:rPr lang="en-GB" sz="3600" dirty="0"/>
              <a:t>Apart from formal and informal institutions, the economic success of South Korea and the other Asian Tigers has been largely due to their consequent export policy (cf. World Bank, 1993). An export orientation seems to be a necessary (although not a sufficient) condition for economic growth. Countries which do not open up economically to the world market remain poor. Extreme examples are North Korea, Myanmar or Cuba (cf. Léon,2011).</a:t>
            </a:r>
          </a:p>
          <a:p>
            <a:endParaRPr lang="en-GB" dirty="0"/>
          </a:p>
        </p:txBody>
      </p:sp>
    </p:spTree>
    <p:extLst>
      <p:ext uri="{BB962C8B-B14F-4D97-AF65-F5344CB8AC3E}">
        <p14:creationId xmlns="" xmlns:p14="http://schemas.microsoft.com/office/powerpoint/2010/main" val="729243828"/>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034264"/>
          </a:xfrm>
        </p:spPr>
        <p:txBody>
          <a:bodyPr>
            <a:normAutofit fontScale="90000"/>
          </a:bodyPr>
          <a:lstStyle/>
          <a:p>
            <a:r>
              <a:rPr lang="en-GB" dirty="0" smtClean="0"/>
              <a:t/>
            </a:r>
            <a:br>
              <a:rPr lang="en-GB" dirty="0" smtClean="0"/>
            </a:br>
            <a:r>
              <a:rPr lang="en-GB" dirty="0"/>
              <a:t/>
            </a:r>
            <a:br>
              <a:rPr lang="en-GB" dirty="0"/>
            </a:br>
            <a:r>
              <a:rPr lang="en-GB" dirty="0" smtClean="0"/>
              <a:t/>
            </a:r>
            <a:br>
              <a:rPr lang="en-GB" dirty="0" smtClean="0"/>
            </a:br>
            <a:r>
              <a:rPr lang="en-GB" dirty="0"/>
              <a:t/>
            </a:r>
            <a:br>
              <a:rPr lang="en-GB" dirty="0"/>
            </a:br>
            <a:endParaRPr lang="en-GB" dirty="0"/>
          </a:p>
        </p:txBody>
      </p:sp>
      <p:sp>
        <p:nvSpPr>
          <p:cNvPr id="3" name="Content Placeholder 2"/>
          <p:cNvSpPr>
            <a:spLocks noGrp="1"/>
          </p:cNvSpPr>
          <p:nvPr>
            <p:ph idx="1"/>
          </p:nvPr>
        </p:nvSpPr>
        <p:spPr>
          <a:xfrm>
            <a:off x="440675" y="1845734"/>
            <a:ext cx="10879855" cy="4023360"/>
          </a:xfrm>
        </p:spPr>
        <p:txBody>
          <a:bodyPr>
            <a:noAutofit/>
          </a:bodyPr>
          <a:lstStyle/>
          <a:p>
            <a:pPr algn="just"/>
            <a:r>
              <a:rPr lang="en-GB" sz="2800" b="1" u="sng" dirty="0"/>
              <a:t>Variety of Capitalism</a:t>
            </a:r>
          </a:p>
          <a:p>
            <a:pPr algn="just"/>
            <a:r>
              <a:rPr lang="en-GB" sz="3600" dirty="0"/>
              <a:t>Equally important and also widely accepted is the need for developing countries to build up domestic markets </a:t>
            </a:r>
            <a:r>
              <a:rPr lang="en-GB" sz="3600" dirty="0" smtClean="0"/>
              <a:t>in order </a:t>
            </a:r>
            <a:r>
              <a:rPr lang="en-GB" sz="3600" dirty="0"/>
              <a:t>to promote economic competition. But the case of the Asian Tigers shows that there is more than </a:t>
            </a:r>
            <a:r>
              <a:rPr lang="en-GB" sz="3600" dirty="0" smtClean="0"/>
              <a:t>one single </a:t>
            </a:r>
            <a:r>
              <a:rPr lang="en-GB" sz="3600" dirty="0"/>
              <a:t>standard economic policy to achieve economic growth</a:t>
            </a:r>
            <a:r>
              <a:rPr lang="en-GB" sz="3600" dirty="0" smtClean="0"/>
              <a:t>.</a:t>
            </a:r>
            <a:endParaRPr lang="en-GB" sz="3600" dirty="0"/>
          </a:p>
        </p:txBody>
      </p:sp>
    </p:spTree>
    <p:extLst>
      <p:ext uri="{BB962C8B-B14F-4D97-AF65-F5344CB8AC3E}">
        <p14:creationId xmlns="" xmlns:p14="http://schemas.microsoft.com/office/powerpoint/2010/main" val="3019189942"/>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981200" y="533400"/>
            <a:ext cx="8229600" cy="685800"/>
          </a:xfrm>
        </p:spPr>
        <p:txBody>
          <a:bodyPr>
            <a:normAutofit/>
          </a:bodyPr>
          <a:lstStyle/>
          <a:p>
            <a:pPr>
              <a:defRPr/>
            </a:pPr>
            <a:r>
              <a:rPr lang="en-US" dirty="0" smtClean="0"/>
              <a:t>Definitions of Globalization</a:t>
            </a:r>
            <a:r>
              <a:rPr lang="en-US" dirty="0"/>
              <a:t>:</a:t>
            </a:r>
          </a:p>
        </p:txBody>
      </p:sp>
      <p:sp>
        <p:nvSpPr>
          <p:cNvPr id="19459" name="Rectangle 3"/>
          <p:cNvSpPr>
            <a:spLocks noGrp="1" noChangeArrowheads="1"/>
          </p:cNvSpPr>
          <p:nvPr>
            <p:ph idx="1"/>
          </p:nvPr>
        </p:nvSpPr>
        <p:spPr>
          <a:xfrm>
            <a:off x="554864" y="1322231"/>
            <a:ext cx="9825507" cy="5410200"/>
          </a:xfrm>
        </p:spPr>
        <p:txBody>
          <a:bodyPr/>
          <a:lstStyle/>
          <a:p>
            <a:pPr algn="just" eaLnBrk="1" hangingPunct="1"/>
            <a:r>
              <a:rPr lang="en-US" dirty="0" smtClean="0"/>
              <a:t> </a:t>
            </a:r>
            <a:r>
              <a:rPr lang="en-US" sz="2000" dirty="0"/>
              <a:t>Globalization has become a major topic of discussion and concern in economic circles since the mid-1990s</a:t>
            </a:r>
            <a:endParaRPr lang="en-US" sz="2800" dirty="0"/>
          </a:p>
          <a:p>
            <a:pPr algn="just" eaLnBrk="1" hangingPunct="1"/>
            <a:r>
              <a:rPr lang="en-US" sz="2200" dirty="0"/>
              <a:t>It is a complex phenomenon, which encompasses a great variety of tendencies and trends in the economic, social and cultural spheres</a:t>
            </a:r>
            <a:r>
              <a:rPr lang="en-US" sz="2200" dirty="0" smtClean="0"/>
              <a:t>.</a:t>
            </a:r>
          </a:p>
          <a:p>
            <a:pPr algn="just" eaLnBrk="1" hangingPunct="1"/>
            <a:r>
              <a:rPr lang="en-US" sz="2200" dirty="0" smtClean="0"/>
              <a:t> </a:t>
            </a:r>
            <a:r>
              <a:rPr lang="en-US" sz="2200" dirty="0"/>
              <a:t>It has a multidimensional character and thus does not lend itself to a unique definition</a:t>
            </a:r>
          </a:p>
          <a:p>
            <a:pPr algn="just" eaLnBrk="1" hangingPunct="1"/>
            <a:r>
              <a:rPr lang="en-US" sz="2200" dirty="0"/>
              <a:t>Globalization is a continuous process leading to free movements and transfers of goods and services and factors of production as well as information and technology across national borders aided and supported by national and international market oriented economic, political, and legal institutions in an economically, politically, and socially interconnected and interdependent world </a:t>
            </a:r>
            <a:r>
              <a:rPr lang="en-US" sz="2200" dirty="0">
                <a:solidFill>
                  <a:srgbClr val="FF0000"/>
                </a:solidFill>
              </a:rPr>
              <a:t>(Wolf, 2004)</a:t>
            </a:r>
          </a:p>
          <a:p>
            <a:pPr eaLnBrk="1" hangingPunct="1">
              <a:buFont typeface="Wingdings" pitchFamily="2" charset="2"/>
              <a:buNone/>
            </a:pPr>
            <a:endParaRPr lang="en-US" dirty="0" smtClean="0"/>
          </a:p>
        </p:txBody>
      </p:sp>
    </p:spTree>
    <p:extLst>
      <p:ext uri="{BB962C8B-B14F-4D97-AF65-F5344CB8AC3E}">
        <p14:creationId xmlns="" xmlns:p14="http://schemas.microsoft.com/office/powerpoint/2010/main" val="3745477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additive="base">
                                        <p:cTn id="7" dur="500" fill="hold"/>
                                        <p:tgtEl>
                                          <p:spTgt spid="7170"/>
                                        </p:tgtEl>
                                        <p:attrNameLst>
                                          <p:attrName>ppt_x</p:attrName>
                                        </p:attrNameLst>
                                      </p:cBhvr>
                                      <p:tavLst>
                                        <p:tav tm="0">
                                          <p:val>
                                            <p:strVal val="#ppt_x"/>
                                          </p:val>
                                        </p:tav>
                                        <p:tav tm="100000">
                                          <p:val>
                                            <p:strVal val="#ppt_x"/>
                                          </p:val>
                                        </p:tav>
                                      </p:tavLst>
                                    </p:anim>
                                    <p:anim calcmode="lin" valueType="num">
                                      <p:cBhvr additive="base">
                                        <p:cTn id="8" dur="500" fill="hold"/>
                                        <p:tgtEl>
                                          <p:spTgt spid="717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9459">
                                            <p:txEl>
                                              <p:pRg st="0" end="0"/>
                                            </p:txEl>
                                          </p:spTgt>
                                        </p:tgtEl>
                                        <p:attrNameLst>
                                          <p:attrName>style.visibility</p:attrName>
                                        </p:attrNameLst>
                                      </p:cBhvr>
                                      <p:to>
                                        <p:strVal val="visible"/>
                                      </p:to>
                                    </p:set>
                                    <p:anim calcmode="lin" valueType="num">
                                      <p:cBhvr additive="base">
                                        <p:cTn id="13" dur="500" fill="hold"/>
                                        <p:tgtEl>
                                          <p:spTgt spid="1945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4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9459">
                                            <p:txEl>
                                              <p:pRg st="1" end="1"/>
                                            </p:txEl>
                                          </p:spTgt>
                                        </p:tgtEl>
                                        <p:attrNameLst>
                                          <p:attrName>style.visibility</p:attrName>
                                        </p:attrNameLst>
                                      </p:cBhvr>
                                      <p:to>
                                        <p:strVal val="visible"/>
                                      </p:to>
                                    </p:set>
                                    <p:anim calcmode="lin" valueType="num">
                                      <p:cBhvr additive="base">
                                        <p:cTn id="19" dur="500" fill="hold"/>
                                        <p:tgtEl>
                                          <p:spTgt spid="1945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45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9459">
                                            <p:txEl>
                                              <p:pRg st="2" end="2"/>
                                            </p:txEl>
                                          </p:spTgt>
                                        </p:tgtEl>
                                        <p:attrNameLst>
                                          <p:attrName>style.visibility</p:attrName>
                                        </p:attrNameLst>
                                      </p:cBhvr>
                                      <p:to>
                                        <p:strVal val="visible"/>
                                      </p:to>
                                    </p:set>
                                    <p:anim calcmode="lin" valueType="num">
                                      <p:cBhvr additive="base">
                                        <p:cTn id="25" dur="500" fill="hold"/>
                                        <p:tgtEl>
                                          <p:spTgt spid="1945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945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9459">
                                            <p:txEl>
                                              <p:pRg st="3" end="3"/>
                                            </p:txEl>
                                          </p:spTgt>
                                        </p:tgtEl>
                                        <p:attrNameLst>
                                          <p:attrName>style.visibility</p:attrName>
                                        </p:attrNameLst>
                                      </p:cBhvr>
                                      <p:to>
                                        <p:strVal val="visible"/>
                                      </p:to>
                                    </p:set>
                                    <p:anim calcmode="lin" valueType="num">
                                      <p:cBhvr additive="base">
                                        <p:cTn id="31" dur="500" fill="hold"/>
                                        <p:tgtEl>
                                          <p:spTgt spid="19459">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945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19459"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352540" y="2286000"/>
            <a:ext cx="11314323" cy="4023360"/>
          </a:xfrm>
        </p:spPr>
        <p:txBody>
          <a:bodyPr>
            <a:noAutofit/>
          </a:bodyPr>
          <a:lstStyle/>
          <a:p>
            <a:pPr algn="just"/>
            <a:r>
              <a:rPr lang="en-GB" sz="3600" dirty="0"/>
              <a:t>For example South Korea succeeded with large enterprises (</a:t>
            </a:r>
            <a:r>
              <a:rPr lang="en-GB" sz="3600" i="1" dirty="0" err="1"/>
              <a:t>chaebols</a:t>
            </a:r>
            <a:r>
              <a:rPr lang="en-GB" sz="3600" dirty="0"/>
              <a:t>) while Taiwan had rather small and medium-sized enterprises. Hong-Kong implemented an almost pure laissez-faire policy </a:t>
            </a:r>
            <a:r>
              <a:rPr lang="en-GB" sz="3600" u="sng" dirty="0"/>
              <a:t>while the government in South Korea practiced a pragmatic policy-mix with regular state interventions in the economic </a:t>
            </a:r>
            <a:r>
              <a:rPr lang="en-GB" sz="3600" u="sng" dirty="0" smtClean="0"/>
              <a:t>process.</a:t>
            </a:r>
            <a:endParaRPr lang="en-GB" sz="3600" u="sng" dirty="0"/>
          </a:p>
        </p:txBody>
      </p:sp>
    </p:spTree>
    <p:extLst>
      <p:ext uri="{BB962C8B-B14F-4D97-AF65-F5344CB8AC3E}">
        <p14:creationId xmlns="" xmlns:p14="http://schemas.microsoft.com/office/powerpoint/2010/main" val="63893314"/>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88136" y="2286000"/>
            <a:ext cx="11677878" cy="4023360"/>
          </a:xfrm>
        </p:spPr>
        <p:txBody>
          <a:bodyPr>
            <a:normAutofit lnSpcReduction="10000"/>
          </a:bodyPr>
          <a:lstStyle/>
          <a:p>
            <a:pPr algn="just"/>
            <a:r>
              <a:rPr lang="en-GB" sz="2800" b="1" u="sng" dirty="0" smtClean="0"/>
              <a:t>Social </a:t>
            </a:r>
            <a:r>
              <a:rPr lang="en-GB" sz="2800" b="1" u="sng" dirty="0"/>
              <a:t>and Economic Equality</a:t>
            </a:r>
          </a:p>
          <a:p>
            <a:pPr algn="just"/>
            <a:r>
              <a:rPr lang="en-GB" sz="2800" dirty="0"/>
              <a:t>South Korea not only had a very ethnic homogeneous population. Its society was also very equal in respect </a:t>
            </a:r>
            <a:r>
              <a:rPr lang="en-GB" sz="2800" dirty="0" smtClean="0"/>
              <a:t>to income </a:t>
            </a:r>
            <a:r>
              <a:rPr lang="en-GB" sz="2800" dirty="0"/>
              <a:t>and wealth distribution. Today, South Korea’s gini coefficient, according to the CIA world factbook, </a:t>
            </a:r>
            <a:r>
              <a:rPr lang="en-GB" sz="2800" dirty="0" smtClean="0"/>
              <a:t>is about </a:t>
            </a:r>
            <a:r>
              <a:rPr lang="en-GB" sz="2800" dirty="0"/>
              <a:t>0.3 which is comparably low. </a:t>
            </a:r>
            <a:endParaRPr lang="en-GB" sz="2800" dirty="0" smtClean="0"/>
          </a:p>
          <a:p>
            <a:pPr algn="just"/>
            <a:r>
              <a:rPr lang="en-GB" sz="2800" dirty="0" smtClean="0"/>
              <a:t>There </a:t>
            </a:r>
            <a:r>
              <a:rPr lang="en-GB" sz="2800" dirty="0"/>
              <a:t>are only a few countries in the world where family income </a:t>
            </a:r>
            <a:r>
              <a:rPr lang="en-GB" sz="2800" dirty="0" smtClean="0"/>
              <a:t>is distributed </a:t>
            </a:r>
            <a:r>
              <a:rPr lang="en-GB" sz="2800" dirty="0"/>
              <a:t>more equally than in South Korea. While ethnic homogeneity is exogenous to today’s </a:t>
            </a:r>
            <a:r>
              <a:rPr lang="en-GB" sz="2800" dirty="0" smtClean="0"/>
              <a:t>developing countries </a:t>
            </a:r>
            <a:r>
              <a:rPr lang="en-GB" sz="2800" dirty="0"/>
              <a:t>the income distribution can be </a:t>
            </a:r>
            <a:r>
              <a:rPr lang="en-GB" sz="2800" dirty="0" smtClean="0"/>
              <a:t> changed </a:t>
            </a:r>
            <a:r>
              <a:rPr lang="en-GB" sz="2800" dirty="0"/>
              <a:t>by social redistribution policies.</a:t>
            </a:r>
          </a:p>
        </p:txBody>
      </p:sp>
    </p:spTree>
    <p:extLst>
      <p:ext uri="{BB962C8B-B14F-4D97-AF65-F5344CB8AC3E}">
        <p14:creationId xmlns="" xmlns:p14="http://schemas.microsoft.com/office/powerpoint/2010/main" val="355490612"/>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143219" y="2286000"/>
            <a:ext cx="11699913" cy="4023360"/>
          </a:xfrm>
        </p:spPr>
        <p:txBody>
          <a:bodyPr>
            <a:normAutofit/>
          </a:bodyPr>
          <a:lstStyle/>
          <a:p>
            <a:pPr algn="just"/>
            <a:r>
              <a:rPr lang="en-GB" i="1" dirty="0" smtClean="0"/>
              <a:t> </a:t>
            </a:r>
            <a:r>
              <a:rPr lang="en-GB" sz="2800" b="1" u="sng" dirty="0"/>
              <a:t>Education</a:t>
            </a:r>
          </a:p>
          <a:p>
            <a:pPr algn="just"/>
            <a:r>
              <a:rPr lang="en-GB" sz="2800" dirty="0" smtClean="0"/>
              <a:t>“</a:t>
            </a:r>
            <a:r>
              <a:rPr lang="en-GB" sz="2800" dirty="0"/>
              <a:t>A greater amount of educational attainment implies more skilled and productive workers, who in turn </a:t>
            </a:r>
            <a:r>
              <a:rPr lang="en-GB" sz="2800" dirty="0" smtClean="0"/>
              <a:t>increase an </a:t>
            </a:r>
            <a:r>
              <a:rPr lang="en-GB" sz="2800" dirty="0"/>
              <a:t>economy’s output of goods and services. An abundance of well-educated human resources also helps </a:t>
            </a:r>
            <a:r>
              <a:rPr lang="en-GB" sz="2800" dirty="0" smtClean="0"/>
              <a:t>to facilitate </a:t>
            </a:r>
            <a:r>
              <a:rPr lang="en-GB" sz="2800" dirty="0"/>
              <a:t>the absorption of advanced technologies from developed countries</a:t>
            </a:r>
            <a:r>
              <a:rPr lang="en-GB" sz="2800" dirty="0" smtClean="0"/>
              <a:t>.</a:t>
            </a:r>
          </a:p>
          <a:p>
            <a:pPr algn="just"/>
            <a:r>
              <a:rPr lang="en-GB" sz="2800" dirty="0" smtClean="0"/>
              <a:t> </a:t>
            </a:r>
            <a:r>
              <a:rPr lang="en-GB" sz="2800" dirty="0"/>
              <a:t>In addition, the level </a:t>
            </a:r>
            <a:r>
              <a:rPr lang="en-GB" sz="2800" dirty="0" smtClean="0"/>
              <a:t>and distribution </a:t>
            </a:r>
            <a:r>
              <a:rPr lang="en-GB" sz="2800" dirty="0"/>
              <a:t>of educational attainment has a strong impact on social </a:t>
            </a:r>
            <a:r>
              <a:rPr lang="en-GB" sz="2800" dirty="0" smtClean="0"/>
              <a:t>outcomes.</a:t>
            </a:r>
            <a:endParaRPr lang="en-GB" sz="2800" dirty="0"/>
          </a:p>
        </p:txBody>
      </p:sp>
    </p:spTree>
    <p:extLst>
      <p:ext uri="{BB962C8B-B14F-4D97-AF65-F5344CB8AC3E}">
        <p14:creationId xmlns="" xmlns:p14="http://schemas.microsoft.com/office/powerpoint/2010/main" val="286717355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264406" y="2286000"/>
            <a:ext cx="10479794" cy="4023360"/>
          </a:xfrm>
        </p:spPr>
        <p:txBody>
          <a:bodyPr>
            <a:normAutofit/>
          </a:bodyPr>
          <a:lstStyle/>
          <a:p>
            <a:pPr marL="0" indent="0" algn="just">
              <a:buNone/>
            </a:pPr>
            <a:r>
              <a:rPr lang="en-GB" sz="3600" b="1" u="sng" dirty="0"/>
              <a:t>W</a:t>
            </a:r>
            <a:r>
              <a:rPr lang="en-GB" sz="3600" b="1" u="sng" dirty="0" smtClean="0"/>
              <a:t>ell </a:t>
            </a:r>
            <a:r>
              <a:rPr lang="en-GB" sz="3600" b="1" u="sng" dirty="0"/>
              <a:t>drafted economic plan </a:t>
            </a:r>
            <a:r>
              <a:rPr lang="en-GB" sz="3600" dirty="0"/>
              <a:t>in </a:t>
            </a:r>
            <a:r>
              <a:rPr lang="en-GB" sz="3600" dirty="0" smtClean="0"/>
              <a:t>which the </a:t>
            </a:r>
            <a:r>
              <a:rPr lang="en-GB" sz="3600" dirty="0"/>
              <a:t>purpose of the development plan and the intention of the </a:t>
            </a:r>
            <a:r>
              <a:rPr lang="en-GB" sz="3600" dirty="0" smtClean="0"/>
              <a:t>government is </a:t>
            </a:r>
            <a:r>
              <a:rPr lang="en-GB" sz="3600" dirty="0"/>
              <a:t>clearly stated is needed. </a:t>
            </a:r>
            <a:r>
              <a:rPr lang="en-GB" sz="3600" dirty="0" smtClean="0"/>
              <a:t>To </a:t>
            </a:r>
            <a:r>
              <a:rPr lang="en-GB" sz="3600" dirty="0"/>
              <a:t>design the plan properly, it is essential to have </a:t>
            </a:r>
            <a:r>
              <a:rPr lang="en-GB" sz="3600" dirty="0" smtClean="0"/>
              <a:t>qualified economists </a:t>
            </a:r>
            <a:r>
              <a:rPr lang="en-GB" sz="3600" dirty="0"/>
              <a:t>and technocrats with the good knowledge about </a:t>
            </a:r>
            <a:r>
              <a:rPr lang="en-GB" sz="3600" dirty="0" smtClean="0"/>
              <a:t>the market </a:t>
            </a:r>
            <a:r>
              <a:rPr lang="en-GB" sz="3600" dirty="0"/>
              <a:t>economy</a:t>
            </a:r>
            <a:r>
              <a:rPr lang="en-GB" sz="3600" dirty="0" smtClean="0"/>
              <a:t>.</a:t>
            </a:r>
          </a:p>
        </p:txBody>
      </p:sp>
    </p:spTree>
    <p:extLst>
      <p:ext uri="{BB962C8B-B14F-4D97-AF65-F5344CB8AC3E}">
        <p14:creationId xmlns="" xmlns:p14="http://schemas.microsoft.com/office/powerpoint/2010/main" val="2729512184"/>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132202" y="2286000"/>
            <a:ext cx="11600762" cy="4023360"/>
          </a:xfrm>
        </p:spPr>
        <p:txBody>
          <a:bodyPr>
            <a:normAutofit/>
          </a:bodyPr>
          <a:lstStyle/>
          <a:p>
            <a:pPr marL="0" indent="0" algn="just">
              <a:buNone/>
            </a:pPr>
            <a:r>
              <a:rPr lang="en-GB" sz="3600" b="1" u="sng" dirty="0"/>
              <a:t>A</a:t>
            </a:r>
            <a:r>
              <a:rPr lang="en-GB" sz="3600" b="1" u="sng" dirty="0" smtClean="0"/>
              <a:t>doption </a:t>
            </a:r>
            <a:r>
              <a:rPr lang="en-GB" sz="3600" b="1" u="sng" dirty="0"/>
              <a:t>of the unbalanced growth strategy </a:t>
            </a:r>
            <a:r>
              <a:rPr lang="en-GB" sz="3600" dirty="0"/>
              <a:t>(</a:t>
            </a:r>
            <a:r>
              <a:rPr lang="en-GB" sz="3600" dirty="0" smtClean="0"/>
              <a:t>although non-leading </a:t>
            </a:r>
            <a:r>
              <a:rPr lang="en-GB" sz="3600" dirty="0"/>
              <a:t>sectors were not totally ignored, as shown) is </a:t>
            </a:r>
            <a:r>
              <a:rPr lang="en-GB" sz="3600" dirty="0" smtClean="0"/>
              <a:t>desirable or </a:t>
            </a:r>
            <a:r>
              <a:rPr lang="en-GB" sz="3600" dirty="0"/>
              <a:t>not must be a good subject of the debate</a:t>
            </a:r>
            <a:r>
              <a:rPr lang="en-GB" sz="3600" dirty="0" smtClean="0"/>
              <a:t>.</a:t>
            </a:r>
          </a:p>
          <a:p>
            <a:pPr marL="0" indent="0" algn="just">
              <a:buNone/>
            </a:pPr>
            <a:r>
              <a:rPr lang="en-GB" sz="3600" b="1" u="sng" dirty="0" smtClean="0"/>
              <a:t>Good </a:t>
            </a:r>
            <a:r>
              <a:rPr lang="en-GB" sz="3600" b="1" u="sng" dirty="0"/>
              <a:t>communication channel </a:t>
            </a:r>
            <a:r>
              <a:rPr lang="en-GB" sz="3600" dirty="0"/>
              <a:t>between </a:t>
            </a:r>
            <a:r>
              <a:rPr lang="en-GB" sz="3600" dirty="0" smtClean="0"/>
              <a:t>government and </a:t>
            </a:r>
            <a:r>
              <a:rPr lang="en-GB" sz="3600" dirty="0"/>
              <a:t>the private sector is more important than it </a:t>
            </a:r>
            <a:r>
              <a:rPr lang="en-GB" sz="3600" dirty="0" smtClean="0"/>
              <a:t>looks.</a:t>
            </a:r>
            <a:endParaRPr lang="en-GB" sz="3600" dirty="0"/>
          </a:p>
        </p:txBody>
      </p:sp>
    </p:spTree>
    <p:extLst>
      <p:ext uri="{BB962C8B-B14F-4D97-AF65-F5344CB8AC3E}">
        <p14:creationId xmlns="" xmlns:p14="http://schemas.microsoft.com/office/powerpoint/2010/main" val="1726427986"/>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6519" y="609600"/>
            <a:ext cx="10805374" cy="2391177"/>
          </a:xfrm>
        </p:spPr>
        <p:txBody>
          <a:bodyPr>
            <a:normAutofit/>
          </a:bodyPr>
          <a:lstStyle/>
          <a:p>
            <a:pPr algn="ctr"/>
            <a:r>
              <a:rPr lang="en-US" sz="6000" dirty="0" smtClean="0"/>
              <a:t>Globalization  </a:t>
            </a:r>
            <a:r>
              <a:rPr lang="en-US" sz="6000" dirty="0"/>
              <a:t>&amp; LABOUR MIGRATION</a:t>
            </a:r>
            <a:endParaRPr lang="en-GB" sz="6000" dirty="0"/>
          </a:p>
        </p:txBody>
      </p:sp>
      <p:sp>
        <p:nvSpPr>
          <p:cNvPr id="3" name="Content Placeholder 2"/>
          <p:cNvSpPr>
            <a:spLocks noGrp="1"/>
          </p:cNvSpPr>
          <p:nvPr>
            <p:ph idx="1"/>
          </p:nvPr>
        </p:nvSpPr>
        <p:spPr>
          <a:xfrm>
            <a:off x="1159099" y="3907569"/>
            <a:ext cx="10865476" cy="2081108"/>
          </a:xfrm>
        </p:spPr>
        <p:txBody>
          <a:bodyPr>
            <a:normAutofit/>
          </a:bodyPr>
          <a:lstStyle/>
          <a:p>
            <a:pPr marL="0" indent="0">
              <a:buNone/>
            </a:pPr>
            <a:r>
              <a:rPr lang="en-GB" sz="3200" b="1" dirty="0"/>
              <a:t>LABOUR MIGRATION </a:t>
            </a:r>
            <a:r>
              <a:rPr lang="en-GB" sz="3200" b="1" dirty="0" smtClean="0"/>
              <a:t> &amp; </a:t>
            </a:r>
            <a:r>
              <a:rPr lang="en-GB" sz="3200" b="1" dirty="0"/>
              <a:t>ITS IMPACT ON DEVELOPMENT</a:t>
            </a:r>
            <a:endParaRPr lang="en-GB" sz="3200" dirty="0"/>
          </a:p>
        </p:txBody>
      </p:sp>
    </p:spTree>
    <p:extLst>
      <p:ext uri="{BB962C8B-B14F-4D97-AF65-F5344CB8AC3E}">
        <p14:creationId xmlns="" xmlns:p14="http://schemas.microsoft.com/office/powerpoint/2010/main" val="3983544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45713"/>
          </a:xfrm>
        </p:spPr>
        <p:txBody>
          <a:bodyPr/>
          <a:lstStyle/>
          <a:p>
            <a:r>
              <a:rPr lang="en-GB" dirty="0" smtClean="0"/>
              <a:t>Key terms </a:t>
            </a:r>
            <a:endParaRPr lang="en-GB" dirty="0"/>
          </a:p>
        </p:txBody>
      </p:sp>
      <p:sp>
        <p:nvSpPr>
          <p:cNvPr id="3" name="Content Placeholder 2"/>
          <p:cNvSpPr>
            <a:spLocks noGrp="1"/>
          </p:cNvSpPr>
          <p:nvPr>
            <p:ph idx="1"/>
          </p:nvPr>
        </p:nvSpPr>
        <p:spPr>
          <a:xfrm>
            <a:off x="677334" y="1455313"/>
            <a:ext cx="9496976" cy="4586049"/>
          </a:xfrm>
        </p:spPr>
        <p:txBody>
          <a:bodyPr>
            <a:normAutofit/>
          </a:bodyPr>
          <a:lstStyle/>
          <a:p>
            <a:pPr marL="0" indent="0">
              <a:buNone/>
            </a:pPr>
            <a:r>
              <a:rPr lang="en-GB" sz="3200" b="1" u="sng" dirty="0"/>
              <a:t>Who is a migrant?</a:t>
            </a:r>
          </a:p>
          <a:p>
            <a:pPr marL="0" indent="0" algn="just">
              <a:buNone/>
            </a:pPr>
            <a:r>
              <a:rPr lang="en-GB" sz="3200" dirty="0" smtClean="0"/>
              <a:t>ILO </a:t>
            </a:r>
            <a:r>
              <a:rPr lang="en-GB" sz="3200" dirty="0"/>
              <a:t>describes a migrant worker as ‘a person who migrates from one country to another with a view </a:t>
            </a:r>
            <a:r>
              <a:rPr lang="en-GB" sz="3200" dirty="0">
                <a:solidFill>
                  <a:srgbClr val="FF0000"/>
                </a:solidFill>
              </a:rPr>
              <a:t>of being employed </a:t>
            </a:r>
            <a:r>
              <a:rPr lang="en-GB" sz="3200" dirty="0"/>
              <a:t>otherwise than on his own  account and includes people any person regularly admitted as a migrant for employment’ (ILO 1949).</a:t>
            </a:r>
          </a:p>
        </p:txBody>
      </p:sp>
    </p:spTree>
    <p:extLst>
      <p:ext uri="{BB962C8B-B14F-4D97-AF65-F5344CB8AC3E}">
        <p14:creationId xmlns="" xmlns:p14="http://schemas.microsoft.com/office/powerpoint/2010/main" val="2504356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Key terms </a:t>
            </a:r>
            <a:endParaRPr lang="en-GB" b="1" dirty="0"/>
          </a:p>
        </p:txBody>
      </p:sp>
      <p:sp>
        <p:nvSpPr>
          <p:cNvPr id="3" name="Content Placeholder 2"/>
          <p:cNvSpPr>
            <a:spLocks noGrp="1"/>
          </p:cNvSpPr>
          <p:nvPr>
            <p:ph idx="1"/>
          </p:nvPr>
        </p:nvSpPr>
        <p:spPr>
          <a:xfrm>
            <a:off x="677334" y="1416677"/>
            <a:ext cx="8596668" cy="4624686"/>
          </a:xfrm>
        </p:spPr>
        <p:txBody>
          <a:bodyPr/>
          <a:lstStyle/>
          <a:p>
            <a:pPr algn="just"/>
            <a:r>
              <a:rPr lang="en-GB" sz="3600" dirty="0"/>
              <a:t>The United Nations General Assembly in resolution of December 2019 describes a </a:t>
            </a:r>
            <a:r>
              <a:rPr lang="en-GB" sz="3600" dirty="0">
                <a:solidFill>
                  <a:srgbClr val="FF0000"/>
                </a:solidFill>
              </a:rPr>
              <a:t>migrant worker as a person who is to be engaged or engaged in remunerated activity in a state of which </a:t>
            </a:r>
            <a:r>
              <a:rPr lang="en-GB" sz="3600" dirty="0" smtClean="0">
                <a:solidFill>
                  <a:srgbClr val="FF0000"/>
                </a:solidFill>
              </a:rPr>
              <a:t>he/she </a:t>
            </a:r>
            <a:r>
              <a:rPr lang="en-GB" sz="3600" dirty="0">
                <a:solidFill>
                  <a:srgbClr val="FF0000"/>
                </a:solidFill>
              </a:rPr>
              <a:t>is not a national </a:t>
            </a:r>
          </a:p>
          <a:p>
            <a:pPr marL="0" indent="0">
              <a:buNone/>
            </a:pPr>
            <a:endParaRPr lang="en-GB" dirty="0"/>
          </a:p>
        </p:txBody>
      </p:sp>
    </p:spTree>
    <p:extLst>
      <p:ext uri="{BB962C8B-B14F-4D97-AF65-F5344CB8AC3E}">
        <p14:creationId xmlns="" xmlns:p14="http://schemas.microsoft.com/office/powerpoint/2010/main" val="2652896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4455" y="197476"/>
            <a:ext cx="8596668" cy="948744"/>
          </a:xfrm>
        </p:spPr>
        <p:txBody>
          <a:bodyPr/>
          <a:lstStyle/>
          <a:p>
            <a:r>
              <a:rPr lang="en-GB" b="1" dirty="0" smtClean="0"/>
              <a:t>Key terms </a:t>
            </a:r>
            <a:endParaRPr lang="en-GB" b="1" dirty="0"/>
          </a:p>
        </p:txBody>
      </p:sp>
      <p:sp>
        <p:nvSpPr>
          <p:cNvPr id="3" name="Content Placeholder 2"/>
          <p:cNvSpPr>
            <a:spLocks noGrp="1"/>
          </p:cNvSpPr>
          <p:nvPr>
            <p:ph idx="1"/>
          </p:nvPr>
        </p:nvSpPr>
        <p:spPr>
          <a:xfrm>
            <a:off x="664455" y="914401"/>
            <a:ext cx="10501527" cy="5397799"/>
          </a:xfrm>
        </p:spPr>
        <p:txBody>
          <a:bodyPr>
            <a:noAutofit/>
          </a:bodyPr>
          <a:lstStyle/>
          <a:p>
            <a:r>
              <a:rPr lang="en-GB" sz="3000" b="1" u="sng" dirty="0"/>
              <a:t>Immigration </a:t>
            </a:r>
          </a:p>
          <a:p>
            <a:pPr marL="0" indent="0">
              <a:buNone/>
            </a:pPr>
            <a:r>
              <a:rPr lang="en-GB" sz="3000" dirty="0"/>
              <a:t>This to relocate to a new environment, most appropriately a country in order to settle for a short period or permanently.</a:t>
            </a:r>
          </a:p>
          <a:p>
            <a:r>
              <a:rPr lang="en-GB" sz="3000" b="1" u="sng" dirty="0"/>
              <a:t>Emigration </a:t>
            </a:r>
          </a:p>
          <a:p>
            <a:pPr marL="0" indent="0">
              <a:buNone/>
            </a:pPr>
            <a:r>
              <a:rPr lang="en-GB" sz="3000" dirty="0"/>
              <a:t>It is the opposite of immigration i.e. to relocate out of one’s  own country to another country.</a:t>
            </a:r>
          </a:p>
          <a:p>
            <a:pPr marL="0" indent="0">
              <a:buNone/>
            </a:pPr>
            <a:r>
              <a:rPr lang="en-GB" sz="3000" b="1" u="sng" dirty="0"/>
              <a:t>Sending country </a:t>
            </a:r>
          </a:p>
          <a:p>
            <a:pPr marL="0" indent="0">
              <a:buNone/>
            </a:pPr>
            <a:r>
              <a:rPr lang="en-GB" sz="3000" dirty="0"/>
              <a:t>Refers to a country where the migrants depart from or precisely migrants’ native country</a:t>
            </a:r>
          </a:p>
        </p:txBody>
      </p:sp>
    </p:spTree>
    <p:extLst>
      <p:ext uri="{BB962C8B-B14F-4D97-AF65-F5344CB8AC3E}">
        <p14:creationId xmlns="" xmlns:p14="http://schemas.microsoft.com/office/powerpoint/2010/main" val="1977096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8794" y="691978"/>
            <a:ext cx="10560676" cy="5876247"/>
          </a:xfrm>
        </p:spPr>
        <p:txBody>
          <a:bodyPr>
            <a:normAutofit/>
          </a:bodyPr>
          <a:lstStyle/>
          <a:p>
            <a:r>
              <a:rPr lang="en-GB" sz="2800" b="1" u="sng" dirty="0" smtClean="0"/>
              <a:t>Receiving country </a:t>
            </a:r>
          </a:p>
          <a:p>
            <a:pPr marL="0" indent="0">
              <a:buNone/>
            </a:pPr>
            <a:r>
              <a:rPr lang="en-GB" sz="2800" dirty="0" smtClean="0"/>
              <a:t>Refers to a country hosting the migrants </a:t>
            </a:r>
          </a:p>
          <a:p>
            <a:r>
              <a:rPr lang="en-GB" sz="2800" b="1" u="sng" dirty="0" smtClean="0"/>
              <a:t>Push factors</a:t>
            </a:r>
          </a:p>
          <a:p>
            <a:pPr marL="0" indent="0">
              <a:buNone/>
            </a:pPr>
            <a:r>
              <a:rPr lang="en-GB" sz="2800" dirty="0" smtClean="0"/>
              <a:t>Factors responsible for migrant’s decision to relocate from his home country (political ,security and socio-economic factors)</a:t>
            </a:r>
          </a:p>
          <a:p>
            <a:r>
              <a:rPr lang="en-GB" sz="2800" b="1" u="sng" dirty="0" smtClean="0"/>
              <a:t>Pull factors </a:t>
            </a:r>
          </a:p>
          <a:p>
            <a:pPr marL="0" indent="0">
              <a:buNone/>
            </a:pPr>
            <a:r>
              <a:rPr lang="en-GB" sz="2800" dirty="0" smtClean="0"/>
              <a:t>Factors in receiving country that potentially could be attractive to the migrants ((political ,security and socio-economic factors)</a:t>
            </a:r>
          </a:p>
          <a:p>
            <a:pPr marL="0" indent="0">
              <a:buNone/>
            </a:pPr>
            <a:endParaRPr lang="en-GB" sz="2800" b="1" dirty="0"/>
          </a:p>
        </p:txBody>
      </p:sp>
    </p:spTree>
    <p:extLst>
      <p:ext uri="{BB962C8B-B14F-4D97-AF65-F5344CB8AC3E}">
        <p14:creationId xmlns="" xmlns:p14="http://schemas.microsoft.com/office/powerpoint/2010/main" val="3804245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57578"/>
            <a:ext cx="8229600" cy="643944"/>
          </a:xfrm>
        </p:spPr>
        <p:txBody>
          <a:bodyPr>
            <a:normAutofit/>
          </a:bodyPr>
          <a:lstStyle/>
          <a:p>
            <a:r>
              <a:rPr lang="en-US" sz="3200" b="1" dirty="0"/>
              <a:t>Definition of Globalization </a:t>
            </a:r>
            <a:r>
              <a:rPr lang="en-US" sz="3200" b="1" dirty="0" err="1"/>
              <a:t>contd</a:t>
            </a:r>
            <a:r>
              <a:rPr lang="en-US" sz="3200" b="1" dirty="0"/>
              <a:t>…</a:t>
            </a:r>
          </a:p>
        </p:txBody>
      </p:sp>
      <p:sp>
        <p:nvSpPr>
          <p:cNvPr id="3" name="Content Placeholder 2"/>
          <p:cNvSpPr>
            <a:spLocks noGrp="1"/>
          </p:cNvSpPr>
          <p:nvPr>
            <p:ph idx="1"/>
          </p:nvPr>
        </p:nvSpPr>
        <p:spPr>
          <a:xfrm>
            <a:off x="437881" y="1219200"/>
            <a:ext cx="10496281" cy="5410200"/>
          </a:xfrm>
        </p:spPr>
        <p:txBody>
          <a:bodyPr/>
          <a:lstStyle/>
          <a:p>
            <a:r>
              <a:rPr lang="en-US" sz="2200" dirty="0"/>
              <a:t>It can also be viewed as a process of advancement and increase in interaction among the countries and people of the world facilitated by progressive technological change in transport, communication, political and military power, knowledge and skills as well as interfacing of cultural values, systems and practices </a:t>
            </a:r>
          </a:p>
          <a:p>
            <a:r>
              <a:rPr lang="en-US" sz="2200" dirty="0" err="1">
                <a:solidFill>
                  <a:srgbClr val="FF0000"/>
                </a:solidFill>
              </a:rPr>
              <a:t>Nsibambi</a:t>
            </a:r>
            <a:r>
              <a:rPr lang="en-US" sz="2200" dirty="0">
                <a:solidFill>
                  <a:srgbClr val="FF0000"/>
                </a:solidFill>
              </a:rPr>
              <a:t> (2001) </a:t>
            </a:r>
            <a:r>
              <a:rPr lang="en-US" sz="2200" dirty="0"/>
              <a:t>viewed globalization as an </a:t>
            </a:r>
            <a:r>
              <a:rPr lang="en-US" sz="2200" dirty="0">
                <a:solidFill>
                  <a:srgbClr val="FF0000"/>
                </a:solidFill>
              </a:rPr>
              <a:t>international socio-political, economic and cultural permeation process facilitated by policies of government, private corporations, international agents and civil society organization</a:t>
            </a:r>
          </a:p>
          <a:p>
            <a:r>
              <a:rPr lang="en-US" sz="2200" dirty="0">
                <a:solidFill>
                  <a:srgbClr val="FF0000"/>
                </a:solidFill>
              </a:rPr>
              <a:t>George et al (2002) </a:t>
            </a:r>
            <a:r>
              <a:rPr lang="en-US" sz="2200" dirty="0"/>
              <a:t>view  globalization  as  the  </a:t>
            </a:r>
            <a:r>
              <a:rPr lang="en-US" sz="2200" dirty="0">
                <a:solidFill>
                  <a:srgbClr val="FF0000"/>
                </a:solidFill>
              </a:rPr>
              <a:t>increasing  interconnectedness  </a:t>
            </a:r>
            <a:r>
              <a:rPr lang="en-US" sz="2200" dirty="0"/>
              <a:t>of  the  world (see the diagram in the slide after the next two), through the </a:t>
            </a:r>
            <a:r>
              <a:rPr lang="en-US" sz="2200" dirty="0">
                <a:solidFill>
                  <a:srgbClr val="FF0000"/>
                </a:solidFill>
              </a:rPr>
              <a:t>compression of time and space brought </a:t>
            </a:r>
            <a:r>
              <a:rPr lang="en-US" sz="2200" dirty="0"/>
              <a:t>about by advances in knowledge and technology as well as by political events and decisions</a:t>
            </a:r>
          </a:p>
        </p:txBody>
      </p:sp>
    </p:spTree>
    <p:extLst>
      <p:ext uri="{BB962C8B-B14F-4D97-AF65-F5344CB8AC3E}">
        <p14:creationId xmlns="" xmlns:p14="http://schemas.microsoft.com/office/powerpoint/2010/main" val="124543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61623"/>
          </a:xfrm>
        </p:spPr>
        <p:txBody>
          <a:bodyPr/>
          <a:lstStyle/>
          <a:p>
            <a:r>
              <a:rPr lang="en-GB" b="1" u="sng" dirty="0" smtClean="0"/>
              <a:t>CAUSES OF LABOUR MIGRATION </a:t>
            </a:r>
            <a:endParaRPr lang="en-GB" b="1" u="sng" dirty="0"/>
          </a:p>
        </p:txBody>
      </p:sp>
      <p:sp>
        <p:nvSpPr>
          <p:cNvPr id="3" name="Text Placeholder 2"/>
          <p:cNvSpPr>
            <a:spLocks noGrp="1"/>
          </p:cNvSpPr>
          <p:nvPr>
            <p:ph type="body" idx="1"/>
          </p:nvPr>
        </p:nvSpPr>
        <p:spPr>
          <a:xfrm>
            <a:off x="675744" y="1568071"/>
            <a:ext cx="4185623" cy="576262"/>
          </a:xfrm>
        </p:spPr>
        <p:txBody>
          <a:bodyPr/>
          <a:lstStyle/>
          <a:p>
            <a:r>
              <a:rPr lang="en-GB" u="sng" dirty="0" smtClean="0"/>
              <a:t>Push factors </a:t>
            </a:r>
            <a:endParaRPr lang="en-GB" u="sng" dirty="0"/>
          </a:p>
        </p:txBody>
      </p:sp>
      <p:sp>
        <p:nvSpPr>
          <p:cNvPr id="4" name="Content Placeholder 3"/>
          <p:cNvSpPr>
            <a:spLocks noGrp="1"/>
          </p:cNvSpPr>
          <p:nvPr>
            <p:ph sz="half" idx="2"/>
          </p:nvPr>
        </p:nvSpPr>
        <p:spPr>
          <a:xfrm>
            <a:off x="495441" y="2331076"/>
            <a:ext cx="4185623" cy="3515931"/>
          </a:xfrm>
        </p:spPr>
        <p:txBody>
          <a:bodyPr>
            <a:normAutofit/>
          </a:bodyPr>
          <a:lstStyle/>
          <a:p>
            <a:pPr algn="just"/>
            <a:r>
              <a:rPr lang="en-GB" dirty="0" smtClean="0"/>
              <a:t>Economic vulnerability of developing countries’ policies</a:t>
            </a:r>
          </a:p>
          <a:p>
            <a:pPr algn="just"/>
            <a:r>
              <a:rPr lang="en-GB" dirty="0" smtClean="0"/>
              <a:t>Poverty </a:t>
            </a:r>
          </a:p>
          <a:p>
            <a:pPr algn="just"/>
            <a:r>
              <a:rPr lang="en-GB" dirty="0" smtClean="0"/>
              <a:t>Natural calamities and famine </a:t>
            </a:r>
          </a:p>
          <a:p>
            <a:pPr algn="just"/>
            <a:r>
              <a:rPr lang="en-GB" dirty="0" smtClean="0"/>
              <a:t>Political conflicts </a:t>
            </a:r>
          </a:p>
          <a:p>
            <a:pPr algn="just"/>
            <a:r>
              <a:rPr lang="en-GB" dirty="0" smtClean="0"/>
              <a:t>Population pressure </a:t>
            </a:r>
          </a:p>
          <a:p>
            <a:pPr algn="just"/>
            <a:r>
              <a:rPr lang="en-GB" dirty="0" smtClean="0"/>
              <a:t> unemployment </a:t>
            </a:r>
          </a:p>
          <a:p>
            <a:pPr algn="just"/>
            <a:r>
              <a:rPr lang="en-GB" dirty="0" smtClean="0"/>
              <a:t>Lack of social amenities and infrastructures </a:t>
            </a:r>
          </a:p>
          <a:p>
            <a:endParaRPr lang="en-GB" dirty="0"/>
          </a:p>
        </p:txBody>
      </p:sp>
      <p:sp>
        <p:nvSpPr>
          <p:cNvPr id="5" name="Text Placeholder 4"/>
          <p:cNvSpPr>
            <a:spLocks noGrp="1"/>
          </p:cNvSpPr>
          <p:nvPr>
            <p:ph type="body" sz="quarter" idx="3"/>
          </p:nvPr>
        </p:nvSpPr>
        <p:spPr>
          <a:xfrm>
            <a:off x="5088383" y="1568071"/>
            <a:ext cx="4185618" cy="576262"/>
          </a:xfrm>
        </p:spPr>
        <p:txBody>
          <a:bodyPr/>
          <a:lstStyle/>
          <a:p>
            <a:r>
              <a:rPr lang="en-GB" u="sng" dirty="0" smtClean="0"/>
              <a:t>Pull factors </a:t>
            </a:r>
            <a:endParaRPr lang="en-GB" u="sng" dirty="0"/>
          </a:p>
        </p:txBody>
      </p:sp>
      <p:sp>
        <p:nvSpPr>
          <p:cNvPr id="6" name="Content Placeholder 5"/>
          <p:cNvSpPr>
            <a:spLocks noGrp="1"/>
          </p:cNvSpPr>
          <p:nvPr>
            <p:ph sz="quarter" idx="4"/>
          </p:nvPr>
        </p:nvSpPr>
        <p:spPr>
          <a:xfrm>
            <a:off x="5088384" y="2436982"/>
            <a:ext cx="4185617" cy="3304117"/>
          </a:xfrm>
        </p:spPr>
        <p:txBody>
          <a:bodyPr>
            <a:normAutofit/>
          </a:bodyPr>
          <a:lstStyle/>
          <a:p>
            <a:r>
              <a:rPr lang="en-GB" dirty="0" smtClean="0"/>
              <a:t>Growing urbanisation and linkages through globalisation</a:t>
            </a:r>
          </a:p>
          <a:p>
            <a:r>
              <a:rPr lang="en-GB" dirty="0" smtClean="0"/>
              <a:t>Migrants quest for enhanced personal economies of scale i.e. better earning </a:t>
            </a:r>
          </a:p>
          <a:p>
            <a:r>
              <a:rPr lang="en-GB" dirty="0" smtClean="0"/>
              <a:t> strong ties to former colonial masters </a:t>
            </a:r>
          </a:p>
          <a:p>
            <a:r>
              <a:rPr lang="en-GB" dirty="0" smtClean="0"/>
              <a:t>Relative cheap transportation cost </a:t>
            </a:r>
          </a:p>
          <a:p>
            <a:endParaRPr lang="en-GB" dirty="0" smtClean="0"/>
          </a:p>
          <a:p>
            <a:endParaRPr lang="en-GB" dirty="0"/>
          </a:p>
        </p:txBody>
      </p:sp>
    </p:spTree>
    <p:extLst>
      <p:ext uri="{BB962C8B-B14F-4D97-AF65-F5344CB8AC3E}">
        <p14:creationId xmlns="" xmlns:p14="http://schemas.microsoft.com/office/powerpoint/2010/main" val="3371278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 calcmode="lin" valueType="num">
                                      <p:cBhvr additive="base">
                                        <p:cTn id="25"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2" end="2"/>
                                            </p:txEl>
                                          </p:spTgt>
                                        </p:tgtEl>
                                        <p:attrNameLst>
                                          <p:attrName>style.visibility</p:attrName>
                                        </p:attrNameLst>
                                      </p:cBhvr>
                                      <p:to>
                                        <p:strVal val="visible"/>
                                      </p:to>
                                    </p:set>
                                    <p:anim calcmode="lin" valueType="num">
                                      <p:cBhvr additive="base">
                                        <p:cTn id="31"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3" end="3"/>
                                            </p:txEl>
                                          </p:spTgt>
                                        </p:tgtEl>
                                        <p:attrNameLst>
                                          <p:attrName>style.visibility</p:attrName>
                                        </p:attrNameLst>
                                      </p:cBhvr>
                                      <p:to>
                                        <p:strVal val="visible"/>
                                      </p:to>
                                    </p:set>
                                    <p:anim calcmode="lin" valueType="num">
                                      <p:cBhvr additive="base">
                                        <p:cTn id="3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xEl>
                                              <p:pRg st="4" end="4"/>
                                            </p:txEl>
                                          </p:spTgt>
                                        </p:tgtEl>
                                        <p:attrNameLst>
                                          <p:attrName>style.visibility</p:attrName>
                                        </p:attrNameLst>
                                      </p:cBhvr>
                                      <p:to>
                                        <p:strVal val="visible"/>
                                      </p:to>
                                    </p:set>
                                    <p:anim calcmode="lin" valueType="num">
                                      <p:cBhvr additive="base">
                                        <p:cTn id="4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txEl>
                                              <p:pRg st="5" end="5"/>
                                            </p:txEl>
                                          </p:spTgt>
                                        </p:tgtEl>
                                        <p:attrNameLst>
                                          <p:attrName>style.visibility</p:attrName>
                                        </p:attrNameLst>
                                      </p:cBhvr>
                                      <p:to>
                                        <p:strVal val="visible"/>
                                      </p:to>
                                    </p:set>
                                    <p:anim calcmode="lin" valueType="num">
                                      <p:cBhvr additive="base">
                                        <p:cTn id="49"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4">
                                            <p:txEl>
                                              <p:pRg st="6" end="6"/>
                                            </p:txEl>
                                          </p:spTgt>
                                        </p:tgtEl>
                                        <p:attrNameLst>
                                          <p:attrName>style.visibility</p:attrName>
                                        </p:attrNameLst>
                                      </p:cBhvr>
                                      <p:to>
                                        <p:strVal val="visible"/>
                                      </p:to>
                                    </p:set>
                                    <p:anim calcmode="lin" valueType="num">
                                      <p:cBhvr additive="base">
                                        <p:cTn id="55"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5">
                                            <p:txEl>
                                              <p:pRg st="0" end="0"/>
                                            </p:txEl>
                                          </p:spTgt>
                                        </p:tgtEl>
                                        <p:attrNameLst>
                                          <p:attrName>style.visibility</p:attrName>
                                        </p:attrNameLst>
                                      </p:cBhvr>
                                      <p:to>
                                        <p:strVal val="visible"/>
                                      </p:to>
                                    </p:set>
                                    <p:anim calcmode="lin" valueType="num">
                                      <p:cBhvr additive="base">
                                        <p:cTn id="6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6">
                                            <p:txEl>
                                              <p:pRg st="0" end="0"/>
                                            </p:txEl>
                                          </p:spTgt>
                                        </p:tgtEl>
                                        <p:attrNameLst>
                                          <p:attrName>style.visibility</p:attrName>
                                        </p:attrNameLst>
                                      </p:cBhvr>
                                      <p:to>
                                        <p:strVal val="visible"/>
                                      </p:to>
                                    </p:set>
                                    <p:anim calcmode="lin" valueType="num">
                                      <p:cBhvr additive="base">
                                        <p:cTn id="6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6">
                                            <p:txEl>
                                              <p:pRg st="1" end="1"/>
                                            </p:txEl>
                                          </p:spTgt>
                                        </p:tgtEl>
                                        <p:attrNameLst>
                                          <p:attrName>style.visibility</p:attrName>
                                        </p:attrNameLst>
                                      </p:cBhvr>
                                      <p:to>
                                        <p:strVal val="visible"/>
                                      </p:to>
                                    </p:set>
                                    <p:anim calcmode="lin" valueType="num">
                                      <p:cBhvr additive="base">
                                        <p:cTn id="7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6">
                                            <p:txEl>
                                              <p:pRg st="2" end="2"/>
                                            </p:txEl>
                                          </p:spTgt>
                                        </p:tgtEl>
                                        <p:attrNameLst>
                                          <p:attrName>style.visibility</p:attrName>
                                        </p:attrNameLst>
                                      </p:cBhvr>
                                      <p:to>
                                        <p:strVal val="visible"/>
                                      </p:to>
                                    </p:set>
                                    <p:anim calcmode="lin" valueType="num">
                                      <p:cBhvr additive="base">
                                        <p:cTn id="7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6">
                                            <p:txEl>
                                              <p:pRg st="3" end="3"/>
                                            </p:txEl>
                                          </p:spTgt>
                                        </p:tgtEl>
                                        <p:attrNameLst>
                                          <p:attrName>style.visibility</p:attrName>
                                        </p:attrNameLst>
                                      </p:cBhvr>
                                      <p:to>
                                        <p:strVal val="visible"/>
                                      </p:to>
                                    </p:set>
                                    <p:anim calcmode="lin" valueType="num">
                                      <p:cBhvr additive="base">
                                        <p:cTn id="8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P spid="5" grpId="0" build="p"/>
      <p:bldP spid="6" grpId="0"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CAUSES OF LABOUR MIGRATION </a:t>
            </a:r>
            <a:endParaRPr lang="en-GB" dirty="0"/>
          </a:p>
        </p:txBody>
      </p:sp>
      <p:sp>
        <p:nvSpPr>
          <p:cNvPr id="3" name="Text Placeholder 2"/>
          <p:cNvSpPr>
            <a:spLocks noGrp="1"/>
          </p:cNvSpPr>
          <p:nvPr>
            <p:ph type="body" idx="1"/>
          </p:nvPr>
        </p:nvSpPr>
        <p:spPr/>
        <p:txBody>
          <a:bodyPr/>
          <a:lstStyle/>
          <a:p>
            <a:r>
              <a:rPr lang="en-GB" u="sng" dirty="0" smtClean="0"/>
              <a:t>Push factors </a:t>
            </a:r>
          </a:p>
          <a:p>
            <a:endParaRPr lang="en-GB" dirty="0"/>
          </a:p>
        </p:txBody>
      </p:sp>
      <p:sp>
        <p:nvSpPr>
          <p:cNvPr id="4" name="Content Placeholder 3"/>
          <p:cNvSpPr>
            <a:spLocks noGrp="1"/>
          </p:cNvSpPr>
          <p:nvPr>
            <p:ph sz="half" idx="2"/>
          </p:nvPr>
        </p:nvSpPr>
        <p:spPr>
          <a:xfrm>
            <a:off x="675744" y="2443159"/>
            <a:ext cx="4185623" cy="3304117"/>
          </a:xfrm>
        </p:spPr>
        <p:txBody>
          <a:bodyPr>
            <a:normAutofit/>
          </a:bodyPr>
          <a:lstStyle/>
          <a:p>
            <a:r>
              <a:rPr lang="en-GB" sz="3200" dirty="0"/>
              <a:t>Displacement</a:t>
            </a:r>
          </a:p>
          <a:p>
            <a:r>
              <a:rPr lang="en-GB" sz="3200" dirty="0"/>
              <a:t>Disease  </a:t>
            </a:r>
          </a:p>
          <a:p>
            <a:r>
              <a:rPr lang="en-GB" sz="3200" dirty="0"/>
              <a:t>Escaping from criminal justice </a:t>
            </a:r>
          </a:p>
        </p:txBody>
      </p:sp>
      <p:sp>
        <p:nvSpPr>
          <p:cNvPr id="5" name="Text Placeholder 4"/>
          <p:cNvSpPr>
            <a:spLocks noGrp="1"/>
          </p:cNvSpPr>
          <p:nvPr>
            <p:ph type="body" sz="quarter" idx="3"/>
          </p:nvPr>
        </p:nvSpPr>
        <p:spPr/>
        <p:txBody>
          <a:bodyPr/>
          <a:lstStyle/>
          <a:p>
            <a:r>
              <a:rPr lang="en-GB" u="sng" dirty="0" smtClean="0"/>
              <a:t>Pull  factors </a:t>
            </a:r>
          </a:p>
          <a:p>
            <a:endParaRPr lang="en-GB" dirty="0"/>
          </a:p>
        </p:txBody>
      </p:sp>
      <p:sp>
        <p:nvSpPr>
          <p:cNvPr id="6" name="Content Placeholder 5"/>
          <p:cNvSpPr>
            <a:spLocks noGrp="1"/>
          </p:cNvSpPr>
          <p:nvPr>
            <p:ph sz="quarter" idx="4"/>
          </p:nvPr>
        </p:nvSpPr>
        <p:spPr>
          <a:xfrm>
            <a:off x="5088384" y="2443158"/>
            <a:ext cx="4185617" cy="3304117"/>
          </a:xfrm>
        </p:spPr>
        <p:txBody>
          <a:bodyPr>
            <a:normAutofit fontScale="92500" lnSpcReduction="20000"/>
          </a:bodyPr>
          <a:lstStyle/>
          <a:p>
            <a:r>
              <a:rPr lang="en-GB" sz="3200" dirty="0"/>
              <a:t>Employment opportunities and better pay </a:t>
            </a:r>
          </a:p>
          <a:p>
            <a:r>
              <a:rPr lang="en-GB" sz="3200" dirty="0"/>
              <a:t>Better condition of living </a:t>
            </a:r>
          </a:p>
          <a:p>
            <a:r>
              <a:rPr lang="en-GB" sz="3200" dirty="0"/>
              <a:t>Welcoming attitude of host country and citizens </a:t>
            </a:r>
          </a:p>
          <a:p>
            <a:endParaRPr lang="en-GB" dirty="0" smtClean="0"/>
          </a:p>
          <a:p>
            <a:endParaRPr lang="en-GB" dirty="0"/>
          </a:p>
        </p:txBody>
      </p:sp>
    </p:spTree>
    <p:extLst>
      <p:ext uri="{BB962C8B-B14F-4D97-AF65-F5344CB8AC3E}">
        <p14:creationId xmlns="" xmlns:p14="http://schemas.microsoft.com/office/powerpoint/2010/main" val="788321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 calcmode="lin" valueType="num">
                                      <p:cBhvr additive="base">
                                        <p:cTn id="25"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1" end="1"/>
                                            </p:txEl>
                                          </p:spTgt>
                                        </p:tgtEl>
                                        <p:attrNameLst>
                                          <p:attrName>style.visibility</p:attrName>
                                        </p:attrNameLst>
                                      </p:cBhvr>
                                      <p:to>
                                        <p:strVal val="visible"/>
                                      </p:to>
                                    </p:set>
                                    <p:anim calcmode="lin" valueType="num">
                                      <p:cBhvr additive="base">
                                        <p:cTn id="3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2" end="2"/>
                                            </p:txEl>
                                          </p:spTgt>
                                        </p:tgtEl>
                                        <p:attrNameLst>
                                          <p:attrName>style.visibility</p:attrName>
                                        </p:attrNameLst>
                                      </p:cBhvr>
                                      <p:to>
                                        <p:strVal val="visible"/>
                                      </p:to>
                                    </p:set>
                                    <p:anim calcmode="lin" valueType="num">
                                      <p:cBhvr additive="base">
                                        <p:cTn id="4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build="p"/>
      <p:bldP spid="6" grpId="0"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84349"/>
          </a:xfrm>
        </p:spPr>
        <p:txBody>
          <a:bodyPr/>
          <a:lstStyle/>
          <a:p>
            <a:r>
              <a:rPr lang="en-GB" b="1" dirty="0" smtClean="0"/>
              <a:t>IMPACT OF LABOUR MIGRATION </a:t>
            </a:r>
            <a:endParaRPr lang="en-GB" b="1" dirty="0"/>
          </a:p>
        </p:txBody>
      </p:sp>
      <p:sp>
        <p:nvSpPr>
          <p:cNvPr id="3" name="Text Placeholder 2"/>
          <p:cNvSpPr>
            <a:spLocks noGrp="1"/>
          </p:cNvSpPr>
          <p:nvPr>
            <p:ph type="body" idx="1"/>
          </p:nvPr>
        </p:nvSpPr>
        <p:spPr>
          <a:xfrm>
            <a:off x="453502" y="1344058"/>
            <a:ext cx="3868340" cy="1161017"/>
          </a:xfrm>
        </p:spPr>
        <p:txBody>
          <a:bodyPr/>
          <a:lstStyle/>
          <a:p>
            <a:r>
              <a:rPr lang="en-GB" dirty="0" smtClean="0">
                <a:solidFill>
                  <a:srgbClr val="FF0000"/>
                </a:solidFill>
              </a:rPr>
              <a:t>SENDING COUNTRY </a:t>
            </a:r>
            <a:endParaRPr lang="en-GB" dirty="0">
              <a:solidFill>
                <a:srgbClr val="FF0000"/>
              </a:solidFill>
            </a:endParaRPr>
          </a:p>
        </p:txBody>
      </p:sp>
      <p:sp>
        <p:nvSpPr>
          <p:cNvPr id="4" name="Content Placeholder 3"/>
          <p:cNvSpPr>
            <a:spLocks noGrp="1"/>
          </p:cNvSpPr>
          <p:nvPr>
            <p:ph sz="half" idx="2"/>
          </p:nvPr>
        </p:nvSpPr>
        <p:spPr>
          <a:xfrm>
            <a:off x="244699" y="2505075"/>
            <a:ext cx="4300975" cy="3684588"/>
          </a:xfrm>
        </p:spPr>
        <p:txBody>
          <a:bodyPr>
            <a:normAutofit/>
          </a:bodyPr>
          <a:lstStyle/>
          <a:p>
            <a:pPr marL="0" indent="0">
              <a:buNone/>
            </a:pPr>
            <a:r>
              <a:rPr lang="en-GB" sz="2800" b="1" u="sng" dirty="0" smtClean="0"/>
              <a:t>Negative </a:t>
            </a:r>
          </a:p>
          <a:p>
            <a:pPr>
              <a:buFont typeface="Wingdings" panose="05000000000000000000" pitchFamily="2" charset="2"/>
              <a:buChar char="§"/>
            </a:pPr>
            <a:r>
              <a:rPr lang="en-GB" sz="2800" dirty="0" smtClean="0"/>
              <a:t> </a:t>
            </a:r>
            <a:r>
              <a:rPr lang="en-GB" sz="2800" dirty="0"/>
              <a:t>brain</a:t>
            </a:r>
            <a:r>
              <a:rPr lang="en-GB" sz="2800" dirty="0" smtClean="0"/>
              <a:t> drain</a:t>
            </a:r>
          </a:p>
          <a:p>
            <a:pPr>
              <a:buFont typeface="Wingdings" panose="05000000000000000000" pitchFamily="2" charset="2"/>
              <a:buChar char="§"/>
            </a:pPr>
            <a:r>
              <a:rPr lang="en-GB" sz="2800" dirty="0" smtClean="0"/>
              <a:t> Disinvestment in human resources</a:t>
            </a:r>
          </a:p>
          <a:p>
            <a:pPr>
              <a:buFont typeface="Wingdings" panose="05000000000000000000" pitchFamily="2" charset="2"/>
              <a:buChar char="§"/>
            </a:pPr>
            <a:r>
              <a:rPr lang="en-GB" sz="2800" dirty="0" smtClean="0"/>
              <a:t>Unemployment</a:t>
            </a:r>
          </a:p>
          <a:p>
            <a:pPr>
              <a:buFont typeface="Wingdings" panose="05000000000000000000" pitchFamily="2" charset="2"/>
              <a:buChar char="§"/>
            </a:pPr>
            <a:r>
              <a:rPr lang="en-GB" sz="2800" dirty="0" smtClean="0"/>
              <a:t>Loss of cultural values   </a:t>
            </a:r>
            <a:endParaRPr lang="en-GB" sz="2800" dirty="0"/>
          </a:p>
        </p:txBody>
      </p:sp>
      <p:sp>
        <p:nvSpPr>
          <p:cNvPr id="5" name="Text Placeholder 4"/>
          <p:cNvSpPr>
            <a:spLocks noGrp="1"/>
          </p:cNvSpPr>
          <p:nvPr>
            <p:ph type="body" sz="quarter" idx="3"/>
          </p:nvPr>
        </p:nvSpPr>
        <p:spPr>
          <a:xfrm>
            <a:off x="5088384" y="1493949"/>
            <a:ext cx="4185618" cy="576262"/>
          </a:xfrm>
        </p:spPr>
        <p:txBody>
          <a:bodyPr/>
          <a:lstStyle/>
          <a:p>
            <a:r>
              <a:rPr lang="en-GB" dirty="0" smtClean="0">
                <a:solidFill>
                  <a:srgbClr val="FF0000"/>
                </a:solidFill>
              </a:rPr>
              <a:t>RECEIVING COUNTRY </a:t>
            </a:r>
            <a:endParaRPr lang="en-GB" dirty="0">
              <a:solidFill>
                <a:srgbClr val="FF0000"/>
              </a:solidFill>
            </a:endParaRPr>
          </a:p>
        </p:txBody>
      </p:sp>
      <p:sp>
        <p:nvSpPr>
          <p:cNvPr id="6" name="Content Placeholder 5"/>
          <p:cNvSpPr>
            <a:spLocks noGrp="1"/>
          </p:cNvSpPr>
          <p:nvPr>
            <p:ph sz="quarter" idx="4"/>
          </p:nvPr>
        </p:nvSpPr>
        <p:spPr>
          <a:xfrm>
            <a:off x="5615189" y="2027281"/>
            <a:ext cx="4868214" cy="4270298"/>
          </a:xfrm>
        </p:spPr>
        <p:txBody>
          <a:bodyPr>
            <a:normAutofit lnSpcReduction="10000"/>
          </a:bodyPr>
          <a:lstStyle/>
          <a:p>
            <a:pPr marL="0" indent="0">
              <a:buNone/>
            </a:pPr>
            <a:r>
              <a:rPr lang="en-GB" b="1" u="sng" dirty="0" smtClean="0"/>
              <a:t>Negative </a:t>
            </a:r>
          </a:p>
          <a:p>
            <a:pPr>
              <a:buFont typeface="Wingdings" panose="05000000000000000000" pitchFamily="2" charset="2"/>
              <a:buChar char="§"/>
            </a:pPr>
            <a:r>
              <a:rPr lang="en-GB" sz="2000" dirty="0" smtClean="0"/>
              <a:t>Pressure on scarce resources </a:t>
            </a:r>
          </a:p>
          <a:p>
            <a:pPr>
              <a:buFont typeface="Wingdings" panose="05000000000000000000" pitchFamily="2" charset="2"/>
              <a:buChar char="§"/>
            </a:pPr>
            <a:r>
              <a:rPr lang="en-GB" sz="2000" dirty="0" smtClean="0"/>
              <a:t>Depression of wages</a:t>
            </a:r>
          </a:p>
          <a:p>
            <a:pPr>
              <a:buFont typeface="Wingdings" panose="05000000000000000000" pitchFamily="2" charset="2"/>
              <a:buChar char="§"/>
            </a:pPr>
            <a:r>
              <a:rPr lang="en-GB" sz="2000" dirty="0"/>
              <a:t>Interference</a:t>
            </a:r>
            <a:r>
              <a:rPr lang="en-GB" sz="2000" dirty="0" smtClean="0"/>
              <a:t> with electoral process</a:t>
            </a:r>
          </a:p>
          <a:p>
            <a:pPr>
              <a:buFont typeface="Wingdings" panose="05000000000000000000" pitchFamily="2" charset="2"/>
              <a:buChar char="§"/>
            </a:pPr>
            <a:r>
              <a:rPr lang="en-GB" sz="2000" dirty="0" smtClean="0"/>
              <a:t>Land conflicts </a:t>
            </a:r>
          </a:p>
          <a:p>
            <a:pPr>
              <a:buFont typeface="Wingdings" panose="05000000000000000000" pitchFamily="2" charset="2"/>
              <a:buChar char="§"/>
            </a:pPr>
            <a:r>
              <a:rPr lang="en-GB" sz="2000" dirty="0" smtClean="0"/>
              <a:t>Environmental degradation </a:t>
            </a:r>
          </a:p>
          <a:p>
            <a:pPr>
              <a:buFont typeface="Wingdings" panose="05000000000000000000" pitchFamily="2" charset="2"/>
              <a:buChar char="§"/>
            </a:pPr>
            <a:r>
              <a:rPr lang="en-GB" sz="2000" dirty="0" smtClean="0"/>
              <a:t>Negative cultural influence</a:t>
            </a:r>
          </a:p>
          <a:p>
            <a:pPr>
              <a:buFont typeface="Wingdings" panose="05000000000000000000" pitchFamily="2" charset="2"/>
              <a:buChar char="§"/>
            </a:pPr>
            <a:r>
              <a:rPr lang="en-GB" sz="2000" dirty="0" smtClean="0"/>
              <a:t>Unprecedented unemployment (xenophobic attacks in SA)</a:t>
            </a:r>
          </a:p>
          <a:p>
            <a:pPr>
              <a:buFont typeface="Wingdings" panose="05000000000000000000" pitchFamily="2" charset="2"/>
              <a:buChar char="§"/>
            </a:pPr>
            <a:r>
              <a:rPr lang="en-GB" sz="2000" dirty="0" smtClean="0"/>
              <a:t>Criminality associated with immigrants </a:t>
            </a:r>
            <a:endParaRPr lang="en-GB" sz="2000" dirty="0"/>
          </a:p>
        </p:txBody>
      </p:sp>
    </p:spTree>
    <p:extLst>
      <p:ext uri="{BB962C8B-B14F-4D97-AF65-F5344CB8AC3E}">
        <p14:creationId xmlns="" xmlns:p14="http://schemas.microsoft.com/office/powerpoint/2010/main" val="2110207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 calcmode="lin" valueType="num">
                                      <p:cBhvr additive="base">
                                        <p:cTn id="25"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2" end="2"/>
                                            </p:txEl>
                                          </p:spTgt>
                                        </p:tgtEl>
                                        <p:attrNameLst>
                                          <p:attrName>style.visibility</p:attrName>
                                        </p:attrNameLst>
                                      </p:cBhvr>
                                      <p:to>
                                        <p:strVal val="visible"/>
                                      </p:to>
                                    </p:set>
                                    <p:anim calcmode="lin" valueType="num">
                                      <p:cBhvr additive="base">
                                        <p:cTn id="31"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3" end="3"/>
                                            </p:txEl>
                                          </p:spTgt>
                                        </p:tgtEl>
                                        <p:attrNameLst>
                                          <p:attrName>style.visibility</p:attrName>
                                        </p:attrNameLst>
                                      </p:cBhvr>
                                      <p:to>
                                        <p:strVal val="visible"/>
                                      </p:to>
                                    </p:set>
                                    <p:anim calcmode="lin" valueType="num">
                                      <p:cBhvr additive="base">
                                        <p:cTn id="3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xEl>
                                              <p:pRg st="4" end="4"/>
                                            </p:txEl>
                                          </p:spTgt>
                                        </p:tgtEl>
                                        <p:attrNameLst>
                                          <p:attrName>style.visibility</p:attrName>
                                        </p:attrNameLst>
                                      </p:cBhvr>
                                      <p:to>
                                        <p:strVal val="visible"/>
                                      </p:to>
                                    </p:set>
                                    <p:anim calcmode="lin" valueType="num">
                                      <p:cBhvr additive="base">
                                        <p:cTn id="4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0" end="0"/>
                                            </p:txEl>
                                          </p:spTgt>
                                        </p:tgtEl>
                                        <p:attrNameLst>
                                          <p:attrName>style.visibility</p:attrName>
                                        </p:attrNameLst>
                                      </p:cBhvr>
                                      <p:to>
                                        <p:strVal val="visible"/>
                                      </p:to>
                                    </p:set>
                                    <p:anim calcmode="lin" valueType="num">
                                      <p:cBhvr additive="base">
                                        <p:cTn id="4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1" end="1"/>
                                            </p:txEl>
                                          </p:spTgt>
                                        </p:tgtEl>
                                        <p:attrNameLst>
                                          <p:attrName>style.visibility</p:attrName>
                                        </p:attrNameLst>
                                      </p:cBhvr>
                                      <p:to>
                                        <p:strVal val="visible"/>
                                      </p:to>
                                    </p:set>
                                    <p:anim calcmode="lin" valueType="num">
                                      <p:cBhvr additive="base">
                                        <p:cTn id="55"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6">
                                            <p:txEl>
                                              <p:pRg st="2" end="2"/>
                                            </p:txEl>
                                          </p:spTgt>
                                        </p:tgtEl>
                                        <p:attrNameLst>
                                          <p:attrName>style.visibility</p:attrName>
                                        </p:attrNameLst>
                                      </p:cBhvr>
                                      <p:to>
                                        <p:strVal val="visible"/>
                                      </p:to>
                                    </p:set>
                                    <p:anim calcmode="lin" valueType="num">
                                      <p:cBhvr additive="base">
                                        <p:cTn id="61"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6">
                                            <p:txEl>
                                              <p:pRg st="3" end="3"/>
                                            </p:txEl>
                                          </p:spTgt>
                                        </p:tgtEl>
                                        <p:attrNameLst>
                                          <p:attrName>style.visibility</p:attrName>
                                        </p:attrNameLst>
                                      </p:cBhvr>
                                      <p:to>
                                        <p:strVal val="visible"/>
                                      </p:to>
                                    </p:set>
                                    <p:anim calcmode="lin" valueType="num">
                                      <p:cBhvr additive="base">
                                        <p:cTn id="67"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6">
                                            <p:txEl>
                                              <p:pRg st="4" end="4"/>
                                            </p:txEl>
                                          </p:spTgt>
                                        </p:tgtEl>
                                        <p:attrNameLst>
                                          <p:attrName>style.visibility</p:attrName>
                                        </p:attrNameLst>
                                      </p:cBhvr>
                                      <p:to>
                                        <p:strVal val="visible"/>
                                      </p:to>
                                    </p:set>
                                    <p:anim calcmode="lin" valueType="num">
                                      <p:cBhvr additive="base">
                                        <p:cTn id="7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6">
                                            <p:txEl>
                                              <p:pRg st="5" end="5"/>
                                            </p:txEl>
                                          </p:spTgt>
                                        </p:tgtEl>
                                        <p:attrNameLst>
                                          <p:attrName>style.visibility</p:attrName>
                                        </p:attrNameLst>
                                      </p:cBhvr>
                                      <p:to>
                                        <p:strVal val="visible"/>
                                      </p:to>
                                    </p:set>
                                    <p:anim calcmode="lin" valueType="num">
                                      <p:cBhvr additive="base">
                                        <p:cTn id="79"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6">
                                            <p:txEl>
                                              <p:pRg st="6" end="6"/>
                                            </p:txEl>
                                          </p:spTgt>
                                        </p:tgtEl>
                                        <p:attrNameLst>
                                          <p:attrName>style.visibility</p:attrName>
                                        </p:attrNameLst>
                                      </p:cBhvr>
                                      <p:to>
                                        <p:strVal val="visible"/>
                                      </p:to>
                                    </p:set>
                                    <p:anim calcmode="lin" valueType="num">
                                      <p:cBhvr additive="base">
                                        <p:cTn id="85"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6">
                                            <p:txEl>
                                              <p:pRg st="7" end="7"/>
                                            </p:txEl>
                                          </p:spTgt>
                                        </p:tgtEl>
                                        <p:attrNameLst>
                                          <p:attrName>style.visibility</p:attrName>
                                        </p:attrNameLst>
                                      </p:cBhvr>
                                      <p:to>
                                        <p:strVal val="visible"/>
                                      </p:to>
                                    </p:set>
                                    <p:anim calcmode="lin" valueType="num">
                                      <p:cBhvr additive="base">
                                        <p:cTn id="91"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6">
                                            <p:txEl>
                                              <p:pRg st="8" end="8"/>
                                            </p:txEl>
                                          </p:spTgt>
                                        </p:tgtEl>
                                        <p:attrNameLst>
                                          <p:attrName>style.visibility</p:attrName>
                                        </p:attrNameLst>
                                      </p:cBhvr>
                                      <p:to>
                                        <p:strVal val="visible"/>
                                      </p:to>
                                    </p:set>
                                    <p:anim calcmode="lin" valueType="num">
                                      <p:cBhvr additive="base">
                                        <p:cTn id="97"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P spid="6" grpId="0"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187883" cy="794197"/>
          </a:xfrm>
        </p:spPr>
        <p:txBody>
          <a:bodyPr/>
          <a:lstStyle/>
          <a:p>
            <a:r>
              <a:rPr lang="en-GB" b="1" dirty="0" smtClean="0"/>
              <a:t>IMPACT OF LABOUR MIGRATION </a:t>
            </a:r>
            <a:endParaRPr lang="en-GB" b="1" dirty="0"/>
          </a:p>
        </p:txBody>
      </p:sp>
      <p:sp>
        <p:nvSpPr>
          <p:cNvPr id="3" name="Text Placeholder 2"/>
          <p:cNvSpPr>
            <a:spLocks noGrp="1"/>
          </p:cNvSpPr>
          <p:nvPr>
            <p:ph type="body" idx="1"/>
          </p:nvPr>
        </p:nvSpPr>
        <p:spPr>
          <a:xfrm>
            <a:off x="569741" y="1403798"/>
            <a:ext cx="3868340" cy="757186"/>
          </a:xfrm>
        </p:spPr>
        <p:txBody>
          <a:bodyPr>
            <a:normAutofit fontScale="92500" lnSpcReduction="20000"/>
          </a:bodyPr>
          <a:lstStyle/>
          <a:p>
            <a:endParaRPr lang="en-GB" dirty="0" smtClean="0"/>
          </a:p>
          <a:p>
            <a:r>
              <a:rPr lang="en-GB" dirty="0" smtClean="0">
                <a:solidFill>
                  <a:srgbClr val="00B050"/>
                </a:solidFill>
              </a:rPr>
              <a:t>Sending country </a:t>
            </a:r>
            <a:endParaRPr lang="en-GB" dirty="0">
              <a:solidFill>
                <a:srgbClr val="00B050"/>
              </a:solidFill>
            </a:endParaRPr>
          </a:p>
        </p:txBody>
      </p:sp>
      <p:sp>
        <p:nvSpPr>
          <p:cNvPr id="4" name="Content Placeholder 3"/>
          <p:cNvSpPr>
            <a:spLocks noGrp="1"/>
          </p:cNvSpPr>
          <p:nvPr>
            <p:ph sz="half" idx="2"/>
          </p:nvPr>
        </p:nvSpPr>
        <p:spPr>
          <a:xfrm>
            <a:off x="167426" y="2376637"/>
            <a:ext cx="4270656" cy="3304117"/>
          </a:xfrm>
        </p:spPr>
        <p:txBody>
          <a:bodyPr>
            <a:noAutofit/>
          </a:bodyPr>
          <a:lstStyle/>
          <a:p>
            <a:r>
              <a:rPr lang="en-GB" sz="2400" b="1" u="sng" dirty="0" smtClean="0"/>
              <a:t>Positive </a:t>
            </a:r>
          </a:p>
          <a:p>
            <a:pPr>
              <a:buFont typeface="Wingdings" panose="05000000000000000000" pitchFamily="2" charset="2"/>
              <a:buChar char="q"/>
            </a:pPr>
            <a:r>
              <a:rPr lang="en-GB" sz="2400" dirty="0" smtClean="0"/>
              <a:t>Remittance from aboard (kyeyo)</a:t>
            </a:r>
          </a:p>
          <a:p>
            <a:pPr>
              <a:buFont typeface="Wingdings" panose="05000000000000000000" pitchFamily="2" charset="2"/>
              <a:buChar char="q"/>
            </a:pPr>
            <a:r>
              <a:rPr lang="en-GB" sz="2400" dirty="0" smtClean="0"/>
              <a:t>Investment by returnees at home  </a:t>
            </a:r>
          </a:p>
          <a:p>
            <a:pPr>
              <a:buFont typeface="Wingdings" panose="05000000000000000000" pitchFamily="2" charset="2"/>
              <a:buChar char="q"/>
            </a:pPr>
            <a:r>
              <a:rPr lang="en-GB" sz="2400" dirty="0" smtClean="0"/>
              <a:t>Transformation process- importing new ideas/practices </a:t>
            </a:r>
            <a:endParaRPr lang="en-GB" sz="2400" dirty="0"/>
          </a:p>
        </p:txBody>
      </p:sp>
      <p:sp>
        <p:nvSpPr>
          <p:cNvPr id="5" name="Text Placeholder 4"/>
          <p:cNvSpPr>
            <a:spLocks noGrp="1"/>
          </p:cNvSpPr>
          <p:nvPr>
            <p:ph type="body" sz="quarter" idx="3"/>
          </p:nvPr>
        </p:nvSpPr>
        <p:spPr>
          <a:xfrm>
            <a:off x="5058839" y="1403797"/>
            <a:ext cx="4185618" cy="576262"/>
          </a:xfrm>
        </p:spPr>
        <p:txBody>
          <a:bodyPr/>
          <a:lstStyle/>
          <a:p>
            <a:r>
              <a:rPr lang="en-GB" dirty="0" smtClean="0">
                <a:solidFill>
                  <a:srgbClr val="00B050"/>
                </a:solidFill>
              </a:rPr>
              <a:t>Receiving country </a:t>
            </a:r>
            <a:endParaRPr lang="en-GB" dirty="0">
              <a:solidFill>
                <a:srgbClr val="00B050"/>
              </a:solidFill>
            </a:endParaRPr>
          </a:p>
        </p:txBody>
      </p:sp>
      <p:sp>
        <p:nvSpPr>
          <p:cNvPr id="6" name="Content Placeholder 5"/>
          <p:cNvSpPr>
            <a:spLocks noGrp="1"/>
          </p:cNvSpPr>
          <p:nvPr>
            <p:ph sz="quarter" idx="4"/>
          </p:nvPr>
        </p:nvSpPr>
        <p:spPr>
          <a:xfrm>
            <a:off x="5058840" y="2203292"/>
            <a:ext cx="4420011" cy="3373260"/>
          </a:xfrm>
        </p:spPr>
        <p:txBody>
          <a:bodyPr>
            <a:noAutofit/>
          </a:bodyPr>
          <a:lstStyle/>
          <a:p>
            <a:r>
              <a:rPr lang="en-GB" sz="2400" b="1" u="sng" dirty="0" smtClean="0"/>
              <a:t>Positive </a:t>
            </a:r>
          </a:p>
          <a:p>
            <a:pPr>
              <a:buFont typeface="Wingdings" panose="05000000000000000000" pitchFamily="2" charset="2"/>
              <a:buChar char="q"/>
            </a:pPr>
            <a:r>
              <a:rPr lang="en-GB" sz="2400" dirty="0" smtClean="0"/>
              <a:t>Brain gain</a:t>
            </a:r>
          </a:p>
          <a:p>
            <a:pPr>
              <a:buFont typeface="Wingdings" panose="05000000000000000000" pitchFamily="2" charset="2"/>
              <a:buChar char="q"/>
            </a:pPr>
            <a:r>
              <a:rPr lang="en-GB" sz="2400" dirty="0" smtClean="0"/>
              <a:t>Creating market for the host countries </a:t>
            </a:r>
          </a:p>
          <a:p>
            <a:pPr>
              <a:buFont typeface="Wingdings" panose="05000000000000000000" pitchFamily="2" charset="2"/>
              <a:buChar char="q"/>
            </a:pPr>
            <a:r>
              <a:rPr lang="en-GB" sz="2400" dirty="0" smtClean="0"/>
              <a:t>Bring new values and ideas</a:t>
            </a:r>
          </a:p>
          <a:p>
            <a:pPr>
              <a:buFont typeface="Wingdings" panose="05000000000000000000" pitchFamily="2" charset="2"/>
              <a:buChar char="q"/>
            </a:pPr>
            <a:r>
              <a:rPr lang="en-GB" sz="2400" dirty="0" smtClean="0"/>
              <a:t>Increased tax base </a:t>
            </a:r>
          </a:p>
          <a:p>
            <a:pPr>
              <a:buFont typeface="Wingdings" panose="05000000000000000000" pitchFamily="2" charset="2"/>
              <a:buChar char="q"/>
            </a:pPr>
            <a:r>
              <a:rPr lang="en-GB" sz="2400" dirty="0" smtClean="0"/>
              <a:t>Provide cheap labour </a:t>
            </a:r>
            <a:endParaRPr lang="en-GB" sz="2400" dirty="0"/>
          </a:p>
        </p:txBody>
      </p:sp>
    </p:spTree>
    <p:extLst>
      <p:ext uri="{BB962C8B-B14F-4D97-AF65-F5344CB8AC3E}">
        <p14:creationId xmlns="" xmlns:p14="http://schemas.microsoft.com/office/powerpoint/2010/main" val="2955826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 calcmode="lin" valueType="num">
                                      <p:cBhvr additive="base">
                                        <p:cTn id="25"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2" end="2"/>
                                            </p:txEl>
                                          </p:spTgt>
                                        </p:tgtEl>
                                        <p:attrNameLst>
                                          <p:attrName>style.visibility</p:attrName>
                                        </p:attrNameLst>
                                      </p:cBhvr>
                                      <p:to>
                                        <p:strVal val="visible"/>
                                      </p:to>
                                    </p:set>
                                    <p:anim calcmode="lin" valueType="num">
                                      <p:cBhvr additive="base">
                                        <p:cTn id="31"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3" end="3"/>
                                            </p:txEl>
                                          </p:spTgt>
                                        </p:tgtEl>
                                        <p:attrNameLst>
                                          <p:attrName>style.visibility</p:attrName>
                                        </p:attrNameLst>
                                      </p:cBhvr>
                                      <p:to>
                                        <p:strVal val="visible"/>
                                      </p:to>
                                    </p:set>
                                    <p:anim calcmode="lin" valueType="num">
                                      <p:cBhvr additive="base">
                                        <p:cTn id="3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0" end="0"/>
                                            </p:txEl>
                                          </p:spTgt>
                                        </p:tgtEl>
                                        <p:attrNameLst>
                                          <p:attrName>style.visibility</p:attrName>
                                        </p:attrNameLst>
                                      </p:cBhvr>
                                      <p:to>
                                        <p:strVal val="visible"/>
                                      </p:to>
                                    </p:set>
                                    <p:anim calcmode="lin" valueType="num">
                                      <p:cBhvr additive="base">
                                        <p:cTn id="4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0" end="0"/>
                                            </p:txEl>
                                          </p:spTgt>
                                        </p:tgtEl>
                                        <p:attrNameLst>
                                          <p:attrName>style.visibility</p:attrName>
                                        </p:attrNameLst>
                                      </p:cBhvr>
                                      <p:to>
                                        <p:strVal val="visible"/>
                                      </p:to>
                                    </p:set>
                                    <p:anim calcmode="lin" valueType="num">
                                      <p:cBhvr additive="base">
                                        <p:cTn id="4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1" end="1"/>
                                            </p:txEl>
                                          </p:spTgt>
                                        </p:tgtEl>
                                        <p:attrNameLst>
                                          <p:attrName>style.visibility</p:attrName>
                                        </p:attrNameLst>
                                      </p:cBhvr>
                                      <p:to>
                                        <p:strVal val="visible"/>
                                      </p:to>
                                    </p:set>
                                    <p:anim calcmode="lin" valueType="num">
                                      <p:cBhvr additive="base">
                                        <p:cTn id="55"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6">
                                            <p:txEl>
                                              <p:pRg st="2" end="2"/>
                                            </p:txEl>
                                          </p:spTgt>
                                        </p:tgtEl>
                                        <p:attrNameLst>
                                          <p:attrName>style.visibility</p:attrName>
                                        </p:attrNameLst>
                                      </p:cBhvr>
                                      <p:to>
                                        <p:strVal val="visible"/>
                                      </p:to>
                                    </p:set>
                                    <p:anim calcmode="lin" valueType="num">
                                      <p:cBhvr additive="base">
                                        <p:cTn id="61"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6">
                                            <p:txEl>
                                              <p:pRg st="3" end="3"/>
                                            </p:txEl>
                                          </p:spTgt>
                                        </p:tgtEl>
                                        <p:attrNameLst>
                                          <p:attrName>style.visibility</p:attrName>
                                        </p:attrNameLst>
                                      </p:cBhvr>
                                      <p:to>
                                        <p:strVal val="visible"/>
                                      </p:to>
                                    </p:set>
                                    <p:anim calcmode="lin" valueType="num">
                                      <p:cBhvr additive="base">
                                        <p:cTn id="67"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6">
                                            <p:txEl>
                                              <p:pRg st="4" end="4"/>
                                            </p:txEl>
                                          </p:spTgt>
                                        </p:tgtEl>
                                        <p:attrNameLst>
                                          <p:attrName>style.visibility</p:attrName>
                                        </p:attrNameLst>
                                      </p:cBhvr>
                                      <p:to>
                                        <p:strVal val="visible"/>
                                      </p:to>
                                    </p:set>
                                    <p:anim calcmode="lin" valueType="num">
                                      <p:cBhvr additive="base">
                                        <p:cTn id="7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6">
                                            <p:txEl>
                                              <p:pRg st="5" end="5"/>
                                            </p:txEl>
                                          </p:spTgt>
                                        </p:tgtEl>
                                        <p:attrNameLst>
                                          <p:attrName>style.visibility</p:attrName>
                                        </p:attrNameLst>
                                      </p:cBhvr>
                                      <p:to>
                                        <p:strVal val="visible"/>
                                      </p:to>
                                    </p:set>
                                    <p:anim calcmode="lin" valueType="num">
                                      <p:cBhvr additive="base">
                                        <p:cTn id="79"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P spid="5" grpId="0" build="p"/>
      <p:bldP spid="6" grpId="0" build="p"/>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4455" y="556054"/>
            <a:ext cx="9406824" cy="5097771"/>
          </a:xfrm>
        </p:spPr>
        <p:txBody>
          <a:bodyPr>
            <a:normAutofit lnSpcReduction="10000"/>
          </a:bodyPr>
          <a:lstStyle/>
          <a:p>
            <a:pPr marL="0" indent="0">
              <a:buNone/>
            </a:pPr>
            <a:r>
              <a:rPr lang="en-GB" sz="3200" u="sng" dirty="0">
                <a:solidFill>
                  <a:srgbClr val="7030A0"/>
                </a:solidFill>
              </a:rPr>
              <a:t>Impact on the migrants </a:t>
            </a:r>
          </a:p>
          <a:p>
            <a:r>
              <a:rPr lang="en-GB" sz="3200" dirty="0"/>
              <a:t>Risk of death during travelling </a:t>
            </a:r>
          </a:p>
          <a:p>
            <a:r>
              <a:rPr lang="en-GB" sz="3200" dirty="0"/>
              <a:t>Harassment by law enforcement team of host countries</a:t>
            </a:r>
          </a:p>
          <a:p>
            <a:r>
              <a:rPr lang="en-GB" sz="3200" dirty="0"/>
              <a:t>Economic hardships (accommodation and bad weather)</a:t>
            </a:r>
          </a:p>
          <a:p>
            <a:r>
              <a:rPr lang="en-GB" sz="3200" dirty="0"/>
              <a:t>They are targets of criminal gangs (drug and human trafficking)</a:t>
            </a:r>
          </a:p>
          <a:p>
            <a:r>
              <a:rPr lang="en-GB" sz="3200" dirty="0"/>
              <a:t>Racism  </a:t>
            </a:r>
          </a:p>
          <a:p>
            <a:pPr marL="0" indent="0">
              <a:buNone/>
            </a:pPr>
            <a:endParaRPr lang="en-GB" dirty="0"/>
          </a:p>
        </p:txBody>
      </p:sp>
    </p:spTree>
    <p:extLst>
      <p:ext uri="{BB962C8B-B14F-4D97-AF65-F5344CB8AC3E}">
        <p14:creationId xmlns="" xmlns:p14="http://schemas.microsoft.com/office/powerpoint/2010/main" val="4180084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3548" y="120203"/>
            <a:ext cx="8596668" cy="575257"/>
          </a:xfrm>
        </p:spPr>
        <p:txBody>
          <a:bodyPr>
            <a:normAutofit fontScale="90000"/>
          </a:bodyPr>
          <a:lstStyle/>
          <a:p>
            <a:r>
              <a:rPr lang="en-US" sz="4800" b="1" dirty="0" smtClean="0"/>
              <a:t>Definition</a:t>
            </a:r>
            <a:endParaRPr lang="en-US" sz="4800" b="1" dirty="0"/>
          </a:p>
        </p:txBody>
      </p:sp>
      <p:sp>
        <p:nvSpPr>
          <p:cNvPr id="3" name="Content Placeholder 2"/>
          <p:cNvSpPr>
            <a:spLocks noGrp="1"/>
          </p:cNvSpPr>
          <p:nvPr>
            <p:ph idx="1"/>
          </p:nvPr>
        </p:nvSpPr>
        <p:spPr>
          <a:xfrm>
            <a:off x="838200" y="695460"/>
            <a:ext cx="10778544" cy="5779482"/>
          </a:xfrm>
        </p:spPr>
        <p:txBody>
          <a:bodyPr>
            <a:noAutofit/>
          </a:bodyPr>
          <a:lstStyle/>
          <a:p>
            <a:pPr algn="just"/>
            <a:r>
              <a:rPr lang="en-US" sz="2800" dirty="0" err="1" smtClean="0"/>
              <a:t>Labour</a:t>
            </a:r>
            <a:r>
              <a:rPr lang="en-US" sz="2800" dirty="0" smtClean="0"/>
              <a:t> Migration refers to “</a:t>
            </a:r>
            <a:r>
              <a:rPr lang="en-US" sz="2800" dirty="0" smtClean="0">
                <a:solidFill>
                  <a:srgbClr val="FF0000"/>
                </a:solidFill>
              </a:rPr>
              <a:t>all international migrants who are currently employed or seeking employment in their present country of residence</a:t>
            </a:r>
            <a:r>
              <a:rPr lang="en-US" sz="2800" dirty="0">
                <a:solidFill>
                  <a:srgbClr val="FF0000"/>
                </a:solidFill>
              </a:rPr>
              <a:t>” </a:t>
            </a:r>
            <a:r>
              <a:rPr lang="en-US" sz="2800" dirty="0" smtClean="0"/>
              <a:t>(ILO 2015</a:t>
            </a:r>
            <a:r>
              <a:rPr lang="en-US" sz="2800" dirty="0"/>
              <a:t>), </a:t>
            </a:r>
            <a:endParaRPr lang="en-US" sz="2800" dirty="0" smtClean="0"/>
          </a:p>
          <a:p>
            <a:pPr algn="just"/>
            <a:r>
              <a:rPr lang="en-US" sz="2800" dirty="0" smtClean="0"/>
              <a:t>Such migrants are referred to as “Migrant workers”</a:t>
            </a:r>
          </a:p>
          <a:p>
            <a:pPr algn="just"/>
            <a:r>
              <a:rPr lang="en-US" sz="2800" dirty="0" smtClean="0"/>
              <a:t>UN SD: </a:t>
            </a:r>
            <a:r>
              <a:rPr lang="en-US" sz="2800" dirty="0" err="1" smtClean="0"/>
              <a:t>Labour</a:t>
            </a:r>
            <a:r>
              <a:rPr lang="en-US" sz="2800" dirty="0" smtClean="0"/>
              <a:t> </a:t>
            </a:r>
            <a:r>
              <a:rPr lang="en-US" sz="2800" dirty="0"/>
              <a:t>Migration as “</a:t>
            </a:r>
            <a:r>
              <a:rPr lang="en-US" sz="2800" dirty="0">
                <a:solidFill>
                  <a:srgbClr val="FF0000"/>
                </a:solidFill>
              </a:rPr>
              <a:t>foreigners admitted by the receiving state for specific purpose of exercising an economic activity remunerated from within the receiving country</a:t>
            </a:r>
            <a:r>
              <a:rPr lang="en-US" sz="2800" dirty="0"/>
              <a:t>. </a:t>
            </a:r>
            <a:endParaRPr lang="en-US" sz="2800" dirty="0" smtClean="0"/>
          </a:p>
          <a:p>
            <a:pPr lvl="1" algn="just"/>
            <a:r>
              <a:rPr lang="en-US" sz="2800" dirty="0" smtClean="0"/>
              <a:t>Their </a:t>
            </a:r>
            <a:r>
              <a:rPr lang="en-US" sz="2800" dirty="0"/>
              <a:t>length of stay is usually restricted as is the type of </a:t>
            </a:r>
            <a:r>
              <a:rPr lang="en-US" sz="2800" dirty="0">
                <a:solidFill>
                  <a:srgbClr val="FF0000"/>
                </a:solidFill>
              </a:rPr>
              <a:t>employment they </a:t>
            </a:r>
            <a:r>
              <a:rPr lang="en-US" sz="2800" dirty="0"/>
              <a:t>hold. </a:t>
            </a:r>
            <a:endParaRPr lang="en-US" sz="2800" dirty="0" smtClean="0"/>
          </a:p>
          <a:p>
            <a:pPr lvl="1" algn="just"/>
            <a:r>
              <a:rPr lang="en-US" sz="2800" dirty="0" smtClean="0"/>
              <a:t>Their </a:t>
            </a:r>
            <a:r>
              <a:rPr lang="en-US" sz="2800" dirty="0"/>
              <a:t>dependents, if admitted are also included in this category.” (UN SD, 2017). </a:t>
            </a:r>
          </a:p>
          <a:p>
            <a:pPr algn="just"/>
            <a:endParaRPr lang="en-US" sz="3600" dirty="0" smtClean="0"/>
          </a:p>
        </p:txBody>
      </p:sp>
    </p:spTree>
    <p:extLst>
      <p:ext uri="{BB962C8B-B14F-4D97-AF65-F5344CB8AC3E}">
        <p14:creationId xmlns="" xmlns:p14="http://schemas.microsoft.com/office/powerpoint/2010/main" val="931652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64902"/>
            <a:ext cx="8596668" cy="446467"/>
          </a:xfrm>
        </p:spPr>
        <p:txBody>
          <a:bodyPr>
            <a:normAutofit fontScale="90000"/>
          </a:bodyPr>
          <a:lstStyle/>
          <a:p>
            <a:r>
              <a:rPr lang="en-US" b="1" dirty="0" smtClean="0"/>
              <a:t>Definition      </a:t>
            </a:r>
            <a:r>
              <a:rPr lang="en-US" b="1" dirty="0" err="1" smtClean="0"/>
              <a:t>ctd</a:t>
            </a:r>
            <a:endParaRPr lang="en-US" b="1" dirty="0"/>
          </a:p>
        </p:txBody>
      </p:sp>
      <p:sp>
        <p:nvSpPr>
          <p:cNvPr id="3" name="Content Placeholder 2"/>
          <p:cNvSpPr>
            <a:spLocks noGrp="1"/>
          </p:cNvSpPr>
          <p:nvPr>
            <p:ph idx="1"/>
          </p:nvPr>
        </p:nvSpPr>
        <p:spPr>
          <a:xfrm>
            <a:off x="838200" y="1120462"/>
            <a:ext cx="10515600" cy="5342121"/>
          </a:xfrm>
        </p:spPr>
        <p:txBody>
          <a:bodyPr>
            <a:normAutofit/>
          </a:bodyPr>
          <a:lstStyle/>
          <a:p>
            <a:pPr algn="just"/>
            <a:r>
              <a:rPr lang="en-US" sz="3600" dirty="0" smtClean="0"/>
              <a:t>While migrant workers are often also international migrants, not all are. </a:t>
            </a:r>
          </a:p>
          <a:p>
            <a:pPr lvl="1" algn="just"/>
            <a:r>
              <a:rPr lang="en-US" sz="3400" dirty="0" smtClean="0"/>
              <a:t>It is important to note the difference between the definition of </a:t>
            </a:r>
            <a:r>
              <a:rPr lang="en-US" sz="3400" b="1" dirty="0" smtClean="0"/>
              <a:t>migrant workers </a:t>
            </a:r>
            <a:r>
              <a:rPr lang="en-US" sz="3400" dirty="0" smtClean="0"/>
              <a:t>and </a:t>
            </a:r>
            <a:r>
              <a:rPr lang="en-US" sz="3400" b="1" dirty="0" smtClean="0"/>
              <a:t>international migrants</a:t>
            </a:r>
            <a:r>
              <a:rPr lang="en-US" sz="3400" dirty="0" smtClean="0"/>
              <a:t>. </a:t>
            </a:r>
          </a:p>
          <a:p>
            <a:pPr algn="just"/>
            <a:r>
              <a:rPr lang="en-US" sz="3600" dirty="0" smtClean="0"/>
              <a:t>An international migrant is defined as “</a:t>
            </a:r>
            <a:r>
              <a:rPr lang="en-US" sz="3600" i="1" dirty="0" smtClean="0">
                <a:solidFill>
                  <a:srgbClr val="FF0000"/>
                </a:solidFill>
              </a:rPr>
              <a:t>any person who changes his or her country of usual residence</a:t>
            </a:r>
            <a:r>
              <a:rPr lang="en-US" sz="3600" dirty="0" smtClean="0"/>
              <a:t>” (UN-Department of Economic and Social Affairs, 1998). </a:t>
            </a:r>
          </a:p>
          <a:p>
            <a:pPr marL="0" indent="0">
              <a:buNone/>
            </a:pPr>
            <a:endParaRPr lang="en-US" dirty="0"/>
          </a:p>
        </p:txBody>
      </p:sp>
    </p:spTree>
    <p:extLst>
      <p:ext uri="{BB962C8B-B14F-4D97-AF65-F5344CB8AC3E}">
        <p14:creationId xmlns="" xmlns:p14="http://schemas.microsoft.com/office/powerpoint/2010/main" val="1923287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 calcmode="lin" valueType="num">
                                      <p:cBhvr additive="base">
                                        <p:cTn id="23" dur="500" fill="hold"/>
                                        <p:tgtEl>
                                          <p:spTgt spid="2"/>
                                        </p:tgtEl>
                                        <p:attrNameLst>
                                          <p:attrName>ppt_x</p:attrName>
                                        </p:attrNameLst>
                                      </p:cBhvr>
                                      <p:tavLst>
                                        <p:tav tm="0">
                                          <p:val>
                                            <p:strVal val="#ppt_x"/>
                                          </p:val>
                                        </p:tav>
                                        <p:tav tm="100000">
                                          <p:val>
                                            <p:strVal val="#ppt_x"/>
                                          </p:val>
                                        </p:tav>
                                      </p:tavLst>
                                    </p:anim>
                                    <p:anim calcmode="lin" valueType="num">
                                      <p:cBhvr additive="base">
                                        <p:cTn id="2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92429"/>
            <a:ext cx="11274260" cy="5448934"/>
          </a:xfrm>
        </p:spPr>
        <p:txBody>
          <a:bodyPr>
            <a:normAutofit/>
          </a:bodyPr>
          <a:lstStyle/>
          <a:p>
            <a:pPr algn="just"/>
            <a:r>
              <a:rPr lang="en-US" sz="3600" dirty="0"/>
              <a:t>Data on international migrant stocks are mostly based on country of birth (if different from country of residence</a:t>
            </a:r>
            <a:r>
              <a:rPr lang="en-US" sz="3600" dirty="0" smtClean="0"/>
              <a:t>).</a:t>
            </a:r>
          </a:p>
          <a:p>
            <a:pPr algn="just"/>
            <a:r>
              <a:rPr lang="en-US" sz="3600" dirty="0" smtClean="0"/>
              <a:t> </a:t>
            </a:r>
            <a:r>
              <a:rPr lang="en-US" sz="3600" dirty="0"/>
              <a:t>Where no information on foreign-born is available in censuses, data on international migration stocks are based on country of citizenship (UN DESA 2016:4, UN SD, 2017).</a:t>
            </a:r>
          </a:p>
          <a:p>
            <a:pPr marL="0" indent="0">
              <a:buNone/>
            </a:pPr>
            <a:endParaRPr lang="en-US" dirty="0"/>
          </a:p>
        </p:txBody>
      </p:sp>
    </p:spTree>
    <p:extLst>
      <p:ext uri="{BB962C8B-B14F-4D97-AF65-F5344CB8AC3E}">
        <p14:creationId xmlns="" xmlns:p14="http://schemas.microsoft.com/office/powerpoint/2010/main" val="2752886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7881" y="530942"/>
            <a:ext cx="11281893" cy="6327058"/>
          </a:xfrm>
        </p:spPr>
        <p:txBody>
          <a:bodyPr>
            <a:noAutofit/>
          </a:bodyPr>
          <a:lstStyle/>
          <a:p>
            <a:r>
              <a:rPr lang="en-US" sz="3600" dirty="0" smtClean="0"/>
              <a:t>When defining migrant workers, emphasis is placed on a </a:t>
            </a:r>
            <a:r>
              <a:rPr lang="en-US" sz="3600" dirty="0" smtClean="0">
                <a:solidFill>
                  <a:srgbClr val="FF0000"/>
                </a:solidFill>
              </a:rPr>
              <a:t>persons citizenship </a:t>
            </a:r>
            <a:r>
              <a:rPr lang="en-US" sz="3600" dirty="0" smtClean="0"/>
              <a:t>rather than their country of birth (ILO, 2015). </a:t>
            </a:r>
          </a:p>
          <a:p>
            <a:r>
              <a:rPr lang="en-US" sz="3600" dirty="0" smtClean="0"/>
              <a:t>Examples of foreign migrant workers include; </a:t>
            </a:r>
          </a:p>
          <a:p>
            <a:pPr marL="914400" lvl="1" indent="-514350">
              <a:buAutoNum type="arabicPeriod"/>
            </a:pPr>
            <a:r>
              <a:rPr lang="en-US" sz="3400" dirty="0" smtClean="0"/>
              <a:t>A person born and working in the country in question, but who doesn’t have citizenship, </a:t>
            </a:r>
          </a:p>
          <a:p>
            <a:pPr marL="914400" lvl="1" indent="-514350">
              <a:buAutoNum type="arabicPeriod"/>
            </a:pPr>
            <a:r>
              <a:rPr lang="en-US" sz="3400" dirty="0"/>
              <a:t>B</a:t>
            </a:r>
            <a:r>
              <a:rPr lang="en-US" sz="3400" dirty="0" smtClean="0"/>
              <a:t>oarder workers (who reside in one country but work in another), </a:t>
            </a:r>
          </a:p>
          <a:p>
            <a:pPr marL="914400" lvl="1" indent="-514350">
              <a:buAutoNum type="arabicPeriod"/>
            </a:pPr>
            <a:r>
              <a:rPr lang="en-US" sz="3400" dirty="0"/>
              <a:t>C</a:t>
            </a:r>
            <a:r>
              <a:rPr lang="en-US" sz="3400" dirty="0" smtClean="0"/>
              <a:t>onsular officials, </a:t>
            </a:r>
          </a:p>
          <a:p>
            <a:pPr marL="914400" lvl="1" indent="-514350">
              <a:buAutoNum type="arabicPeriod"/>
            </a:pPr>
            <a:r>
              <a:rPr lang="en-US" sz="3400" dirty="0"/>
              <a:t>M</a:t>
            </a:r>
            <a:r>
              <a:rPr lang="en-US" sz="3400" dirty="0" smtClean="0"/>
              <a:t>ilitary personnel </a:t>
            </a:r>
            <a:endParaRPr lang="en-US" sz="3400" dirty="0"/>
          </a:p>
        </p:txBody>
      </p:sp>
    </p:spTree>
    <p:extLst>
      <p:ext uri="{BB962C8B-B14F-4D97-AF65-F5344CB8AC3E}">
        <p14:creationId xmlns="" xmlns:p14="http://schemas.microsoft.com/office/powerpoint/2010/main" val="3962361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6692" y="339144"/>
            <a:ext cx="8596668" cy="601014"/>
          </a:xfrm>
        </p:spPr>
        <p:txBody>
          <a:bodyPr>
            <a:normAutofit fontScale="90000"/>
          </a:bodyPr>
          <a:lstStyle/>
          <a:p>
            <a:r>
              <a:rPr lang="en-US" b="1" dirty="0" smtClean="0"/>
              <a:t>Key trends on Foreign Migrant Workers</a:t>
            </a:r>
            <a:endParaRPr lang="en-US" b="1" dirty="0"/>
          </a:p>
        </p:txBody>
      </p:sp>
      <p:sp>
        <p:nvSpPr>
          <p:cNvPr id="3" name="Content Placeholder 2"/>
          <p:cNvSpPr>
            <a:spLocks noGrp="1"/>
          </p:cNvSpPr>
          <p:nvPr>
            <p:ph idx="1"/>
          </p:nvPr>
        </p:nvSpPr>
        <p:spPr>
          <a:xfrm>
            <a:off x="476518" y="1107584"/>
            <a:ext cx="10768131" cy="5750416"/>
          </a:xfrm>
        </p:spPr>
        <p:txBody>
          <a:bodyPr>
            <a:noAutofit/>
          </a:bodyPr>
          <a:lstStyle/>
          <a:p>
            <a:pPr algn="just"/>
            <a:r>
              <a:rPr lang="en-US" sz="2800" dirty="0" smtClean="0"/>
              <a:t>ILO: In 2018 there were an estimated </a:t>
            </a:r>
            <a:r>
              <a:rPr lang="en-US" sz="2800" dirty="0" smtClean="0">
                <a:solidFill>
                  <a:srgbClr val="FF0000"/>
                </a:solidFill>
              </a:rPr>
              <a:t>163.8million</a:t>
            </a:r>
            <a:r>
              <a:rPr lang="en-US" sz="2800" dirty="0" smtClean="0"/>
              <a:t> migrant workers globally, </a:t>
            </a:r>
          </a:p>
          <a:p>
            <a:pPr lvl="1" algn="just"/>
            <a:r>
              <a:rPr lang="en-US" sz="2800" dirty="0" smtClean="0"/>
              <a:t>of whom </a:t>
            </a:r>
            <a:r>
              <a:rPr lang="en-US" sz="2800" dirty="0" smtClean="0">
                <a:solidFill>
                  <a:srgbClr val="FF0000"/>
                </a:solidFill>
              </a:rPr>
              <a:t>11.5</a:t>
            </a:r>
            <a:r>
              <a:rPr lang="en-US" sz="2800" dirty="0" smtClean="0"/>
              <a:t>million were migrant </a:t>
            </a:r>
            <a:r>
              <a:rPr lang="en-US" sz="2800" dirty="0" smtClean="0">
                <a:solidFill>
                  <a:srgbClr val="FF0000"/>
                </a:solidFill>
              </a:rPr>
              <a:t>domestic workers</a:t>
            </a:r>
            <a:r>
              <a:rPr lang="en-US" sz="2800" dirty="0" smtClean="0"/>
              <a:t>. </a:t>
            </a:r>
            <a:endParaRPr lang="en-US" sz="2800" dirty="0"/>
          </a:p>
          <a:p>
            <a:pPr algn="just"/>
            <a:r>
              <a:rPr lang="en-US" sz="3000" dirty="0" smtClean="0"/>
              <a:t>Migrant workers and international migrants total </a:t>
            </a:r>
            <a:r>
              <a:rPr lang="en-US" sz="3000" dirty="0" smtClean="0">
                <a:solidFill>
                  <a:srgbClr val="FF0000"/>
                </a:solidFill>
              </a:rPr>
              <a:t>258 </a:t>
            </a:r>
            <a:r>
              <a:rPr lang="en-US" sz="3000" dirty="0" smtClean="0"/>
              <a:t>million (</a:t>
            </a:r>
            <a:r>
              <a:rPr lang="en-US" sz="3000" dirty="0"/>
              <a:t>ILO, 2018; UN DESA, 2018). </a:t>
            </a:r>
            <a:endParaRPr lang="en-US" sz="3000" dirty="0" smtClean="0"/>
          </a:p>
          <a:p>
            <a:pPr algn="just"/>
            <a:r>
              <a:rPr lang="en-US" sz="2800" dirty="0" smtClean="0"/>
              <a:t>Among all migrant workers, </a:t>
            </a:r>
          </a:p>
          <a:p>
            <a:pPr lvl="1" algn="just"/>
            <a:r>
              <a:rPr lang="en-US" sz="2800" dirty="0" smtClean="0">
                <a:solidFill>
                  <a:srgbClr val="FF0000"/>
                </a:solidFill>
              </a:rPr>
              <a:t>68.2</a:t>
            </a:r>
            <a:r>
              <a:rPr lang="en-US" sz="2800" dirty="0" smtClean="0"/>
              <a:t>million are female (approximately 41.6%). </a:t>
            </a:r>
          </a:p>
          <a:p>
            <a:pPr lvl="1" algn="just"/>
            <a:r>
              <a:rPr lang="en-US" sz="2800" dirty="0" smtClean="0">
                <a:solidFill>
                  <a:srgbClr val="FF0000"/>
                </a:solidFill>
              </a:rPr>
              <a:t>95.7</a:t>
            </a:r>
            <a:r>
              <a:rPr lang="en-US" sz="2800" dirty="0" smtClean="0"/>
              <a:t>million are males </a:t>
            </a:r>
            <a:r>
              <a:rPr lang="en-US" sz="2800" dirty="0"/>
              <a:t>(approximately 58.4</a:t>
            </a:r>
            <a:r>
              <a:rPr lang="en-US" sz="2800" dirty="0" smtClean="0"/>
              <a:t>%) (ILO, 2018).</a:t>
            </a:r>
            <a:r>
              <a:rPr lang="en-US" sz="3400" dirty="0" smtClean="0"/>
              <a:t> </a:t>
            </a:r>
          </a:p>
        </p:txBody>
      </p:sp>
    </p:spTree>
    <p:extLst>
      <p:ext uri="{BB962C8B-B14F-4D97-AF65-F5344CB8AC3E}">
        <p14:creationId xmlns="" xmlns:p14="http://schemas.microsoft.com/office/powerpoint/2010/main" val="1222660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4455" y="210355"/>
            <a:ext cx="8596668" cy="781318"/>
          </a:xfrm>
        </p:spPr>
        <p:txBody>
          <a:bodyPr>
            <a:normAutofit/>
          </a:bodyPr>
          <a:lstStyle/>
          <a:p>
            <a:r>
              <a:rPr lang="en-US" sz="3200" b="1" dirty="0"/>
              <a:t>Definition of Globalization </a:t>
            </a:r>
            <a:r>
              <a:rPr lang="en-US" sz="3200" b="1" dirty="0" err="1"/>
              <a:t>contd</a:t>
            </a:r>
            <a:r>
              <a:rPr lang="en-US" sz="3200" b="1" dirty="0"/>
              <a:t>…</a:t>
            </a:r>
          </a:p>
        </p:txBody>
      </p:sp>
      <p:sp>
        <p:nvSpPr>
          <p:cNvPr id="3" name="Content Placeholder 2"/>
          <p:cNvSpPr>
            <a:spLocks noGrp="1"/>
          </p:cNvSpPr>
          <p:nvPr>
            <p:ph idx="1"/>
          </p:nvPr>
        </p:nvSpPr>
        <p:spPr>
          <a:xfrm>
            <a:off x="540913" y="1081825"/>
            <a:ext cx="9669887" cy="5537915"/>
          </a:xfrm>
        </p:spPr>
        <p:txBody>
          <a:bodyPr/>
          <a:lstStyle/>
          <a:p>
            <a:r>
              <a:rPr lang="en-US" sz="2200" dirty="0" smtClean="0"/>
              <a:t>Thomas Larsson “</a:t>
            </a:r>
            <a:r>
              <a:rPr lang="en-US" sz="2200" i="1" dirty="0" smtClean="0"/>
              <a:t>The </a:t>
            </a:r>
            <a:r>
              <a:rPr lang="en-US" sz="2200" i="1" dirty="0"/>
              <a:t>Race to the Top: The Real Story of Globalization (2001</a:t>
            </a:r>
            <a:r>
              <a:rPr lang="en-US" sz="2200" i="1" dirty="0" smtClean="0"/>
              <a:t>)”</a:t>
            </a:r>
            <a:r>
              <a:rPr lang="en-US" sz="2200" dirty="0" smtClean="0"/>
              <a:t> globalization </a:t>
            </a:r>
            <a:r>
              <a:rPr lang="en-US" sz="2200" dirty="0"/>
              <a:t>is the process of world shrinkage, of distances getting shorter, things moving closer. </a:t>
            </a:r>
            <a:endParaRPr lang="en-US" sz="2200" dirty="0" smtClean="0"/>
          </a:p>
          <a:p>
            <a:pPr lvl="1"/>
            <a:r>
              <a:rPr lang="en-US" sz="2000" dirty="0" smtClean="0"/>
              <a:t>It </a:t>
            </a:r>
            <a:r>
              <a:rPr lang="en-US" sz="2000" dirty="0"/>
              <a:t>pertains to the increasing ease with which somebody on one side of the world can interact, to mutual benefit, with somebody on the other side of the world</a:t>
            </a:r>
          </a:p>
          <a:p>
            <a:r>
              <a:rPr lang="en-US" sz="2200" dirty="0"/>
              <a:t>It should however be noted that an individual’s political ideology, geographic location, social status, cultural background, and ethnic and religious affiliation provide the background that determines how globalization is and how is </a:t>
            </a:r>
            <a:r>
              <a:rPr lang="en-US" sz="2200" dirty="0" smtClean="0"/>
              <a:t>interpreted ( </a:t>
            </a:r>
            <a:r>
              <a:rPr lang="en-US" sz="2200" dirty="0">
                <a:solidFill>
                  <a:srgbClr val="FF0000"/>
                </a:solidFill>
              </a:rPr>
              <a:t>for instance the former director of Third World Network president of Malaysia looked at globalization as </a:t>
            </a:r>
            <a:r>
              <a:rPr lang="en-US" sz="2200" dirty="0" smtClean="0">
                <a:solidFill>
                  <a:srgbClr val="FF0000"/>
                </a:solidFill>
              </a:rPr>
              <a:t>colonization) </a:t>
            </a:r>
            <a:endParaRPr lang="en-US" sz="2200" dirty="0">
              <a:solidFill>
                <a:srgbClr val="FF0000"/>
              </a:solidFill>
            </a:endParaRPr>
          </a:p>
          <a:p>
            <a:endParaRPr lang="en-US" dirty="0" smtClean="0"/>
          </a:p>
          <a:p>
            <a:pPr>
              <a:buNone/>
            </a:pPr>
            <a:endParaRPr lang="en-US" dirty="0"/>
          </a:p>
        </p:txBody>
      </p:sp>
    </p:spTree>
    <p:extLst>
      <p:ext uri="{BB962C8B-B14F-4D97-AF65-F5344CB8AC3E}">
        <p14:creationId xmlns="" xmlns:p14="http://schemas.microsoft.com/office/powerpoint/2010/main" val="2302667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4455" y="236112"/>
            <a:ext cx="8596668" cy="433589"/>
          </a:xfrm>
        </p:spPr>
        <p:txBody>
          <a:bodyPr>
            <a:normAutofit fontScale="90000"/>
          </a:bodyPr>
          <a:lstStyle/>
          <a:p>
            <a:r>
              <a:rPr lang="en-US" b="1" dirty="0" smtClean="0"/>
              <a:t>Trends  </a:t>
            </a:r>
            <a:r>
              <a:rPr lang="en-US" b="1" dirty="0" err="1" smtClean="0"/>
              <a:t>ctd</a:t>
            </a:r>
            <a:r>
              <a:rPr lang="en-US" b="1" dirty="0" smtClean="0"/>
              <a:t> </a:t>
            </a:r>
            <a:endParaRPr lang="en-US" b="1" dirty="0"/>
          </a:p>
        </p:txBody>
      </p:sp>
      <p:sp>
        <p:nvSpPr>
          <p:cNvPr id="3" name="Content Placeholder 2"/>
          <p:cNvSpPr>
            <a:spLocks noGrp="1"/>
          </p:cNvSpPr>
          <p:nvPr>
            <p:ph idx="1"/>
          </p:nvPr>
        </p:nvSpPr>
        <p:spPr>
          <a:xfrm>
            <a:off x="528034" y="772732"/>
            <a:ext cx="10555977" cy="5769736"/>
          </a:xfrm>
        </p:spPr>
        <p:txBody>
          <a:bodyPr>
            <a:noAutofit/>
          </a:bodyPr>
          <a:lstStyle/>
          <a:p>
            <a:pPr algn="just"/>
            <a:r>
              <a:rPr lang="en-US" sz="2800" dirty="0"/>
              <a:t>One in eight migrant workers are persons between </a:t>
            </a:r>
            <a:r>
              <a:rPr lang="en-US" sz="2800" dirty="0" smtClean="0">
                <a:solidFill>
                  <a:srgbClr val="FF0000"/>
                </a:solidFill>
              </a:rPr>
              <a:t>15 &amp; </a:t>
            </a:r>
            <a:r>
              <a:rPr lang="en-US" sz="2800" dirty="0">
                <a:solidFill>
                  <a:srgbClr val="FF0000"/>
                </a:solidFill>
              </a:rPr>
              <a:t>24 </a:t>
            </a:r>
            <a:r>
              <a:rPr lang="en-US" sz="2800" dirty="0"/>
              <a:t>years-old (Global Migration Group, 2017</a:t>
            </a:r>
            <a:r>
              <a:rPr lang="en-US" sz="2800" dirty="0" smtClean="0"/>
              <a:t>)</a:t>
            </a:r>
            <a:endParaRPr lang="en-US" sz="2800" dirty="0"/>
          </a:p>
          <a:p>
            <a:pPr algn="just"/>
            <a:r>
              <a:rPr lang="en-US" sz="2800" dirty="0" smtClean="0">
                <a:solidFill>
                  <a:srgbClr val="FF0000"/>
                </a:solidFill>
              </a:rPr>
              <a:t>60.8%</a:t>
            </a:r>
            <a:r>
              <a:rPr lang="en-US" sz="2800" dirty="0" smtClean="0"/>
              <a:t> </a:t>
            </a:r>
            <a:r>
              <a:rPr lang="en-US" sz="2800" dirty="0"/>
              <a:t>of migrant workers are located in </a:t>
            </a:r>
            <a:r>
              <a:rPr lang="en-US" sz="2800" dirty="0" smtClean="0"/>
              <a:t>three sub-regions </a:t>
            </a:r>
          </a:p>
          <a:p>
            <a:pPr lvl="1" algn="just"/>
            <a:r>
              <a:rPr lang="en-US" sz="2800" dirty="0" smtClean="0"/>
              <a:t>North America-20.0% </a:t>
            </a:r>
          </a:p>
          <a:p>
            <a:pPr lvl="1" algn="just"/>
            <a:r>
              <a:rPr lang="en-US" sz="2800" dirty="0" smtClean="0"/>
              <a:t>Europe 23.9%,</a:t>
            </a:r>
          </a:p>
          <a:p>
            <a:pPr lvl="1" algn="just"/>
            <a:r>
              <a:rPr lang="en-US" sz="2800" dirty="0" smtClean="0"/>
              <a:t> Arab states 13.9%.</a:t>
            </a:r>
          </a:p>
          <a:p>
            <a:pPr lvl="1" algn="just"/>
            <a:r>
              <a:rPr lang="en-US" sz="2800" dirty="0" smtClean="0"/>
              <a:t> Other sub-regions that host migrant worker over </a:t>
            </a:r>
            <a:r>
              <a:rPr lang="en-US" sz="2800" dirty="0" smtClean="0">
                <a:solidFill>
                  <a:srgbClr val="FF0000"/>
                </a:solidFill>
              </a:rPr>
              <a:t>5% each </a:t>
            </a:r>
            <a:r>
              <a:rPr lang="en-US" sz="2800" dirty="0" smtClean="0"/>
              <a:t>are </a:t>
            </a:r>
            <a:r>
              <a:rPr lang="en-US" sz="2800" dirty="0" smtClean="0">
                <a:solidFill>
                  <a:srgbClr val="FF0000"/>
                </a:solidFill>
              </a:rPr>
              <a:t>Eastern Europe</a:t>
            </a:r>
            <a:r>
              <a:rPr lang="en-US" sz="2800" dirty="0" smtClean="0"/>
              <a:t>, </a:t>
            </a:r>
            <a:r>
              <a:rPr lang="en-US" sz="2800" dirty="0" smtClean="0">
                <a:solidFill>
                  <a:srgbClr val="FF0000"/>
                </a:solidFill>
              </a:rPr>
              <a:t>Sub-Saharan Africa, Southern East Asia and the Pacific, Central and West Asia</a:t>
            </a:r>
            <a:r>
              <a:rPr lang="en-US" sz="2800" dirty="0" smtClean="0"/>
              <a:t>. </a:t>
            </a:r>
          </a:p>
          <a:p>
            <a:pPr lvl="2" algn="just"/>
            <a:r>
              <a:rPr lang="en-US" sz="2600" dirty="0" smtClean="0"/>
              <a:t>North Africa accommodates only 1%. </a:t>
            </a:r>
          </a:p>
        </p:txBody>
      </p:sp>
    </p:spTree>
    <p:extLst>
      <p:ext uri="{BB962C8B-B14F-4D97-AF65-F5344CB8AC3E}">
        <p14:creationId xmlns="" xmlns:p14="http://schemas.microsoft.com/office/powerpoint/2010/main" val="1193500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731" y="337343"/>
            <a:ext cx="9968246" cy="821756"/>
          </a:xfrm>
        </p:spPr>
        <p:txBody>
          <a:bodyPr/>
          <a:lstStyle/>
          <a:p>
            <a:r>
              <a:rPr lang="en-US" b="1" dirty="0" smtClean="0"/>
              <a:t>Sub-regional distribution of migrant workers</a:t>
            </a:r>
            <a:endParaRPr lang="en-US" b="1" dirty="0"/>
          </a:p>
        </p:txBody>
      </p:sp>
      <p:sp>
        <p:nvSpPr>
          <p:cNvPr id="5" name="Content Placeholder 4"/>
          <p:cNvSpPr>
            <a:spLocks noGrp="1"/>
          </p:cNvSpPr>
          <p:nvPr>
            <p:ph idx="1"/>
          </p:nvPr>
        </p:nvSpPr>
        <p:spPr/>
        <p:txBody>
          <a:bodyPr>
            <a:normAutofit lnSpcReduction="1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Source: ILO, 2018</a:t>
            </a:r>
            <a:endParaRPr lang="en-US" dirty="0"/>
          </a:p>
        </p:txBody>
      </p:sp>
      <p:pic>
        <p:nvPicPr>
          <p:cNvPr id="3" name="Picture 2"/>
          <p:cNvPicPr>
            <a:picLocks noChangeAspect="1"/>
          </p:cNvPicPr>
          <p:nvPr/>
        </p:nvPicPr>
        <p:blipFill>
          <a:blip r:embed="rId2" cstate="print"/>
          <a:stretch>
            <a:fillRect/>
          </a:stretch>
        </p:blipFill>
        <p:spPr>
          <a:xfrm>
            <a:off x="1416766" y="1545968"/>
            <a:ext cx="3936899" cy="3615967"/>
          </a:xfrm>
          <a:prstGeom prst="rect">
            <a:avLst/>
          </a:prstGeom>
        </p:spPr>
      </p:pic>
      <p:pic>
        <p:nvPicPr>
          <p:cNvPr id="4" name="Picture 3"/>
          <p:cNvPicPr>
            <a:picLocks noChangeAspect="1"/>
          </p:cNvPicPr>
          <p:nvPr/>
        </p:nvPicPr>
        <p:blipFill>
          <a:blip r:embed="rId3" cstate="print"/>
          <a:stretch>
            <a:fillRect/>
          </a:stretch>
        </p:blipFill>
        <p:spPr>
          <a:xfrm>
            <a:off x="6734187" y="1545969"/>
            <a:ext cx="3706454" cy="4630994"/>
          </a:xfrm>
          <a:prstGeom prst="rect">
            <a:avLst/>
          </a:prstGeom>
        </p:spPr>
      </p:pic>
    </p:spTree>
    <p:extLst>
      <p:ext uri="{BB962C8B-B14F-4D97-AF65-F5344CB8AC3E}">
        <p14:creationId xmlns="" xmlns:p14="http://schemas.microsoft.com/office/powerpoint/2010/main" val="903439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9" end="9"/>
                                            </p:txEl>
                                          </p:spTgt>
                                        </p:tgtEl>
                                        <p:attrNameLst>
                                          <p:attrName>style.visibility</p:attrName>
                                        </p:attrNameLst>
                                      </p:cBhvr>
                                      <p:to>
                                        <p:strVal val="visible"/>
                                      </p:to>
                                    </p:set>
                                    <p:anim calcmode="lin" valueType="num">
                                      <p:cBhvr additive="base">
                                        <p:cTn id="19"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Migrant workers by level of income</a:t>
            </a:r>
            <a:endParaRPr lang="en-US" b="1" dirty="0"/>
          </a:p>
        </p:txBody>
      </p:sp>
      <p:sp>
        <p:nvSpPr>
          <p:cNvPr id="3" name="Content Placeholder 2"/>
          <p:cNvSpPr>
            <a:spLocks noGrp="1"/>
          </p:cNvSpPr>
          <p:nvPr>
            <p:ph idx="1"/>
          </p:nvPr>
        </p:nvSpPr>
        <p:spPr>
          <a:xfrm>
            <a:off x="677333" y="1262131"/>
            <a:ext cx="10205315" cy="4779232"/>
          </a:xfrm>
        </p:spPr>
        <p:txBody>
          <a:bodyPr>
            <a:normAutofit fontScale="92500"/>
          </a:bodyPr>
          <a:lstStyle/>
          <a:p>
            <a:r>
              <a:rPr lang="en-US" sz="4000" dirty="0" smtClean="0"/>
              <a:t>111.2million located in high income countries</a:t>
            </a:r>
          </a:p>
          <a:p>
            <a:r>
              <a:rPr lang="en-US" sz="4000" dirty="0" smtClean="0"/>
              <a:t>30.5million located in upper middle income countries</a:t>
            </a:r>
          </a:p>
          <a:p>
            <a:r>
              <a:rPr lang="en-US" sz="4000" dirty="0" smtClean="0"/>
              <a:t>16.6million located in low middle income countries</a:t>
            </a:r>
          </a:p>
          <a:p>
            <a:r>
              <a:rPr lang="en-US" sz="4000" dirty="0" smtClean="0"/>
              <a:t>5.6million located in low income countries</a:t>
            </a:r>
          </a:p>
          <a:p>
            <a:pPr marL="0" indent="0">
              <a:buNone/>
            </a:pPr>
            <a:r>
              <a:rPr lang="en-US" sz="4000" b="1" dirty="0" smtClean="0"/>
              <a:t>Source: ILO, 2018</a:t>
            </a:r>
          </a:p>
          <a:p>
            <a:pPr marL="0" indent="0">
              <a:buNone/>
            </a:pPr>
            <a:endParaRPr lang="en-US" dirty="0"/>
          </a:p>
        </p:txBody>
      </p:sp>
    </p:spTree>
    <p:extLst>
      <p:ext uri="{BB962C8B-B14F-4D97-AF65-F5344CB8AC3E}">
        <p14:creationId xmlns="" xmlns:p14="http://schemas.microsoft.com/office/powerpoint/2010/main" val="980274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214" y="352022"/>
            <a:ext cx="10766738" cy="639651"/>
          </a:xfrm>
        </p:spPr>
        <p:txBody>
          <a:bodyPr>
            <a:normAutofit/>
          </a:bodyPr>
          <a:lstStyle/>
          <a:p>
            <a:r>
              <a:rPr lang="en-US" sz="2800" b="1" dirty="0" smtClean="0"/>
              <a:t>Data </a:t>
            </a:r>
            <a:r>
              <a:rPr lang="en-US" sz="3200" b="1" dirty="0" smtClean="0"/>
              <a:t>sources</a:t>
            </a:r>
            <a:r>
              <a:rPr lang="en-US" sz="2800" b="1" dirty="0" smtClean="0"/>
              <a:t> and measurement on Migrant workers</a:t>
            </a:r>
            <a:endParaRPr lang="en-US" sz="2800" b="1" dirty="0"/>
          </a:p>
        </p:txBody>
      </p:sp>
      <p:sp>
        <p:nvSpPr>
          <p:cNvPr id="3" name="Content Placeholder 2"/>
          <p:cNvSpPr>
            <a:spLocks noGrp="1"/>
          </p:cNvSpPr>
          <p:nvPr>
            <p:ph idx="1"/>
          </p:nvPr>
        </p:nvSpPr>
        <p:spPr>
          <a:xfrm>
            <a:off x="838199" y="1197736"/>
            <a:ext cx="11100515" cy="4979228"/>
          </a:xfrm>
        </p:spPr>
        <p:txBody>
          <a:bodyPr>
            <a:noAutofit/>
          </a:bodyPr>
          <a:lstStyle/>
          <a:p>
            <a:r>
              <a:rPr lang="en-US" sz="3600" dirty="0" smtClean="0">
                <a:solidFill>
                  <a:srgbClr val="FF0000"/>
                </a:solidFill>
              </a:rPr>
              <a:t>Five main </a:t>
            </a:r>
            <a:r>
              <a:rPr lang="en-US" sz="3600" dirty="0" smtClean="0"/>
              <a:t>data sources used to measure the flow and stocks of migrant workers:</a:t>
            </a:r>
          </a:p>
          <a:p>
            <a:pPr lvl="1"/>
            <a:r>
              <a:rPr lang="en-US" sz="3400" dirty="0" smtClean="0"/>
              <a:t>Population censuses</a:t>
            </a:r>
          </a:p>
          <a:p>
            <a:pPr lvl="1"/>
            <a:r>
              <a:rPr lang="en-US" sz="3400" dirty="0" smtClean="0"/>
              <a:t>Household surveys</a:t>
            </a:r>
          </a:p>
          <a:p>
            <a:pPr lvl="1"/>
            <a:r>
              <a:rPr lang="en-US" sz="3400" dirty="0" err="1" smtClean="0"/>
              <a:t>Labour</a:t>
            </a:r>
            <a:r>
              <a:rPr lang="en-US" sz="3400" dirty="0" smtClean="0"/>
              <a:t> force surveys</a:t>
            </a:r>
          </a:p>
          <a:p>
            <a:pPr lvl="1"/>
            <a:r>
              <a:rPr lang="en-US" sz="3400" dirty="0" smtClean="0"/>
              <a:t>Administrative sources e.g. Visa, residence-,work-permits, boarder data collection system</a:t>
            </a:r>
          </a:p>
          <a:p>
            <a:pPr lvl="1"/>
            <a:r>
              <a:rPr lang="en-US" sz="3400" dirty="0" smtClean="0"/>
              <a:t>Statistical sources e.g. ILO, UN DESA, UN SD, etc</a:t>
            </a:r>
            <a:endParaRPr lang="en-US" sz="3400" dirty="0"/>
          </a:p>
        </p:txBody>
      </p:sp>
    </p:spTree>
    <p:extLst>
      <p:ext uri="{BB962C8B-B14F-4D97-AF65-F5344CB8AC3E}">
        <p14:creationId xmlns="" xmlns:p14="http://schemas.microsoft.com/office/powerpoint/2010/main" val="3739826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760" y="312140"/>
            <a:ext cx="10702344" cy="897228"/>
          </a:xfrm>
        </p:spPr>
        <p:txBody>
          <a:bodyPr>
            <a:normAutofit fontScale="90000"/>
          </a:bodyPr>
          <a:lstStyle/>
          <a:p>
            <a:r>
              <a:rPr lang="en-US" b="1" dirty="0" smtClean="0"/>
              <a:t>Data collection on migrant workers at the Global level</a:t>
            </a:r>
            <a:endParaRPr lang="en-US" b="1" dirty="0"/>
          </a:p>
        </p:txBody>
      </p:sp>
      <p:sp>
        <p:nvSpPr>
          <p:cNvPr id="3" name="Content Placeholder 2"/>
          <p:cNvSpPr>
            <a:spLocks noGrp="1"/>
          </p:cNvSpPr>
          <p:nvPr>
            <p:ph idx="1"/>
          </p:nvPr>
        </p:nvSpPr>
        <p:spPr>
          <a:xfrm>
            <a:off x="812442" y="926033"/>
            <a:ext cx="10515600" cy="5706587"/>
          </a:xfrm>
        </p:spPr>
        <p:txBody>
          <a:bodyPr>
            <a:normAutofit fontScale="70000" lnSpcReduction="20000"/>
          </a:bodyPr>
          <a:lstStyle/>
          <a:p>
            <a:endParaRPr lang="en-US" dirty="0" smtClean="0"/>
          </a:p>
          <a:p>
            <a:pPr marL="0" indent="0" algn="just">
              <a:buNone/>
            </a:pPr>
            <a:r>
              <a:rPr lang="en-US" sz="3600" dirty="0" smtClean="0"/>
              <a:t>1. The </a:t>
            </a:r>
            <a:r>
              <a:rPr lang="en-US" sz="3600" dirty="0"/>
              <a:t>ILO maintains an online database of </a:t>
            </a:r>
            <a:r>
              <a:rPr lang="en-US" sz="3600" dirty="0" err="1"/>
              <a:t>labour</a:t>
            </a:r>
            <a:r>
              <a:rPr lang="en-US" sz="3600" dirty="0"/>
              <a:t> statistics (ILOSTAT) as well as a collection of </a:t>
            </a:r>
            <a:r>
              <a:rPr lang="en-US" sz="3600" dirty="0" err="1"/>
              <a:t>labour</a:t>
            </a:r>
            <a:r>
              <a:rPr lang="en-US" sz="3600" dirty="0"/>
              <a:t> force surveys. </a:t>
            </a:r>
            <a:endParaRPr lang="en-US" sz="3600" dirty="0" smtClean="0"/>
          </a:p>
          <a:p>
            <a:pPr lvl="1" algn="just"/>
            <a:r>
              <a:rPr lang="en-US" sz="3400" dirty="0" smtClean="0"/>
              <a:t>	The </a:t>
            </a:r>
            <a:r>
              <a:rPr lang="en-US" sz="3400" dirty="0" err="1"/>
              <a:t>labour</a:t>
            </a:r>
            <a:r>
              <a:rPr lang="en-US" sz="3400" dirty="0"/>
              <a:t> force surveys are standard household-based surveys of work-related statistics. </a:t>
            </a:r>
          </a:p>
          <a:p>
            <a:pPr marL="0" indent="0" algn="just">
              <a:buNone/>
            </a:pPr>
            <a:r>
              <a:rPr lang="en-US" sz="3600" dirty="0" smtClean="0"/>
              <a:t>2. ILOSTAT </a:t>
            </a:r>
            <a:r>
              <a:rPr lang="en-US" sz="3600" dirty="0"/>
              <a:t>covers various subjects relating to </a:t>
            </a:r>
            <a:r>
              <a:rPr lang="en-US" sz="3600" dirty="0" err="1"/>
              <a:t>labour</a:t>
            </a:r>
            <a:r>
              <a:rPr lang="en-US" sz="3600" dirty="0"/>
              <a:t>, including </a:t>
            </a:r>
            <a:r>
              <a:rPr lang="en-US" sz="3600" dirty="0" err="1"/>
              <a:t>labour</a:t>
            </a:r>
            <a:r>
              <a:rPr lang="en-US" sz="3600" dirty="0"/>
              <a:t> migration. </a:t>
            </a:r>
            <a:endParaRPr lang="en-US" sz="3600" dirty="0" smtClean="0"/>
          </a:p>
          <a:p>
            <a:pPr lvl="1" algn="just"/>
            <a:r>
              <a:rPr lang="en-US" sz="3400" dirty="0" smtClean="0"/>
              <a:t>Indicators </a:t>
            </a:r>
            <a:r>
              <a:rPr lang="en-US" sz="3400" dirty="0"/>
              <a:t>on </a:t>
            </a:r>
            <a:r>
              <a:rPr lang="en-US" sz="3400" dirty="0" err="1"/>
              <a:t>labour</a:t>
            </a:r>
            <a:r>
              <a:rPr lang="en-US" sz="3400" dirty="0"/>
              <a:t> migration are split into three subtopics: International migrant stock, nationals abroad, and international migrant flow. </a:t>
            </a:r>
            <a:endParaRPr lang="en-US" sz="3400" dirty="0" smtClean="0"/>
          </a:p>
          <a:p>
            <a:pPr marL="57150" indent="0" algn="just">
              <a:buNone/>
            </a:pPr>
            <a:r>
              <a:rPr lang="en-US" sz="3800" dirty="0" smtClean="0"/>
              <a:t>3. ILO </a:t>
            </a:r>
            <a:r>
              <a:rPr lang="en-US" sz="3800" dirty="0"/>
              <a:t>has produced the ILO global estimates on migrant workers for 2018, which provides global estimates, estimates by country income group, and regional estimates of migrant workers.</a:t>
            </a:r>
          </a:p>
          <a:p>
            <a:pPr lvl="1" algn="just"/>
            <a:endParaRPr lang="en-US" sz="3400" dirty="0"/>
          </a:p>
          <a:p>
            <a:pPr marL="0" indent="0" algn="just">
              <a:buNone/>
            </a:pPr>
            <a:r>
              <a:rPr lang="en-US" dirty="0"/>
              <a:t> </a:t>
            </a:r>
          </a:p>
          <a:p>
            <a:endParaRPr lang="en-US" dirty="0"/>
          </a:p>
        </p:txBody>
      </p:sp>
    </p:spTree>
    <p:extLst>
      <p:ext uri="{BB962C8B-B14F-4D97-AF65-F5344CB8AC3E}">
        <p14:creationId xmlns="" xmlns:p14="http://schemas.microsoft.com/office/powerpoint/2010/main" val="1420977804"/>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28034"/>
            <a:ext cx="10515600" cy="6008689"/>
          </a:xfrm>
        </p:spPr>
        <p:txBody>
          <a:bodyPr>
            <a:normAutofit fontScale="92500" lnSpcReduction="10000"/>
          </a:bodyPr>
          <a:lstStyle/>
          <a:p>
            <a:pPr marL="0" lvl="0" indent="0" algn="just" eaLnBrk="0" fontAlgn="base" hangingPunct="0">
              <a:lnSpc>
                <a:spcPct val="100000"/>
              </a:lnSpc>
              <a:spcBef>
                <a:spcPct val="0"/>
              </a:spcBef>
              <a:spcAft>
                <a:spcPct val="0"/>
              </a:spcAft>
              <a:buNone/>
            </a:pPr>
            <a:r>
              <a:rPr lang="en-US" altLang="en-US" sz="3900" dirty="0" smtClean="0"/>
              <a:t>4. The </a:t>
            </a:r>
            <a:r>
              <a:rPr lang="en-US" altLang="en-US" sz="3900" dirty="0"/>
              <a:t>Integrated Public Use Microdata Series - International (</a:t>
            </a:r>
            <a:r>
              <a:rPr lang="en-US" altLang="en-US" sz="3900" dirty="0" smtClean="0"/>
              <a:t>IPUMS-I)-collects </a:t>
            </a:r>
            <a:r>
              <a:rPr lang="en-US" altLang="en-US" sz="3900" dirty="0"/>
              <a:t>and distributes census data from 85 countries. </a:t>
            </a:r>
            <a:endParaRPr lang="en-US" altLang="en-US" sz="3900" dirty="0" smtClean="0"/>
          </a:p>
          <a:p>
            <a:pPr lvl="1" algn="just" eaLnBrk="0" fontAlgn="base" hangingPunct="0">
              <a:spcBef>
                <a:spcPct val="0"/>
              </a:spcBef>
              <a:spcAft>
                <a:spcPct val="0"/>
              </a:spcAft>
            </a:pPr>
            <a:r>
              <a:rPr lang="en-US" altLang="en-US" sz="3700" dirty="0" smtClean="0"/>
              <a:t>The </a:t>
            </a:r>
            <a:r>
              <a:rPr lang="en-US" altLang="en-US" sz="3700" dirty="0"/>
              <a:t>database </a:t>
            </a:r>
            <a:r>
              <a:rPr lang="en-US" altLang="en-US" sz="3700" dirty="0" smtClean="0"/>
              <a:t>includes population </a:t>
            </a:r>
            <a:r>
              <a:rPr lang="en-US" altLang="en-US" sz="3700" dirty="0"/>
              <a:t>questions that address the </a:t>
            </a:r>
            <a:r>
              <a:rPr lang="en-US" altLang="en-US" sz="3700" dirty="0" err="1"/>
              <a:t>labour</a:t>
            </a:r>
            <a:r>
              <a:rPr lang="en-US" altLang="en-US" sz="3700" dirty="0"/>
              <a:t> force as well as </a:t>
            </a:r>
            <a:r>
              <a:rPr lang="en-US" altLang="en-US" sz="3700" dirty="0" err="1"/>
              <a:t>labour</a:t>
            </a:r>
            <a:r>
              <a:rPr lang="en-US" altLang="en-US" sz="3700" dirty="0"/>
              <a:t> force Surveys</a:t>
            </a:r>
            <a:r>
              <a:rPr lang="en-US" altLang="en-US" sz="3700" dirty="0" smtClean="0"/>
              <a:t>.</a:t>
            </a:r>
          </a:p>
          <a:p>
            <a:pPr marL="0" lvl="0" indent="0" algn="just" eaLnBrk="0" fontAlgn="base" hangingPunct="0">
              <a:lnSpc>
                <a:spcPct val="100000"/>
              </a:lnSpc>
              <a:spcBef>
                <a:spcPct val="0"/>
              </a:spcBef>
              <a:spcAft>
                <a:spcPct val="0"/>
              </a:spcAft>
              <a:buNone/>
            </a:pPr>
            <a:endParaRPr lang="en-US" altLang="en-US" sz="3900" dirty="0" smtClean="0"/>
          </a:p>
          <a:p>
            <a:pPr marL="0" indent="0" algn="just" eaLnBrk="0" fontAlgn="base" hangingPunct="0">
              <a:lnSpc>
                <a:spcPct val="100000"/>
              </a:lnSpc>
              <a:spcBef>
                <a:spcPct val="0"/>
              </a:spcBef>
              <a:spcAft>
                <a:spcPct val="0"/>
              </a:spcAft>
              <a:buNone/>
            </a:pPr>
            <a:r>
              <a:rPr lang="en-US" altLang="en-US" sz="3900" dirty="0" smtClean="0"/>
              <a:t>5.The </a:t>
            </a:r>
            <a:r>
              <a:rPr lang="en-US" altLang="en-US" sz="3900" dirty="0"/>
              <a:t>UN Statistics Division (UN SD) collects, compiles and disseminates official demographic and social statistics on a number of topics, including employment.</a:t>
            </a:r>
          </a:p>
          <a:p>
            <a:pPr marL="0" lvl="0" indent="0" algn="just" eaLnBrk="0" fontAlgn="base" hangingPunct="0">
              <a:lnSpc>
                <a:spcPct val="100000"/>
              </a:lnSpc>
              <a:spcBef>
                <a:spcPct val="0"/>
              </a:spcBef>
              <a:spcAft>
                <a:spcPct val="0"/>
              </a:spcAft>
              <a:buNone/>
            </a:pPr>
            <a:endParaRPr lang="en-US" altLang="en-US" dirty="0" smtClean="0">
              <a:latin typeface="Arial" panose="020B0604020202020204" pitchFamily="34" charset="0"/>
            </a:endParaRPr>
          </a:p>
          <a:p>
            <a:pPr marL="0" lvl="0" indent="0" algn="just" eaLnBrk="0" fontAlgn="base" hangingPunct="0">
              <a:lnSpc>
                <a:spcPct val="100000"/>
              </a:lnSpc>
              <a:spcBef>
                <a:spcPct val="0"/>
              </a:spcBef>
              <a:spcAft>
                <a:spcPct val="0"/>
              </a:spcAft>
              <a:buNone/>
            </a:pPr>
            <a:endParaRPr lang="en-US" altLang="en-US" dirty="0" smtClean="0">
              <a:latin typeface="Arial" panose="020B0604020202020204" pitchFamily="34" charset="0"/>
            </a:endParaRPr>
          </a:p>
          <a:p>
            <a:pPr marL="0" lvl="0" indent="0" algn="just" eaLnBrk="0" fontAlgn="base" hangingPunct="0">
              <a:lnSpc>
                <a:spcPct val="100000"/>
              </a:lnSpc>
              <a:spcBef>
                <a:spcPct val="0"/>
              </a:spcBef>
              <a:spcAft>
                <a:spcPct val="0"/>
              </a:spcAft>
              <a:buNone/>
            </a:pPr>
            <a:endParaRPr lang="en-US" altLang="en-US" dirty="0">
              <a:latin typeface="Arial" panose="020B0604020202020204" pitchFamily="34" charset="0"/>
            </a:endParaRPr>
          </a:p>
          <a:p>
            <a:endParaRPr lang="en-US" dirty="0"/>
          </a:p>
        </p:txBody>
      </p:sp>
    </p:spTree>
    <p:extLst>
      <p:ext uri="{BB962C8B-B14F-4D97-AF65-F5344CB8AC3E}">
        <p14:creationId xmlns="" xmlns:p14="http://schemas.microsoft.com/office/powerpoint/2010/main" val="2894483521"/>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2124"/>
            <a:ext cx="10515600" cy="5764839"/>
          </a:xfrm>
        </p:spPr>
        <p:txBody>
          <a:bodyPr>
            <a:normAutofit fontScale="92500" lnSpcReduction="10000"/>
          </a:bodyPr>
          <a:lstStyle/>
          <a:p>
            <a:pPr marL="0" indent="0" algn="just" eaLnBrk="0" fontAlgn="base" hangingPunct="0">
              <a:lnSpc>
                <a:spcPct val="100000"/>
              </a:lnSpc>
              <a:spcBef>
                <a:spcPct val="0"/>
              </a:spcBef>
              <a:spcAft>
                <a:spcPct val="0"/>
              </a:spcAft>
              <a:buNone/>
            </a:pPr>
            <a:r>
              <a:rPr lang="en-US" altLang="en-US" sz="3900" dirty="0" smtClean="0"/>
              <a:t>6. </a:t>
            </a:r>
            <a:r>
              <a:rPr lang="en-US" altLang="en-US" sz="3900" dirty="0"/>
              <a:t>The Database on Immigrants in OECD and non-OECD Countries (DIOC) compiles data based on population censuses of OECD countries, and in collaboration with the World Bank has extended coverage to non-OECD countries. </a:t>
            </a:r>
            <a:endParaRPr lang="en-US" altLang="en-US" sz="3900" dirty="0" smtClean="0"/>
          </a:p>
          <a:p>
            <a:pPr lvl="1" algn="just" eaLnBrk="0" fontAlgn="base" hangingPunct="0">
              <a:spcBef>
                <a:spcPct val="0"/>
              </a:spcBef>
              <a:spcAft>
                <a:spcPct val="0"/>
              </a:spcAft>
            </a:pPr>
            <a:r>
              <a:rPr lang="en-US" altLang="en-US" sz="3700" dirty="0" smtClean="0"/>
              <a:t>The </a:t>
            </a:r>
            <a:r>
              <a:rPr lang="en-US" altLang="en-US" sz="3700" dirty="0"/>
              <a:t>database includes information on </a:t>
            </a:r>
            <a:r>
              <a:rPr lang="en-US" altLang="en-US" sz="3700" dirty="0" err="1"/>
              <a:t>labour</a:t>
            </a:r>
            <a:r>
              <a:rPr lang="en-US" altLang="en-US" sz="3700" dirty="0"/>
              <a:t> market outcomes, such as </a:t>
            </a:r>
            <a:r>
              <a:rPr lang="en-US" altLang="en-US" sz="3700" dirty="0" err="1"/>
              <a:t>labour</a:t>
            </a:r>
            <a:r>
              <a:rPr lang="en-US" altLang="en-US" sz="3700" dirty="0"/>
              <a:t> market status, occupations and sectors of activity. </a:t>
            </a:r>
            <a:endParaRPr lang="en-US" altLang="en-US" sz="3700" dirty="0" smtClean="0"/>
          </a:p>
          <a:p>
            <a:pPr lvl="1" algn="just" eaLnBrk="0" fontAlgn="base" hangingPunct="0">
              <a:spcBef>
                <a:spcPct val="0"/>
              </a:spcBef>
              <a:spcAft>
                <a:spcPct val="0"/>
              </a:spcAft>
            </a:pPr>
            <a:r>
              <a:rPr lang="en-US" altLang="en-US" sz="3700" dirty="0" smtClean="0"/>
              <a:t>The </a:t>
            </a:r>
            <a:r>
              <a:rPr lang="en-US" altLang="en-US" sz="3700" dirty="0"/>
              <a:t>datasets cover the years 2000-2001, 2005-2006 and 2010-2011. </a:t>
            </a:r>
            <a:endParaRPr lang="en-US" altLang="en-US" sz="3700" dirty="0" smtClean="0"/>
          </a:p>
          <a:p>
            <a:pPr marL="0" indent="0" algn="just" eaLnBrk="0" fontAlgn="base" hangingPunct="0">
              <a:lnSpc>
                <a:spcPct val="100000"/>
              </a:lnSpc>
              <a:spcBef>
                <a:spcPct val="0"/>
              </a:spcBef>
              <a:spcAft>
                <a:spcPct val="0"/>
              </a:spcAft>
              <a:buNone/>
            </a:pPr>
            <a:endParaRPr lang="en-US" altLang="en-US" sz="3900" dirty="0"/>
          </a:p>
          <a:p>
            <a:pPr marL="0" indent="0" algn="just" eaLnBrk="0" fontAlgn="base" hangingPunct="0">
              <a:lnSpc>
                <a:spcPct val="100000"/>
              </a:lnSpc>
              <a:spcBef>
                <a:spcPct val="0"/>
              </a:spcBef>
              <a:spcAft>
                <a:spcPct val="0"/>
              </a:spcAft>
              <a:buNone/>
            </a:pPr>
            <a:r>
              <a:rPr lang="en-US" sz="2600" dirty="0" smtClean="0"/>
              <a:t>OECD means- Organization </a:t>
            </a:r>
            <a:r>
              <a:rPr lang="en-US" sz="2600" dirty="0"/>
              <a:t>for Economic Co-operation and </a:t>
            </a:r>
            <a:r>
              <a:rPr lang="en-US" sz="2600" dirty="0" smtClean="0"/>
              <a:t>Development</a:t>
            </a:r>
            <a:endParaRPr lang="en-US" altLang="en-US" sz="2600" dirty="0"/>
          </a:p>
          <a:p>
            <a:pPr marL="0" lvl="0" indent="0" algn="just" eaLnBrk="0" fontAlgn="base" hangingPunct="0">
              <a:lnSpc>
                <a:spcPct val="100000"/>
              </a:lnSpc>
              <a:spcBef>
                <a:spcPct val="0"/>
              </a:spcBef>
              <a:spcAft>
                <a:spcPct val="0"/>
              </a:spcAft>
              <a:buNone/>
            </a:pPr>
            <a:endParaRPr lang="en-US" altLang="en-US" dirty="0" smtClean="0">
              <a:latin typeface="Arial" panose="020B0604020202020204" pitchFamily="34" charset="0"/>
            </a:endParaRPr>
          </a:p>
          <a:p>
            <a:pPr marL="0" lvl="0" indent="0" algn="just" eaLnBrk="0" fontAlgn="base" hangingPunct="0">
              <a:lnSpc>
                <a:spcPct val="100000"/>
              </a:lnSpc>
              <a:spcBef>
                <a:spcPct val="0"/>
              </a:spcBef>
              <a:spcAft>
                <a:spcPct val="0"/>
              </a:spcAft>
              <a:buNone/>
            </a:pPr>
            <a:endParaRPr lang="en-US" altLang="en-US" dirty="0">
              <a:latin typeface="Arial" panose="020B0604020202020204" pitchFamily="34" charset="0"/>
            </a:endParaRPr>
          </a:p>
          <a:p>
            <a:endParaRPr lang="en-US" dirty="0"/>
          </a:p>
        </p:txBody>
      </p:sp>
    </p:spTree>
    <p:extLst>
      <p:ext uri="{BB962C8B-B14F-4D97-AF65-F5344CB8AC3E}">
        <p14:creationId xmlns="" xmlns:p14="http://schemas.microsoft.com/office/powerpoint/2010/main" val="2991779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335" y="609600"/>
            <a:ext cx="11256135" cy="1103290"/>
          </a:xfrm>
        </p:spPr>
        <p:txBody>
          <a:bodyPr>
            <a:noAutofit/>
          </a:bodyPr>
          <a:lstStyle/>
          <a:p>
            <a:r>
              <a:rPr lang="en-US" sz="4000" b="1" dirty="0" smtClean="0"/>
              <a:t>Data gaps and challenges on Migrant workers</a:t>
            </a:r>
            <a:endParaRPr lang="en-US" sz="4000" b="1" dirty="0"/>
          </a:p>
        </p:txBody>
      </p:sp>
      <p:sp>
        <p:nvSpPr>
          <p:cNvPr id="3" name="Content Placeholder 2"/>
          <p:cNvSpPr>
            <a:spLocks noGrp="1"/>
          </p:cNvSpPr>
          <p:nvPr>
            <p:ph idx="1"/>
          </p:nvPr>
        </p:nvSpPr>
        <p:spPr>
          <a:xfrm>
            <a:off x="677333" y="1519707"/>
            <a:ext cx="9754553" cy="4868214"/>
          </a:xfrm>
        </p:spPr>
        <p:txBody>
          <a:bodyPr>
            <a:normAutofit fontScale="85000" lnSpcReduction="10000"/>
          </a:bodyPr>
          <a:lstStyle/>
          <a:p>
            <a:pPr algn="just"/>
            <a:r>
              <a:rPr lang="en-US" sz="3600" dirty="0"/>
              <a:t>Data on </a:t>
            </a:r>
            <a:r>
              <a:rPr lang="en-US" sz="3600" dirty="0" err="1"/>
              <a:t>labour</a:t>
            </a:r>
            <a:r>
              <a:rPr lang="en-US" sz="3600" dirty="0"/>
              <a:t> migration are scattered mainly because it is </a:t>
            </a:r>
            <a:r>
              <a:rPr lang="en-US" sz="3600" dirty="0">
                <a:solidFill>
                  <a:srgbClr val="FF0000"/>
                </a:solidFill>
              </a:rPr>
              <a:t>difficult to collect reliable data on migrant workers</a:t>
            </a:r>
            <a:r>
              <a:rPr lang="en-US" sz="3600" dirty="0" smtClean="0"/>
              <a:t>.</a:t>
            </a:r>
          </a:p>
          <a:p>
            <a:pPr algn="just"/>
            <a:r>
              <a:rPr lang="en-US" sz="3600" dirty="0" smtClean="0"/>
              <a:t> </a:t>
            </a:r>
            <a:r>
              <a:rPr lang="en-US" sz="3600" dirty="0"/>
              <a:t>According to the </a:t>
            </a:r>
            <a:r>
              <a:rPr lang="en-US" sz="3600" b="1" dirty="0"/>
              <a:t>Global Migration Group’s Handbook for Improving the Production and Use of Migration Data for Development (2017), </a:t>
            </a:r>
            <a:r>
              <a:rPr lang="en-US" sz="3600" dirty="0"/>
              <a:t>data collection faces the following gaps and </a:t>
            </a:r>
            <a:r>
              <a:rPr lang="en-US" sz="3600" dirty="0" smtClean="0"/>
              <a:t>challenges:</a:t>
            </a:r>
            <a:endParaRPr lang="en-US" sz="3600" dirty="0"/>
          </a:p>
          <a:p>
            <a:pPr lvl="1" algn="just"/>
            <a:r>
              <a:rPr lang="en-US" sz="3400" dirty="0" smtClean="0"/>
              <a:t>Lack </a:t>
            </a:r>
            <a:r>
              <a:rPr lang="en-US" sz="3400" dirty="0"/>
              <a:t>of </a:t>
            </a:r>
            <a:r>
              <a:rPr lang="en-US" sz="3400" dirty="0">
                <a:solidFill>
                  <a:srgbClr val="FF0000"/>
                </a:solidFill>
              </a:rPr>
              <a:t>good quality data</a:t>
            </a:r>
            <a:r>
              <a:rPr lang="en-US" sz="3400" dirty="0"/>
              <a:t>, including missing populations of interest, inconsistent periods of data collection, or key characteristics not being </a:t>
            </a:r>
            <a:r>
              <a:rPr lang="en-US" sz="3400" dirty="0" smtClean="0"/>
              <a:t>collected</a:t>
            </a:r>
            <a:endParaRPr lang="en-US" sz="3400" dirty="0"/>
          </a:p>
          <a:p>
            <a:endParaRPr lang="en-US" dirty="0"/>
          </a:p>
        </p:txBody>
      </p:sp>
    </p:spTree>
    <p:extLst>
      <p:ext uri="{BB962C8B-B14F-4D97-AF65-F5344CB8AC3E}">
        <p14:creationId xmlns="" xmlns:p14="http://schemas.microsoft.com/office/powerpoint/2010/main" val="1491483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7730"/>
            <a:ext cx="10515600" cy="5829234"/>
          </a:xfrm>
        </p:spPr>
        <p:txBody>
          <a:bodyPr>
            <a:normAutofit fontScale="85000" lnSpcReduction="20000"/>
          </a:bodyPr>
          <a:lstStyle/>
          <a:p>
            <a:r>
              <a:rPr lang="en-US" sz="4000" dirty="0"/>
              <a:t>Limited </a:t>
            </a:r>
            <a:r>
              <a:rPr lang="en-US" sz="4000" dirty="0">
                <a:solidFill>
                  <a:srgbClr val="FF0000"/>
                </a:solidFill>
              </a:rPr>
              <a:t>data comparability </a:t>
            </a:r>
            <a:r>
              <a:rPr lang="en-US" sz="4000" dirty="0"/>
              <a:t>due to different concepts, definitions and measurement methods across regions</a:t>
            </a:r>
          </a:p>
          <a:p>
            <a:r>
              <a:rPr lang="en-US" sz="4000" dirty="0"/>
              <a:t>Lack of </a:t>
            </a:r>
            <a:r>
              <a:rPr lang="en-US" sz="4000" dirty="0">
                <a:solidFill>
                  <a:srgbClr val="FF0000"/>
                </a:solidFill>
              </a:rPr>
              <a:t>infrastructure to </a:t>
            </a:r>
            <a:r>
              <a:rPr lang="en-US" sz="4000" dirty="0"/>
              <a:t>process data in national institutions or at border crossing </a:t>
            </a:r>
            <a:r>
              <a:rPr lang="en-US" sz="4000" dirty="0" smtClean="0"/>
              <a:t>points</a:t>
            </a:r>
          </a:p>
          <a:p>
            <a:pPr algn="just"/>
            <a:r>
              <a:rPr lang="en-US" sz="4000" dirty="0"/>
              <a:t>Insufficient expertise among staff collecting or analyzing data</a:t>
            </a:r>
          </a:p>
          <a:p>
            <a:pPr algn="just"/>
            <a:r>
              <a:rPr lang="en-US" sz="4000" dirty="0"/>
              <a:t>Lack of </a:t>
            </a:r>
            <a:r>
              <a:rPr lang="en-US" sz="4000" dirty="0">
                <a:solidFill>
                  <a:srgbClr val="FF0000"/>
                </a:solidFill>
              </a:rPr>
              <a:t>infrastructure to publish </a:t>
            </a:r>
            <a:r>
              <a:rPr lang="en-US" sz="4000" dirty="0"/>
              <a:t>key characteristics, populations or places of interest</a:t>
            </a:r>
          </a:p>
          <a:p>
            <a:pPr algn="just"/>
            <a:r>
              <a:rPr lang="en-US" sz="4000" dirty="0"/>
              <a:t>Insufficient </a:t>
            </a:r>
            <a:r>
              <a:rPr lang="en-US" sz="4000" dirty="0">
                <a:solidFill>
                  <a:srgbClr val="FF0000"/>
                </a:solidFill>
              </a:rPr>
              <a:t>priority given to </a:t>
            </a:r>
            <a:r>
              <a:rPr lang="en-US" sz="4000" dirty="0" err="1">
                <a:solidFill>
                  <a:srgbClr val="FF0000"/>
                </a:solidFill>
              </a:rPr>
              <a:t>labour</a:t>
            </a:r>
            <a:r>
              <a:rPr lang="en-US" sz="4000" dirty="0">
                <a:solidFill>
                  <a:srgbClr val="FF0000"/>
                </a:solidFill>
              </a:rPr>
              <a:t> </a:t>
            </a:r>
            <a:r>
              <a:rPr lang="en-US" sz="4000" dirty="0"/>
              <a:t>migration in national policy agendas and related budget allocation.</a:t>
            </a:r>
          </a:p>
          <a:p>
            <a:endParaRPr lang="en-US" sz="4000" dirty="0"/>
          </a:p>
          <a:p>
            <a:endParaRPr lang="en-US" dirty="0"/>
          </a:p>
        </p:txBody>
      </p:sp>
    </p:spTree>
    <p:extLst>
      <p:ext uri="{BB962C8B-B14F-4D97-AF65-F5344CB8AC3E}">
        <p14:creationId xmlns="" xmlns:p14="http://schemas.microsoft.com/office/powerpoint/2010/main" val="2458172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171718"/>
            <a:ext cx="8596668" cy="819955"/>
          </a:xfrm>
        </p:spPr>
        <p:txBody>
          <a:bodyPr/>
          <a:lstStyle/>
          <a:p>
            <a:r>
              <a:rPr lang="en-US" b="1" dirty="0" smtClean="0"/>
              <a:t>Challenges faced by Migrant Workers</a:t>
            </a:r>
            <a:endParaRPr lang="en-US" b="1" dirty="0"/>
          </a:p>
        </p:txBody>
      </p:sp>
      <p:sp>
        <p:nvSpPr>
          <p:cNvPr id="3" name="Content Placeholder 2"/>
          <p:cNvSpPr>
            <a:spLocks noGrp="1"/>
          </p:cNvSpPr>
          <p:nvPr>
            <p:ph idx="1"/>
          </p:nvPr>
        </p:nvSpPr>
        <p:spPr>
          <a:xfrm>
            <a:off x="677333" y="991673"/>
            <a:ext cx="10913653" cy="5049689"/>
          </a:xfrm>
        </p:spPr>
        <p:txBody>
          <a:bodyPr>
            <a:noAutofit/>
          </a:bodyPr>
          <a:lstStyle/>
          <a:p>
            <a:pPr algn="just"/>
            <a:r>
              <a:rPr lang="en-US" sz="2800" dirty="0"/>
              <a:t>While the local population is able to voice their grievances or issues affecting them, most migrant workers do not </a:t>
            </a:r>
            <a:r>
              <a:rPr lang="en-US" sz="2800" dirty="0">
                <a:solidFill>
                  <a:srgbClr val="FF0000"/>
                </a:solidFill>
              </a:rPr>
              <a:t>have such access or privilege </a:t>
            </a:r>
            <a:r>
              <a:rPr lang="en-US" sz="2800" dirty="0"/>
              <a:t>to express their concerns or address these </a:t>
            </a:r>
            <a:r>
              <a:rPr lang="en-US" sz="2800" dirty="0" smtClean="0"/>
              <a:t>challenges.</a:t>
            </a:r>
          </a:p>
          <a:p>
            <a:pPr algn="just"/>
            <a:r>
              <a:rPr lang="en-US" sz="2800" dirty="0"/>
              <a:t>Concerns about </a:t>
            </a:r>
            <a:r>
              <a:rPr lang="en-US" sz="2800" dirty="0">
                <a:solidFill>
                  <a:srgbClr val="FF0000"/>
                </a:solidFill>
              </a:rPr>
              <a:t>low wages and dismal </a:t>
            </a:r>
            <a:r>
              <a:rPr lang="en-US" sz="2800" dirty="0"/>
              <a:t>working conditions faced by migrant workers have been raised by various nongovernmental organizations, researchers, and journalists. </a:t>
            </a:r>
            <a:endParaRPr lang="en-US" sz="2800" dirty="0" smtClean="0"/>
          </a:p>
          <a:p>
            <a:pPr lvl="1" algn="just"/>
            <a:r>
              <a:rPr lang="en-US" sz="2600" dirty="0" smtClean="0"/>
              <a:t>However</a:t>
            </a:r>
            <a:r>
              <a:rPr lang="en-US" sz="2600" dirty="0"/>
              <a:t>, </a:t>
            </a:r>
            <a:r>
              <a:rPr lang="en-US" sz="2600" dirty="0">
                <a:solidFill>
                  <a:srgbClr val="FF0000"/>
                </a:solidFill>
              </a:rPr>
              <a:t>social, and psychological challenges</a:t>
            </a:r>
            <a:r>
              <a:rPr lang="en-US" sz="2600" dirty="0"/>
              <a:t>-such as the stigma associated with menial labor, social exclusion, and xenophobia-faced by migrant workers are also important areas requiring more attention</a:t>
            </a:r>
            <a:r>
              <a:rPr lang="en-US" sz="3400" dirty="0"/>
              <a:t>.</a:t>
            </a:r>
          </a:p>
          <a:p>
            <a:pPr marL="0" indent="0">
              <a:buNone/>
            </a:pPr>
            <a:endParaRPr lang="en-US" sz="3600" dirty="0"/>
          </a:p>
          <a:p>
            <a:pPr algn="just"/>
            <a:endParaRPr lang="en-US" sz="3600" dirty="0" smtClean="0"/>
          </a:p>
        </p:txBody>
      </p:sp>
    </p:spTree>
    <p:extLst>
      <p:ext uri="{BB962C8B-B14F-4D97-AF65-F5344CB8AC3E}">
        <p14:creationId xmlns="" xmlns:p14="http://schemas.microsoft.com/office/powerpoint/2010/main" val="524379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20266</TotalTime>
  <Words>13484</Words>
  <Application>Microsoft Office PowerPoint</Application>
  <PresentationFormat>Custom</PresentationFormat>
  <Paragraphs>1198</Paragraphs>
  <Slides>226</Slides>
  <Notes>10</Notes>
  <HiddenSlides>0</HiddenSlides>
  <MMClips>0</MMClips>
  <ScaleCrop>false</ScaleCrop>
  <HeadingPairs>
    <vt:vector size="4" baseType="variant">
      <vt:variant>
        <vt:lpstr>Theme</vt:lpstr>
      </vt:variant>
      <vt:variant>
        <vt:i4>1</vt:i4>
      </vt:variant>
      <vt:variant>
        <vt:lpstr>Slide Titles</vt:lpstr>
      </vt:variant>
      <vt:variant>
        <vt:i4>226</vt:i4>
      </vt:variant>
    </vt:vector>
  </HeadingPairs>
  <TitlesOfParts>
    <vt:vector size="227" baseType="lpstr">
      <vt:lpstr>Facet</vt:lpstr>
      <vt:lpstr>Slide 1</vt:lpstr>
      <vt:lpstr>Slide 2</vt:lpstr>
      <vt:lpstr>Introduction </vt:lpstr>
      <vt:lpstr>Introduction contd… </vt:lpstr>
      <vt:lpstr>Introduction contd…</vt:lpstr>
      <vt:lpstr>Introduction contd…</vt:lpstr>
      <vt:lpstr>Definitions of Globalization:</vt:lpstr>
      <vt:lpstr>Definition of Globalization contd…</vt:lpstr>
      <vt:lpstr>Definition of Globalization contd…</vt:lpstr>
      <vt:lpstr>Globalization: Periodization</vt:lpstr>
      <vt:lpstr>Slide 11</vt:lpstr>
      <vt:lpstr>The Characteristics of contemporary Globalization Process </vt:lpstr>
      <vt:lpstr>The Characteristics of contemporary Globalization Process contd…</vt:lpstr>
      <vt:lpstr>The Characteristics of contemporary Globalization Process contd…</vt:lpstr>
      <vt:lpstr>Globalization dimensions (Aspects)</vt:lpstr>
      <vt:lpstr>Globalization dimensions contd…</vt:lpstr>
      <vt:lpstr>Globalization dimensions contd…</vt:lpstr>
      <vt:lpstr>Globalization dimensions contd…</vt:lpstr>
      <vt:lpstr>Globalization dimensions contd…</vt:lpstr>
      <vt:lpstr>Views for and against Globalization</vt:lpstr>
      <vt:lpstr>Views for:  Globalization as an engine of progress</vt:lpstr>
      <vt:lpstr>Globalization as an engine of progress contd…</vt:lpstr>
      <vt:lpstr>Globalization as progress contd…</vt:lpstr>
      <vt:lpstr>The Discontents with Globalization </vt:lpstr>
      <vt:lpstr>Slide 25</vt:lpstr>
      <vt:lpstr>Slide 26</vt:lpstr>
      <vt:lpstr>Slide 27</vt:lpstr>
      <vt:lpstr>Who benefits and who loses? Contd…</vt:lpstr>
      <vt:lpstr>Who benefits and who loses? Contd…</vt:lpstr>
      <vt:lpstr>Policy Response cntd</vt:lpstr>
      <vt:lpstr>Policy Response cntd</vt:lpstr>
      <vt:lpstr>Slide 32</vt:lpstr>
      <vt:lpstr>Main areas where African countries need to achieve greater progress in order to speed up their participation in globalization</vt:lpstr>
      <vt:lpstr>1)Reinforcing democratic institutions and achieving good governance</vt:lpstr>
      <vt:lpstr>Slide 35</vt:lpstr>
      <vt:lpstr>Maintaining macroeconomic stability and accelerating structural reform </vt:lpstr>
      <vt:lpstr>Slide 37</vt:lpstr>
      <vt:lpstr>Main areas where African countries need to achieve greater progress in order to speed up their participation in globalization contd…</vt:lpstr>
      <vt:lpstr>Slide 39</vt:lpstr>
      <vt:lpstr>African Entrepreneurs and Globalization</vt:lpstr>
      <vt:lpstr>African Entrepreneurs and Globalization contd…</vt:lpstr>
      <vt:lpstr>Way forward for Africa Entrepreneurship  </vt:lpstr>
      <vt:lpstr>Way forward for Africa Entrepreneurship  </vt:lpstr>
      <vt:lpstr>SOUTH KOREA DEVELOPMENT  SUCCESS</vt:lpstr>
      <vt:lpstr>Introduction </vt:lpstr>
      <vt:lpstr>Intro Cont.</vt:lpstr>
      <vt:lpstr>Intro Cont.</vt:lpstr>
      <vt:lpstr>transformation </vt:lpstr>
      <vt:lpstr>trans </vt:lpstr>
      <vt:lpstr>trans</vt:lpstr>
      <vt:lpstr>trans </vt:lpstr>
      <vt:lpstr>Factors for South Korea’s development </vt:lpstr>
      <vt:lpstr>Educ.</vt:lpstr>
      <vt:lpstr>Factors cont.</vt:lpstr>
      <vt:lpstr>Factors cont.</vt:lpstr>
      <vt:lpstr>Slide 56</vt:lpstr>
      <vt:lpstr>Factors cont.</vt:lpstr>
      <vt:lpstr>Slide 58</vt:lpstr>
      <vt:lpstr>Slide 59</vt:lpstr>
      <vt:lpstr>Slide 60</vt:lpstr>
      <vt:lpstr>Slide 61</vt:lpstr>
      <vt:lpstr>Slide 62</vt:lpstr>
      <vt:lpstr>Slide 63</vt:lpstr>
      <vt:lpstr>Slide 64</vt:lpstr>
      <vt:lpstr>Slide 65</vt:lpstr>
      <vt:lpstr>Slide 66</vt:lpstr>
      <vt:lpstr>LESSONS FOR DEVELOPING COUNTRIES </vt:lpstr>
      <vt:lpstr>Slide 68</vt:lpstr>
      <vt:lpstr>    </vt:lpstr>
      <vt:lpstr>Slide 70</vt:lpstr>
      <vt:lpstr>Slide 71</vt:lpstr>
      <vt:lpstr>Slide 72</vt:lpstr>
      <vt:lpstr>Slide 73</vt:lpstr>
      <vt:lpstr>Slide 74</vt:lpstr>
      <vt:lpstr>Globalization  &amp; LABOUR MIGRATION</vt:lpstr>
      <vt:lpstr>Key terms </vt:lpstr>
      <vt:lpstr>Key terms </vt:lpstr>
      <vt:lpstr>Key terms </vt:lpstr>
      <vt:lpstr>Slide 79</vt:lpstr>
      <vt:lpstr>CAUSES OF LABOUR MIGRATION </vt:lpstr>
      <vt:lpstr>CAUSES OF LABOUR MIGRATION </vt:lpstr>
      <vt:lpstr>IMPACT OF LABOUR MIGRATION </vt:lpstr>
      <vt:lpstr>IMPACT OF LABOUR MIGRATION </vt:lpstr>
      <vt:lpstr>Slide 84</vt:lpstr>
      <vt:lpstr>Definition</vt:lpstr>
      <vt:lpstr>Definition      ctd</vt:lpstr>
      <vt:lpstr>Slide 87</vt:lpstr>
      <vt:lpstr>Slide 88</vt:lpstr>
      <vt:lpstr>Key trends on Foreign Migrant Workers</vt:lpstr>
      <vt:lpstr>Trends  ctd </vt:lpstr>
      <vt:lpstr>Sub-regional distribution of migrant workers</vt:lpstr>
      <vt:lpstr>Migrant workers by level of income</vt:lpstr>
      <vt:lpstr>Data sources and measurement on Migrant workers</vt:lpstr>
      <vt:lpstr>Data collection on migrant workers at the Global level</vt:lpstr>
      <vt:lpstr>Slide 95</vt:lpstr>
      <vt:lpstr>Slide 96</vt:lpstr>
      <vt:lpstr>Data gaps and challenges on Migrant workers</vt:lpstr>
      <vt:lpstr>Slide 98</vt:lpstr>
      <vt:lpstr>Challenges faced by Migrant Workers</vt:lpstr>
      <vt:lpstr>Slide 100</vt:lpstr>
      <vt:lpstr>Slide 101</vt:lpstr>
      <vt:lpstr>Slide 102</vt:lpstr>
      <vt:lpstr>Slide 103</vt:lpstr>
      <vt:lpstr>GLOBALISATION AND HUMAN TRAFFICKING </vt:lpstr>
      <vt:lpstr>What is human trafficking ?</vt:lpstr>
      <vt:lpstr>DEFINITIONS </vt:lpstr>
      <vt:lpstr>Slide 107</vt:lpstr>
      <vt:lpstr>TYPES OF HUMAN TRAFFICKING </vt:lpstr>
      <vt:lpstr>FORCED LABOUR </vt:lpstr>
      <vt:lpstr>Slide 110</vt:lpstr>
      <vt:lpstr>Slide 111</vt:lpstr>
      <vt:lpstr>CHILD LABOUR </vt:lpstr>
      <vt:lpstr>Slide 113</vt:lpstr>
      <vt:lpstr>CHILD SOLDIERS </vt:lpstr>
      <vt:lpstr>Slide 115</vt:lpstr>
      <vt:lpstr>ROOT CAUSES OF HUMAN TRAFFICKING (IN UGANDA)</vt:lpstr>
      <vt:lpstr>IMPACT OF Human TRAFFICKING </vt:lpstr>
      <vt:lpstr>WAY FORWARD </vt:lpstr>
      <vt:lpstr>EXTREMISM and TERRORISM </vt:lpstr>
      <vt:lpstr>1. EXTREMISM  </vt:lpstr>
      <vt:lpstr>Slide 121</vt:lpstr>
      <vt:lpstr>Slide 122</vt:lpstr>
      <vt:lpstr>Slide 123</vt:lpstr>
      <vt:lpstr>Slide 124</vt:lpstr>
      <vt:lpstr>FORMS OF EXTREMISM </vt:lpstr>
      <vt:lpstr>Slide 126</vt:lpstr>
      <vt:lpstr>Stages of extremism/terrorism  </vt:lpstr>
      <vt:lpstr>CAUSES OF EXTREMISM </vt:lpstr>
      <vt:lpstr>Slide 129</vt:lpstr>
      <vt:lpstr>Environment perpetuating extremism </vt:lpstr>
      <vt:lpstr>Ways of combating extremism  </vt:lpstr>
      <vt:lpstr>TERRORISM </vt:lpstr>
      <vt:lpstr>Definitions of terrorism  </vt:lpstr>
      <vt:lpstr>Slide 134</vt:lpstr>
      <vt:lpstr>Slide 135</vt:lpstr>
      <vt:lpstr>Causes of terrorism  </vt:lpstr>
      <vt:lpstr>Forms of terrorism  </vt:lpstr>
      <vt:lpstr>Different elements of terrorism  </vt:lpstr>
      <vt:lpstr>Internationalization of terrorism  </vt:lpstr>
      <vt:lpstr>FACTORS RESPONSIBLE FOR THE INCREASED TERRORISM  </vt:lpstr>
      <vt:lpstr>Slide 141</vt:lpstr>
      <vt:lpstr>Slide 142</vt:lpstr>
      <vt:lpstr>Types of impact  </vt:lpstr>
      <vt:lpstr>Slide 144</vt:lpstr>
      <vt:lpstr>Slide 145</vt:lpstr>
      <vt:lpstr>Slide 146</vt:lpstr>
      <vt:lpstr>Use of the media in promoting terrorism and extremism </vt:lpstr>
      <vt:lpstr>Slide 148</vt:lpstr>
      <vt:lpstr>OBSTACLES IN FIGHTING GLOBAL TERRORISM  </vt:lpstr>
      <vt:lpstr>Slide 150</vt:lpstr>
      <vt:lpstr>FOREIGN AID AND EXTERNAL RESOURCE FLOWS </vt:lpstr>
      <vt:lpstr>Definition</vt:lpstr>
      <vt:lpstr>Definition cntd</vt:lpstr>
      <vt:lpstr>Types of Aid</vt:lpstr>
      <vt:lpstr>Types of Aid cntd</vt:lpstr>
      <vt:lpstr>Types of Aid cntd</vt:lpstr>
      <vt:lpstr>Types of Aid cntd</vt:lpstr>
      <vt:lpstr>Types of Aid cntd</vt:lpstr>
      <vt:lpstr>Types of Aid cntd</vt:lpstr>
      <vt:lpstr>Aid by Source</vt:lpstr>
      <vt:lpstr>Aid by Source cntd</vt:lpstr>
      <vt:lpstr>Aid by Source cntd</vt:lpstr>
      <vt:lpstr>Aid by Source cntd</vt:lpstr>
      <vt:lpstr>Aid by Source cntd</vt:lpstr>
      <vt:lpstr>Aid by Source cntd</vt:lpstr>
      <vt:lpstr>Aid by Source cntd</vt:lpstr>
      <vt:lpstr>Aid by Source cntd</vt:lpstr>
      <vt:lpstr>Aid by Source cntd</vt:lpstr>
      <vt:lpstr>Aid by Source cntd</vt:lpstr>
      <vt:lpstr>Historical Role of Foreign Aid </vt:lpstr>
      <vt:lpstr>Historical Role ctd</vt:lpstr>
      <vt:lpstr>Historical Role ctd</vt:lpstr>
      <vt:lpstr>Historical Role ctd</vt:lpstr>
      <vt:lpstr>Historical Role ctd</vt:lpstr>
      <vt:lpstr>Historical Role ctd</vt:lpstr>
      <vt:lpstr>Historical Role ctd</vt:lpstr>
      <vt:lpstr>Historical Role ctd</vt:lpstr>
      <vt:lpstr>Historical Role ctd</vt:lpstr>
      <vt:lpstr>Historical Role ctd</vt:lpstr>
      <vt:lpstr>Historical Role ctd</vt:lpstr>
      <vt:lpstr>Historical Role ctd</vt:lpstr>
      <vt:lpstr> The Role of Foreign Aid in Economic Development </vt:lpstr>
      <vt:lpstr>The Role of Foreign Aid ctd</vt:lpstr>
      <vt:lpstr>The Role of Foreign Aid ctd</vt:lpstr>
      <vt:lpstr>The Role of Foreign Aid ctd</vt:lpstr>
      <vt:lpstr>The Role of Foreign Aid ctd</vt:lpstr>
      <vt:lpstr>The Role of Foreign Aid ctd</vt:lpstr>
      <vt:lpstr>The Role of Foreign Aid ctd</vt:lpstr>
      <vt:lpstr>The Role of Foreign Aid ctd</vt:lpstr>
      <vt:lpstr>The Role of Foreign Aid ctd</vt:lpstr>
      <vt:lpstr>The Role of Foreign Aid ctd</vt:lpstr>
      <vt:lpstr>The Role of Foreign Aid ctd</vt:lpstr>
      <vt:lpstr>The Role of Foreign Aid ctd</vt:lpstr>
      <vt:lpstr>Arguments against Foreign Aid </vt:lpstr>
      <vt:lpstr>Arguments against ctd</vt:lpstr>
      <vt:lpstr>Arguments against ctd</vt:lpstr>
      <vt:lpstr>Arguments against ctd</vt:lpstr>
      <vt:lpstr>Arguments against ctd</vt:lpstr>
      <vt:lpstr>Arguments against ctd</vt:lpstr>
      <vt:lpstr>Arguments against ctd</vt:lpstr>
      <vt:lpstr>Arguments against ctd</vt:lpstr>
      <vt:lpstr>Arguments against ctd</vt:lpstr>
      <vt:lpstr>Arguments against ctd</vt:lpstr>
      <vt:lpstr>Conclusion </vt:lpstr>
      <vt:lpstr>Conclusion cntd</vt:lpstr>
      <vt:lpstr>Conclusion cntd </vt:lpstr>
      <vt:lpstr>Conclusion cntd</vt:lpstr>
      <vt:lpstr>Review Questions </vt:lpstr>
      <vt:lpstr>Slide 209</vt:lpstr>
      <vt:lpstr>Introduction</vt:lpstr>
      <vt:lpstr>Types  of foreign capital</vt:lpstr>
      <vt:lpstr>Contn….</vt:lpstr>
      <vt:lpstr>Public foreign capital may consist of :</vt:lpstr>
      <vt:lpstr>Arguments for foreign capital investment</vt:lpstr>
      <vt:lpstr>Arguments against foreign capital investment</vt:lpstr>
      <vt:lpstr>Slide 216</vt:lpstr>
      <vt:lpstr>Foreign Aid</vt:lpstr>
      <vt:lpstr>Role of Foreign aid/Case for</vt:lpstr>
      <vt:lpstr>Role of Foreign aid/Case for</vt:lpstr>
      <vt:lpstr>Role of Foreign aid/Case for</vt:lpstr>
      <vt:lpstr>Case Vs</vt:lpstr>
      <vt:lpstr>Slide 222</vt:lpstr>
      <vt:lpstr>TIED VS UNTIED AID </vt:lpstr>
      <vt:lpstr>NB</vt:lpstr>
      <vt:lpstr>Factors determining the amount of Foreign aid for Economic Development</vt:lpstr>
      <vt:lpstr>FDI &amp; Foreign Aid in Uganda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Rogers</cp:lastModifiedBy>
  <cp:revision>275</cp:revision>
  <dcterms:created xsi:type="dcterms:W3CDTF">2025-02-11T12:58:07Z</dcterms:created>
  <dcterms:modified xsi:type="dcterms:W3CDTF">2026-02-21T20:06:18Z</dcterms:modified>
</cp:coreProperties>
</file>