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70.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2"/>
  </p:notesMasterIdLst>
  <p:sldIdLst>
    <p:sldId id="256" r:id="rId2"/>
    <p:sldId id="257" r:id="rId3"/>
    <p:sldId id="258" r:id="rId4"/>
    <p:sldId id="260" r:id="rId5"/>
    <p:sldId id="261" r:id="rId6"/>
    <p:sldId id="262" r:id="rId7"/>
    <p:sldId id="263" r:id="rId8"/>
    <p:sldId id="264" r:id="rId9"/>
    <p:sldId id="259" r:id="rId10"/>
    <p:sldId id="265" r:id="rId11"/>
    <p:sldId id="266" r:id="rId12"/>
    <p:sldId id="267" r:id="rId13"/>
    <p:sldId id="268" r:id="rId14"/>
    <p:sldId id="271" r:id="rId15"/>
    <p:sldId id="270"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3" r:id="rId37"/>
    <p:sldId id="292" r:id="rId38"/>
    <p:sldId id="294" r:id="rId39"/>
    <p:sldId id="296" r:id="rId40"/>
    <p:sldId id="297" r:id="rId41"/>
    <p:sldId id="348" r:id="rId42"/>
    <p:sldId id="349" r:id="rId43"/>
    <p:sldId id="350" r:id="rId44"/>
    <p:sldId id="351" r:id="rId45"/>
    <p:sldId id="352" r:id="rId46"/>
    <p:sldId id="298" r:id="rId47"/>
    <p:sldId id="299" r:id="rId48"/>
    <p:sldId id="300" r:id="rId49"/>
    <p:sldId id="301" r:id="rId50"/>
    <p:sldId id="303" r:id="rId51"/>
    <p:sldId id="305" r:id="rId52"/>
    <p:sldId id="307" r:id="rId53"/>
    <p:sldId id="310" r:id="rId54"/>
    <p:sldId id="311" r:id="rId55"/>
    <p:sldId id="312" r:id="rId56"/>
    <p:sldId id="314" r:id="rId57"/>
    <p:sldId id="347" r:id="rId58"/>
    <p:sldId id="346" r:id="rId59"/>
    <p:sldId id="317" r:id="rId60"/>
    <p:sldId id="321" r:id="rId61"/>
    <p:sldId id="353" r:id="rId62"/>
    <p:sldId id="324" r:id="rId63"/>
    <p:sldId id="327" r:id="rId64"/>
    <p:sldId id="328" r:id="rId65"/>
    <p:sldId id="329" r:id="rId66"/>
    <p:sldId id="341" r:id="rId67"/>
    <p:sldId id="342" r:id="rId68"/>
    <p:sldId id="343" r:id="rId69"/>
    <p:sldId id="344" r:id="rId70"/>
    <p:sldId id="345" r:id="rId7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574" autoAdjust="0"/>
    <p:restoredTop sz="94660"/>
  </p:normalViewPr>
  <p:slideViewPr>
    <p:cSldViewPr snapToGrid="0">
      <p:cViewPr varScale="1">
        <p:scale>
          <a:sx n="50" d="100"/>
          <a:sy n="50" d="100"/>
        </p:scale>
        <p:origin x="-702" y="-90"/>
      </p:cViewPr>
      <p:guideLst>
        <p:guide orient="horz" pos="2160"/>
        <p:guide pos="384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ableStyles" Target="tableStyle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notesMaster" Target="notesMasters/notesMaster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E3D9623-5A61-4CE2-BD18-568AA2E06F6D}" type="datetimeFigureOut">
              <a:rPr lang="en-US" smtClean="0"/>
              <a:pPr/>
              <a:t>21-Feb-26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E44696D-D45B-440C-85CA-E140456CDC33}" type="slidenum">
              <a:rPr lang="en-US" smtClean="0"/>
              <a:pPr/>
              <a:t>‹#›</a:t>
            </a:fld>
            <a:endParaRPr lang="en-US"/>
          </a:p>
        </p:txBody>
      </p:sp>
    </p:spTree>
    <p:extLst>
      <p:ext uri="{BB962C8B-B14F-4D97-AF65-F5344CB8AC3E}">
        <p14:creationId xmlns:p14="http://schemas.microsoft.com/office/powerpoint/2010/main" xmlns="" val="12205674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E44696D-D45B-440C-85CA-E140456CDC33}" type="slidenum">
              <a:rPr lang="en-US" smtClean="0"/>
              <a:pPr/>
              <a:t>5</a:t>
            </a:fld>
            <a:endParaRPr lang="en-US"/>
          </a:p>
        </p:txBody>
      </p:sp>
    </p:spTree>
    <p:extLst>
      <p:ext uri="{BB962C8B-B14F-4D97-AF65-F5344CB8AC3E}">
        <p14:creationId xmlns:p14="http://schemas.microsoft.com/office/powerpoint/2010/main" xmlns="" val="36317488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406B3F10-F304-4E65-913A-E4CFBCEC33CD}"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2560818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48C7256-E72B-4601-85FC-D3F0425D21AB}"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660587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BF05266-4922-4275-8DC3-EF2402DB6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xmlns="" val="16700272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930C79B-2096-4903-A885-71A04B8642DC}"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49305206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4D75CA2-D2C9-46D5-A05C-61401C3373C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xmlns="" val="346937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E5D6AC-6C98-4DFA-850B-939AB49D53C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5239599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52A47B-CAAE-4A82-B761-99FE5FCA8696}"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884838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09EE714-6C6D-4C9B-9638-ECC336B7234E}"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706239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274206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A3EA99-83E2-4C8C-869D-E4390F347268}" type="datetime1">
              <a:rPr lang="en-US" smtClean="0"/>
              <a:pPr/>
              <a:t>21-Feb-26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1416846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1D9829A-1479-4C16-9416-E358AB3E52A1}"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388538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768177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8083922-6F63-4838-9769-9F44F49D9586}" type="datetime1">
              <a:rPr lang="en-US" smtClean="0"/>
              <a:pPr/>
              <a:t>21-Feb-26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12654950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D05D2D-1004-4363-BA39-937AEDC031ED}" type="datetime1">
              <a:rPr lang="en-US" smtClean="0"/>
              <a:pPr/>
              <a:t>21-Feb-26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50193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F311EAC-61CC-4B91-9C9B-9899C047DE7B}"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46245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E11BB50-0E23-441E-A384-69D46B939190}" type="datetime1">
              <a:rPr lang="en-US" smtClean="0"/>
              <a:pPr/>
              <a:t>21-Feb-26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369026199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68706B2D-EA20-4927-9B7A-2E4B86C93A09}" type="datetime1">
              <a:rPr lang="en-US" smtClean="0"/>
              <a:pPr/>
              <a:t>21-Feb-26</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E4DFA2B1-9FBA-4948-A0C7-EAF138024AC0}" type="slidenum">
              <a:rPr lang="en-US" smtClean="0"/>
              <a:pPr/>
              <a:t>‹#›</a:t>
            </a:fld>
            <a:endParaRPr lang="en-US"/>
          </a:p>
        </p:txBody>
      </p:sp>
    </p:spTree>
    <p:extLst>
      <p:ext uri="{BB962C8B-B14F-4D97-AF65-F5344CB8AC3E}">
        <p14:creationId xmlns:p14="http://schemas.microsoft.com/office/powerpoint/2010/main" xmlns="" val="27423596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hf hdr="0" ftr="0"/>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www.mysticmadness.com/professional-values-and-ethics-as-source-of-career-success.html"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hyperlink" Target="http://www.businessdictionary.com/definition/study.html" TargetMode="External"/><Relationship Id="rId13" Type="http://schemas.openxmlformats.org/officeDocument/2006/relationships/hyperlink" Target="http://www.investorguide.com/definition/level.html" TargetMode="External"/><Relationship Id="rId3" Type="http://schemas.openxmlformats.org/officeDocument/2006/relationships/hyperlink" Target="http://www.businessdictionary.com/definition/certified.html" TargetMode="External"/><Relationship Id="rId7" Type="http://schemas.openxmlformats.org/officeDocument/2006/relationships/hyperlink" Target="http://www.businessdictionary.com/definition/required.html" TargetMode="External"/><Relationship Id="rId12" Type="http://schemas.openxmlformats.org/officeDocument/2006/relationships/hyperlink" Target="http://www.investorguide.com/definition/set.html" TargetMode="External"/><Relationship Id="rId2" Type="http://schemas.openxmlformats.org/officeDocument/2006/relationships/hyperlink" Target="http://www.businessdictionary.com/definition/person.html" TargetMode="External"/><Relationship Id="rId1" Type="http://schemas.openxmlformats.org/officeDocument/2006/relationships/slideLayout" Target="../slideLayouts/slideLayout2.xml"/><Relationship Id="rId6" Type="http://schemas.openxmlformats.org/officeDocument/2006/relationships/hyperlink" Target="http://www.businessdictionary.com/definition/completed.html" TargetMode="External"/><Relationship Id="rId11" Type="http://schemas.openxmlformats.org/officeDocument/2006/relationships/hyperlink" Target="http://www.investorwords.com/8787/against.html" TargetMode="External"/><Relationship Id="rId5" Type="http://schemas.openxmlformats.org/officeDocument/2006/relationships/hyperlink" Target="http://www.investorguide.com/definition/profession.html" TargetMode="External"/><Relationship Id="rId15" Type="http://schemas.openxmlformats.org/officeDocument/2006/relationships/hyperlink" Target="http://www.businessdictionary.com/definition/trade.html" TargetMode="External"/><Relationship Id="rId10" Type="http://schemas.openxmlformats.org/officeDocument/2006/relationships/hyperlink" Target="http://www.businessdictionary.com/definition/competence.html" TargetMode="External"/><Relationship Id="rId4" Type="http://schemas.openxmlformats.org/officeDocument/2006/relationships/hyperlink" Target="http://www.businessdictionary.com/definition/professional-body.html" TargetMode="External"/><Relationship Id="rId9" Type="http://schemas.openxmlformats.org/officeDocument/2006/relationships/hyperlink" Target="http://www.businessdictionary.com/definition/practice.html" TargetMode="External"/><Relationship Id="rId14" Type="http://schemas.openxmlformats.org/officeDocument/2006/relationships/hyperlink" Target="http://www.businessdictionary.com/definition/proficiency.html"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hyperlink" Target="http://washington.mofa.go.ug/files/downloads/The_Citizenship_&amp;_Immigration_Control_Amendment_Act,_2009.pdf" TargetMode="Externa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0202" y="735996"/>
            <a:ext cx="9144000" cy="809468"/>
          </a:xfrm>
        </p:spPr>
        <p:txBody>
          <a:bodyPr>
            <a:normAutofit fontScale="90000"/>
          </a:bodyPr>
          <a:lstStyle/>
          <a:p>
            <a:r>
              <a:rPr lang="en-US" dirty="0" smtClean="0"/>
              <a:t>Lecture 2</a:t>
            </a:r>
            <a:endParaRPr lang="en-US" dirty="0"/>
          </a:p>
        </p:txBody>
      </p:sp>
      <p:sp>
        <p:nvSpPr>
          <p:cNvPr id="3" name="Subtitle 2"/>
          <p:cNvSpPr>
            <a:spLocks noGrp="1"/>
          </p:cNvSpPr>
          <p:nvPr>
            <p:ph type="subTitle" idx="1"/>
          </p:nvPr>
        </p:nvSpPr>
        <p:spPr>
          <a:xfrm>
            <a:off x="296214" y="2099256"/>
            <a:ext cx="9955370" cy="3158544"/>
          </a:xfrm>
        </p:spPr>
        <p:txBody>
          <a:bodyPr>
            <a:normAutofit fontScale="92500" lnSpcReduction="20000"/>
          </a:bodyPr>
          <a:lstStyle/>
          <a:p>
            <a:r>
              <a:rPr lang="en-US" sz="5400" dirty="0" smtClean="0"/>
              <a:t>Definition(s) </a:t>
            </a:r>
            <a:r>
              <a:rPr lang="en-US" sz="5400" dirty="0"/>
              <a:t>and Key concepts</a:t>
            </a:r>
            <a:r>
              <a:rPr lang="en-US" sz="5400" dirty="0" smtClean="0"/>
              <a:t>:</a:t>
            </a:r>
          </a:p>
          <a:p>
            <a:r>
              <a:rPr lang="en-US" sz="5400" dirty="0" smtClean="0"/>
              <a:t>Ethics</a:t>
            </a:r>
            <a:r>
              <a:rPr lang="en-US" sz="5400" dirty="0"/>
              <a:t>, </a:t>
            </a:r>
            <a:endParaRPr lang="en-US" sz="5400" dirty="0" smtClean="0"/>
          </a:p>
          <a:p>
            <a:r>
              <a:rPr lang="en-US" sz="5400" dirty="0" smtClean="0"/>
              <a:t>Morality </a:t>
            </a:r>
          </a:p>
          <a:p>
            <a:r>
              <a:rPr lang="en-US" sz="5400" dirty="0" smtClean="0"/>
              <a:t>&amp; </a:t>
            </a:r>
            <a:r>
              <a:rPr lang="en-US" sz="5400" dirty="0"/>
              <a:t>Integrity </a:t>
            </a:r>
          </a:p>
        </p:txBody>
      </p:sp>
      <p:sp>
        <p:nvSpPr>
          <p:cNvPr id="4" name="Date Placeholder 3"/>
          <p:cNvSpPr>
            <a:spLocks noGrp="1"/>
          </p:cNvSpPr>
          <p:nvPr>
            <p:ph type="dt" sz="half" idx="10"/>
          </p:nvPr>
        </p:nvSpPr>
        <p:spPr/>
        <p:txBody>
          <a:bodyPr/>
          <a:lstStyle/>
          <a:p>
            <a:fld id="{391CBF19-290A-4A9D-AAC3-1429CF15A54E}"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a:t>
            </a:fld>
            <a:endParaRPr lang="en-US"/>
          </a:p>
        </p:txBody>
      </p:sp>
    </p:spTree>
    <p:extLst>
      <p:ext uri="{BB962C8B-B14F-4D97-AF65-F5344CB8AC3E}">
        <p14:creationId xmlns:p14="http://schemas.microsoft.com/office/powerpoint/2010/main" xmlns="" val="17336511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056068"/>
            <a:ext cx="8596668" cy="4985295"/>
          </a:xfrm>
        </p:spPr>
        <p:txBody>
          <a:bodyPr>
            <a:normAutofit/>
          </a:bodyPr>
          <a:lstStyle/>
          <a:p>
            <a:r>
              <a:rPr lang="en-US" sz="2800" dirty="0"/>
              <a:t>Ethics: critical reflections of “morals”.</a:t>
            </a:r>
          </a:p>
          <a:p>
            <a:pPr lvl="1"/>
            <a:r>
              <a:rPr lang="en-US" sz="2800" dirty="0"/>
              <a:t>Philosophical reflection about the nature of the good life, of right action, of duty and obligation. </a:t>
            </a:r>
            <a:r>
              <a:rPr lang="en-US" sz="2800" b="1" dirty="0"/>
              <a:t>It is theoretical </a:t>
            </a:r>
            <a:endParaRPr lang="en-US" sz="2800" b="1" dirty="0" smtClean="0"/>
          </a:p>
          <a:p>
            <a:pPr lvl="1"/>
            <a:endParaRPr lang="en-US" sz="2800" b="1" dirty="0" smtClean="0"/>
          </a:p>
          <a:p>
            <a:pPr lvl="1"/>
            <a:endParaRPr lang="en-US" sz="2800" b="1" dirty="0"/>
          </a:p>
          <a:p>
            <a:r>
              <a:rPr lang="en-US" sz="2800" dirty="0" smtClean="0"/>
              <a:t>NB. Morality is related to </a:t>
            </a:r>
            <a:r>
              <a:rPr lang="en-US" sz="2800" dirty="0" smtClean="0">
                <a:solidFill>
                  <a:srgbClr val="FF0000"/>
                </a:solidFill>
              </a:rPr>
              <a:t>practices</a:t>
            </a:r>
            <a:r>
              <a:rPr lang="en-US" sz="2800" dirty="0" smtClean="0"/>
              <a:t> while ethics is </a:t>
            </a:r>
            <a:r>
              <a:rPr lang="en-US" sz="2800" dirty="0" smtClean="0">
                <a:solidFill>
                  <a:srgbClr val="FF0000"/>
                </a:solidFill>
              </a:rPr>
              <a:t>reality to theory </a:t>
            </a:r>
            <a:endParaRPr lang="en-US" sz="2800" dirty="0">
              <a:solidFill>
                <a:srgbClr val="FF0000"/>
              </a:solidFill>
            </a:endParaRPr>
          </a:p>
        </p:txBody>
      </p:sp>
      <p:sp>
        <p:nvSpPr>
          <p:cNvPr id="4" name="Date Placeholder 3"/>
          <p:cNvSpPr>
            <a:spLocks noGrp="1"/>
          </p:cNvSpPr>
          <p:nvPr>
            <p:ph type="dt" sz="half" idx="10"/>
          </p:nvPr>
        </p:nvSpPr>
        <p:spPr/>
        <p:txBody>
          <a:bodyPr/>
          <a:lstStyle/>
          <a:p>
            <a:fld id="{36153E18-80A2-49F2-8E34-F9C0D1616D3E}"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10</a:t>
            </a:fld>
            <a:endParaRPr lang="en-US"/>
          </a:p>
        </p:txBody>
      </p:sp>
    </p:spTree>
    <p:extLst>
      <p:ext uri="{BB962C8B-B14F-4D97-AF65-F5344CB8AC3E}">
        <p14:creationId xmlns:p14="http://schemas.microsoft.com/office/powerpoint/2010/main" xmlns="" val="515449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953037"/>
          </a:xfrm>
        </p:spPr>
        <p:txBody>
          <a:bodyPr/>
          <a:lstStyle/>
          <a:p>
            <a:r>
              <a:rPr lang="en-US" dirty="0" smtClean="0"/>
              <a:t>Where does our morality come from?</a:t>
            </a:r>
            <a:endParaRPr lang="en-US" dirty="0"/>
          </a:p>
        </p:txBody>
      </p:sp>
      <p:sp>
        <p:nvSpPr>
          <p:cNvPr id="3" name="Content Placeholder 2"/>
          <p:cNvSpPr>
            <a:spLocks noGrp="1"/>
          </p:cNvSpPr>
          <p:nvPr>
            <p:ph idx="1"/>
          </p:nvPr>
        </p:nvSpPr>
        <p:spPr>
          <a:xfrm>
            <a:off x="838200" y="862885"/>
            <a:ext cx="10515600" cy="5731098"/>
          </a:xfrm>
        </p:spPr>
        <p:txBody>
          <a:bodyPr>
            <a:normAutofit fontScale="77500" lnSpcReduction="20000"/>
          </a:bodyPr>
          <a:lstStyle/>
          <a:p>
            <a:r>
              <a:rPr lang="en-US" dirty="0" smtClean="0"/>
              <a:t>1. </a:t>
            </a:r>
            <a:r>
              <a:rPr lang="en-US" sz="2800" b="1" dirty="0" smtClean="0"/>
              <a:t>Home and families</a:t>
            </a:r>
          </a:p>
          <a:p>
            <a:pPr lvl="1"/>
            <a:r>
              <a:rPr lang="en-US" sz="2800" dirty="0" smtClean="0"/>
              <a:t>Influence our moral outlook</a:t>
            </a:r>
          </a:p>
          <a:p>
            <a:pPr lvl="1"/>
            <a:r>
              <a:rPr lang="en-US" sz="2800" dirty="0" smtClean="0"/>
              <a:t>Parents are first people to teach us the difference between right and wrong</a:t>
            </a:r>
          </a:p>
          <a:p>
            <a:r>
              <a:rPr lang="en-US" sz="2800" dirty="0" smtClean="0"/>
              <a:t>2. </a:t>
            </a:r>
            <a:r>
              <a:rPr lang="en-US" sz="2800" b="1" dirty="0" smtClean="0"/>
              <a:t>Friends and peers </a:t>
            </a:r>
          </a:p>
          <a:p>
            <a:pPr lvl="1"/>
            <a:r>
              <a:rPr lang="en-US" sz="2800" dirty="0" smtClean="0"/>
              <a:t>Play an important role in influencing our moral outlook </a:t>
            </a:r>
          </a:p>
          <a:p>
            <a:r>
              <a:rPr lang="en-US" sz="2800" dirty="0" smtClean="0"/>
              <a:t>3</a:t>
            </a:r>
            <a:r>
              <a:rPr lang="en-US" sz="2800" b="1" dirty="0" smtClean="0"/>
              <a:t>. Religion and church </a:t>
            </a:r>
          </a:p>
          <a:p>
            <a:pPr lvl="1"/>
            <a:r>
              <a:rPr lang="en-US" sz="2800" dirty="0" smtClean="0"/>
              <a:t>Teaching and practices of religion affects the behaviors of individuals</a:t>
            </a:r>
          </a:p>
          <a:p>
            <a:r>
              <a:rPr lang="en-US" sz="2800" dirty="0" smtClean="0"/>
              <a:t>4. </a:t>
            </a:r>
            <a:r>
              <a:rPr lang="en-US" sz="2800" b="1" dirty="0" smtClean="0"/>
              <a:t>Society and State</a:t>
            </a:r>
          </a:p>
          <a:p>
            <a:pPr lvl="1"/>
            <a:r>
              <a:rPr lang="en-US" sz="2800" dirty="0" smtClean="0"/>
              <a:t>The state has rules and regulations </a:t>
            </a:r>
          </a:p>
          <a:p>
            <a:pPr lvl="1"/>
            <a:r>
              <a:rPr lang="en-US" sz="2800" dirty="0" smtClean="0"/>
              <a:t>Society decides what is acceptable as good or bad</a:t>
            </a:r>
          </a:p>
          <a:p>
            <a:r>
              <a:rPr lang="en-US" sz="2800" dirty="0" smtClean="0"/>
              <a:t>5. </a:t>
            </a:r>
            <a:r>
              <a:rPr lang="en-US" sz="2800" b="1" dirty="0" smtClean="0"/>
              <a:t>Emotions </a:t>
            </a:r>
          </a:p>
          <a:p>
            <a:pPr lvl="1"/>
            <a:r>
              <a:rPr lang="en-US" sz="2800" dirty="0" smtClean="0"/>
              <a:t>We can be influenced by emotions to behave in certain ways </a:t>
            </a:r>
          </a:p>
          <a:p>
            <a:pPr lvl="2"/>
            <a:r>
              <a:rPr lang="en-US" sz="2800" dirty="0" smtClean="0"/>
              <a:t>Positive: Moved by sympathy or compaction to help someone</a:t>
            </a:r>
          </a:p>
          <a:p>
            <a:pPr lvl="2"/>
            <a:r>
              <a:rPr lang="en-US" sz="2800" dirty="0" smtClean="0"/>
              <a:t>Negative:  Driven by anger or hatred  </a:t>
            </a:r>
            <a:endParaRPr lang="en-US" sz="2800" dirty="0"/>
          </a:p>
        </p:txBody>
      </p:sp>
      <p:sp>
        <p:nvSpPr>
          <p:cNvPr id="4" name="Date Placeholder 3"/>
          <p:cNvSpPr>
            <a:spLocks noGrp="1"/>
          </p:cNvSpPr>
          <p:nvPr>
            <p:ph type="dt" sz="half" idx="10"/>
          </p:nvPr>
        </p:nvSpPr>
        <p:spPr/>
        <p:txBody>
          <a:bodyPr/>
          <a:lstStyle/>
          <a:p>
            <a:fld id="{800DF01D-6025-493D-B7C7-5C30E178C222}"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11</a:t>
            </a:fld>
            <a:endParaRPr lang="en-US"/>
          </a:p>
        </p:txBody>
      </p:sp>
    </p:spTree>
    <p:extLst>
      <p:ext uri="{BB962C8B-B14F-4D97-AF65-F5344CB8AC3E}">
        <p14:creationId xmlns:p14="http://schemas.microsoft.com/office/powerpoint/2010/main" xmlns="" val="2716178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additive="base">
                                        <p:cTn id="5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3" presetID="2" presetClass="entr" presetSubtype="4" fill="hold" grpId="0" nodeType="with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additive="base">
                                        <p:cTn id="61"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10" end="10"/>
                                            </p:txEl>
                                          </p:spTgt>
                                        </p:tgtEl>
                                        <p:attrNameLst>
                                          <p:attrName>ppt_y</p:attrName>
                                        </p:attrNameLst>
                                      </p:cBhvr>
                                      <p:tavLst>
                                        <p:tav tm="0">
                                          <p:val>
                                            <p:strVal val="1+#ppt_h/2"/>
                                          </p:val>
                                        </p:tav>
                                        <p:tav tm="100000">
                                          <p:val>
                                            <p:strVal val="#ppt_y"/>
                                          </p:val>
                                        </p:tav>
                                      </p:tavLst>
                                    </p:anim>
                                  </p:childTnLst>
                                </p:cTn>
                              </p:par>
                              <p:par>
                                <p:cTn id="63" presetID="2" presetClass="entr" presetSubtype="4" fill="hold" grpId="0" nodeType="withEffect">
                                  <p:stCondLst>
                                    <p:cond delay="0"/>
                                  </p:stCondLst>
                                  <p:childTnLst>
                                    <p:set>
                                      <p:cBhvr>
                                        <p:cTn id="64" dur="1" fill="hold">
                                          <p:stCondLst>
                                            <p:cond delay="0"/>
                                          </p:stCondLst>
                                        </p:cTn>
                                        <p:tgtEl>
                                          <p:spTgt spid="3">
                                            <p:txEl>
                                              <p:pRg st="11" end="11"/>
                                            </p:txEl>
                                          </p:spTgt>
                                        </p:tgtEl>
                                        <p:attrNameLst>
                                          <p:attrName>style.visibility</p:attrName>
                                        </p:attrNameLst>
                                      </p:cBhvr>
                                      <p:to>
                                        <p:strVal val="visible"/>
                                      </p:to>
                                    </p:set>
                                    <p:anim calcmode="lin" valueType="num">
                                      <p:cBhvr additive="base">
                                        <p:cTn id="65" dur="500" fill="hold"/>
                                        <p:tgtEl>
                                          <p:spTgt spid="3">
                                            <p:txEl>
                                              <p:pRg st="11" end="11"/>
                                            </p:txEl>
                                          </p:spTgt>
                                        </p:tgtEl>
                                        <p:attrNameLst>
                                          <p:attrName>ppt_x</p:attrName>
                                        </p:attrNameLst>
                                      </p:cBhvr>
                                      <p:tavLst>
                                        <p:tav tm="0">
                                          <p:val>
                                            <p:strVal val="#ppt_x"/>
                                          </p:val>
                                        </p:tav>
                                        <p:tav tm="100000">
                                          <p:val>
                                            <p:strVal val="#ppt_x"/>
                                          </p:val>
                                        </p:tav>
                                      </p:tavLst>
                                    </p:anim>
                                    <p:anim calcmode="lin" valueType="num">
                                      <p:cBhvr additive="base">
                                        <p:cTn id="66" dur="500" fill="hold"/>
                                        <p:tgtEl>
                                          <p:spTgt spid="3">
                                            <p:txEl>
                                              <p:pRg st="11" end="11"/>
                                            </p:txEl>
                                          </p:spTgt>
                                        </p:tgtEl>
                                        <p:attrNameLst>
                                          <p:attrName>ppt_y</p:attrName>
                                        </p:attrNameLst>
                                      </p:cBhvr>
                                      <p:tavLst>
                                        <p:tav tm="0">
                                          <p:val>
                                            <p:strVal val="1+#ppt_h/2"/>
                                          </p:val>
                                        </p:tav>
                                        <p:tav tm="100000">
                                          <p:val>
                                            <p:strVal val="#ppt_y"/>
                                          </p:val>
                                        </p:tav>
                                      </p:tavLst>
                                    </p:anim>
                                  </p:childTnLst>
                                </p:cTn>
                              </p:par>
                              <p:par>
                                <p:cTn id="67" presetID="2" presetClass="entr" presetSubtype="4" fill="hold" grpId="0" nodeType="withEffect">
                                  <p:stCondLst>
                                    <p:cond delay="0"/>
                                  </p:stCondLst>
                                  <p:childTnLst>
                                    <p:set>
                                      <p:cBhvr>
                                        <p:cTn id="68" dur="1" fill="hold">
                                          <p:stCondLst>
                                            <p:cond delay="0"/>
                                          </p:stCondLst>
                                        </p:cTn>
                                        <p:tgtEl>
                                          <p:spTgt spid="3">
                                            <p:txEl>
                                              <p:pRg st="12" end="12"/>
                                            </p:txEl>
                                          </p:spTgt>
                                        </p:tgtEl>
                                        <p:attrNameLst>
                                          <p:attrName>style.visibility</p:attrName>
                                        </p:attrNameLst>
                                      </p:cBhvr>
                                      <p:to>
                                        <p:strVal val="visible"/>
                                      </p:to>
                                    </p:set>
                                    <p:anim calcmode="lin" valueType="num">
                                      <p:cBhvr additive="base">
                                        <p:cTn id="69" dur="500" fill="hold"/>
                                        <p:tgtEl>
                                          <p:spTgt spid="3">
                                            <p:txEl>
                                              <p:pRg st="12" end="12"/>
                                            </p:txEl>
                                          </p:spTgt>
                                        </p:tgtEl>
                                        <p:attrNameLst>
                                          <p:attrName>ppt_x</p:attrName>
                                        </p:attrNameLst>
                                      </p:cBhvr>
                                      <p:tavLst>
                                        <p:tav tm="0">
                                          <p:val>
                                            <p:strVal val="#ppt_x"/>
                                          </p:val>
                                        </p:tav>
                                        <p:tav tm="100000">
                                          <p:val>
                                            <p:strVal val="#ppt_x"/>
                                          </p:val>
                                        </p:tav>
                                      </p:tavLst>
                                    </p:anim>
                                    <p:anim calcmode="lin" valueType="num">
                                      <p:cBhvr additive="base">
                                        <p:cTn id="70" dur="500" fill="hold"/>
                                        <p:tgtEl>
                                          <p:spTgt spid="3">
                                            <p:txEl>
                                              <p:pRg st="12" end="12"/>
                                            </p:txEl>
                                          </p:spTgt>
                                        </p:tgtEl>
                                        <p:attrNameLst>
                                          <p:attrName>ppt_y</p:attrName>
                                        </p:attrNameLst>
                                      </p:cBhvr>
                                      <p:tavLst>
                                        <p:tav tm="0">
                                          <p:val>
                                            <p:strVal val="1+#ppt_h/2"/>
                                          </p:val>
                                        </p:tav>
                                        <p:tav tm="100000">
                                          <p:val>
                                            <p:strVal val="#ppt_y"/>
                                          </p:val>
                                        </p:tav>
                                      </p:tavLst>
                                    </p:anim>
                                  </p:childTnLst>
                                </p:cTn>
                              </p:par>
                              <p:par>
                                <p:cTn id="71" presetID="2" presetClass="entr" presetSubtype="4" fill="hold" grpId="0" nodeType="withEffect">
                                  <p:stCondLst>
                                    <p:cond delay="0"/>
                                  </p:stCondLst>
                                  <p:childTnLst>
                                    <p:set>
                                      <p:cBhvr>
                                        <p:cTn id="72" dur="1" fill="hold">
                                          <p:stCondLst>
                                            <p:cond delay="0"/>
                                          </p:stCondLst>
                                        </p:cTn>
                                        <p:tgtEl>
                                          <p:spTgt spid="3">
                                            <p:txEl>
                                              <p:pRg st="13" end="13"/>
                                            </p:txEl>
                                          </p:spTgt>
                                        </p:tgtEl>
                                        <p:attrNameLst>
                                          <p:attrName>style.visibility</p:attrName>
                                        </p:attrNameLst>
                                      </p:cBhvr>
                                      <p:to>
                                        <p:strVal val="visible"/>
                                      </p:to>
                                    </p:set>
                                    <p:anim calcmode="lin" valueType="num">
                                      <p:cBhvr additive="base">
                                        <p:cTn id="73" dur="500" fill="hold"/>
                                        <p:tgtEl>
                                          <p:spTgt spid="3">
                                            <p:txEl>
                                              <p:pRg st="13" end="1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3">
                                            <p:txEl>
                                              <p:pRg st="13" end="1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12940" y="274750"/>
            <a:ext cx="8596668" cy="575256"/>
          </a:xfrm>
        </p:spPr>
        <p:txBody>
          <a:bodyPr>
            <a:noAutofit/>
          </a:bodyPr>
          <a:lstStyle/>
          <a:p>
            <a:r>
              <a:rPr lang="en-US" sz="4000" dirty="0" smtClean="0"/>
              <a:t>3. Integrity </a:t>
            </a:r>
            <a:endParaRPr lang="en-US" sz="4000" dirty="0"/>
          </a:p>
        </p:txBody>
      </p:sp>
      <p:sp>
        <p:nvSpPr>
          <p:cNvPr id="3" name="Content Placeholder 2"/>
          <p:cNvSpPr>
            <a:spLocks noGrp="1"/>
          </p:cNvSpPr>
          <p:nvPr>
            <p:ph idx="1"/>
          </p:nvPr>
        </p:nvSpPr>
        <p:spPr>
          <a:xfrm>
            <a:off x="180303" y="1300766"/>
            <a:ext cx="10161431" cy="5164428"/>
          </a:xfrm>
        </p:spPr>
        <p:txBody>
          <a:bodyPr>
            <a:normAutofit/>
          </a:bodyPr>
          <a:lstStyle/>
          <a:p>
            <a:r>
              <a:rPr lang="en-US" sz="2400" dirty="0" smtClean="0"/>
              <a:t>Is a character trait that reflect a person’s degree of honesty, adherence to moral principles and complete harmony of one’s thought speech and action </a:t>
            </a:r>
          </a:p>
          <a:p>
            <a:r>
              <a:rPr lang="en-US" sz="2400" dirty="0" smtClean="0"/>
              <a:t>A persons of integrity will be guided by morality and has consistence in character </a:t>
            </a:r>
          </a:p>
          <a:p>
            <a:r>
              <a:rPr lang="en-US" sz="2400" dirty="0" smtClean="0"/>
              <a:t>He/she will do what is right every time </a:t>
            </a:r>
          </a:p>
          <a:p>
            <a:r>
              <a:rPr lang="en-US" sz="2400" dirty="0" smtClean="0"/>
              <a:t>A person who has integrity lives his/her values in relationship with coworkers, customers and stakeholders</a:t>
            </a:r>
          </a:p>
          <a:p>
            <a:r>
              <a:rPr lang="en-US" sz="2400" dirty="0" smtClean="0"/>
              <a:t>Honesty and trust are central to integrity </a:t>
            </a:r>
          </a:p>
          <a:p>
            <a:r>
              <a:rPr lang="en-US" sz="2400" dirty="0" smtClean="0"/>
              <a:t>Acting with honor and truthfulness </a:t>
            </a:r>
          </a:p>
          <a:p>
            <a:r>
              <a:rPr lang="en-US" sz="2400" dirty="0" smtClean="0"/>
              <a:t>Trustworthy and dependable </a:t>
            </a:r>
          </a:p>
          <a:p>
            <a:endParaRPr lang="en-US" dirty="0"/>
          </a:p>
        </p:txBody>
      </p:sp>
      <p:sp>
        <p:nvSpPr>
          <p:cNvPr id="4" name="Date Placeholder 3"/>
          <p:cNvSpPr>
            <a:spLocks noGrp="1"/>
          </p:cNvSpPr>
          <p:nvPr>
            <p:ph type="dt" sz="half" idx="10"/>
          </p:nvPr>
        </p:nvSpPr>
        <p:spPr/>
        <p:txBody>
          <a:bodyPr/>
          <a:lstStyle/>
          <a:p>
            <a:fld id="{DA9480A6-9313-4821-97F1-429423B49277}"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12</a:t>
            </a:fld>
            <a:endParaRPr lang="en-US"/>
          </a:p>
        </p:txBody>
      </p:sp>
    </p:spTree>
    <p:extLst>
      <p:ext uri="{BB962C8B-B14F-4D97-AF65-F5344CB8AC3E}">
        <p14:creationId xmlns:p14="http://schemas.microsoft.com/office/powerpoint/2010/main" xmlns="" val="2757947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4669"/>
            <a:ext cx="10515600" cy="703821"/>
          </a:xfrm>
        </p:spPr>
        <p:txBody>
          <a:bodyPr>
            <a:noAutofit/>
          </a:bodyPr>
          <a:lstStyle/>
          <a:p>
            <a:r>
              <a:rPr lang="en-US" sz="4800" dirty="0" smtClean="0"/>
              <a:t>Types of integrity </a:t>
            </a:r>
            <a:endParaRPr lang="en-US" sz="4800" dirty="0"/>
          </a:p>
        </p:txBody>
      </p:sp>
      <p:sp>
        <p:nvSpPr>
          <p:cNvPr id="3" name="Content Placeholder 2"/>
          <p:cNvSpPr>
            <a:spLocks noGrp="1"/>
          </p:cNvSpPr>
          <p:nvPr>
            <p:ph idx="1"/>
          </p:nvPr>
        </p:nvSpPr>
        <p:spPr>
          <a:xfrm>
            <a:off x="838200" y="1043188"/>
            <a:ext cx="10515600" cy="5422005"/>
          </a:xfrm>
        </p:spPr>
        <p:txBody>
          <a:bodyPr>
            <a:normAutofit lnSpcReduction="10000"/>
          </a:bodyPr>
          <a:lstStyle/>
          <a:p>
            <a:r>
              <a:rPr lang="en-US" dirty="0" smtClean="0"/>
              <a:t>1</a:t>
            </a:r>
            <a:r>
              <a:rPr lang="en-US" sz="2400" dirty="0" smtClean="0"/>
              <a:t>. Professional integrity : </a:t>
            </a:r>
          </a:p>
          <a:p>
            <a:pPr lvl="1"/>
            <a:r>
              <a:rPr lang="en-US" sz="2400" dirty="0" smtClean="0"/>
              <a:t>willingness to do right things in your profession</a:t>
            </a:r>
          </a:p>
          <a:p>
            <a:r>
              <a:rPr lang="en-US" sz="2400" dirty="0" smtClean="0"/>
              <a:t>2. Political integrity </a:t>
            </a:r>
          </a:p>
          <a:p>
            <a:pPr lvl="1"/>
            <a:r>
              <a:rPr lang="en-US" sz="2400" dirty="0" smtClean="0"/>
              <a:t>Mindset of politicians once they are elected by the people </a:t>
            </a:r>
          </a:p>
          <a:p>
            <a:pPr lvl="1"/>
            <a:r>
              <a:rPr lang="en-US" sz="2400" dirty="0" smtClean="0"/>
              <a:t>They should work according to the promises the made during elections </a:t>
            </a:r>
          </a:p>
          <a:p>
            <a:r>
              <a:rPr lang="en-US" sz="2400" dirty="0" smtClean="0"/>
              <a:t>3. Academic integrity</a:t>
            </a:r>
          </a:p>
          <a:p>
            <a:pPr lvl="1"/>
            <a:r>
              <a:rPr lang="en-US" sz="2400" dirty="0" smtClean="0"/>
              <a:t>Pure and away from plagiarism </a:t>
            </a:r>
          </a:p>
          <a:p>
            <a:pPr lvl="1"/>
            <a:r>
              <a:rPr lang="en-US" sz="2400" dirty="0" smtClean="0"/>
              <a:t>Should stick to truthful information </a:t>
            </a:r>
          </a:p>
          <a:p>
            <a:pPr lvl="1"/>
            <a:r>
              <a:rPr lang="en-US" sz="2400" dirty="0" smtClean="0"/>
              <a:t>No copying assignments, no data fabrications ….</a:t>
            </a:r>
          </a:p>
          <a:p>
            <a:r>
              <a:rPr lang="en-US" sz="2400" dirty="0" smtClean="0"/>
              <a:t>4. Integrity in daily transactions </a:t>
            </a:r>
          </a:p>
          <a:p>
            <a:pPr lvl="1"/>
            <a:r>
              <a:rPr lang="en-US" sz="2400" dirty="0" smtClean="0"/>
              <a:t>Do the right things always </a:t>
            </a:r>
            <a:endParaRPr lang="en-US" sz="2400" dirty="0"/>
          </a:p>
        </p:txBody>
      </p:sp>
      <p:sp>
        <p:nvSpPr>
          <p:cNvPr id="4" name="Date Placeholder 3"/>
          <p:cNvSpPr>
            <a:spLocks noGrp="1"/>
          </p:cNvSpPr>
          <p:nvPr>
            <p:ph type="dt" sz="half" idx="10"/>
          </p:nvPr>
        </p:nvSpPr>
        <p:spPr/>
        <p:txBody>
          <a:bodyPr/>
          <a:lstStyle/>
          <a:p>
            <a:fld id="{9EF7A0A1-45A1-4D54-AF89-D87CFC406423}"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13</a:t>
            </a:fld>
            <a:endParaRPr lang="en-US"/>
          </a:p>
        </p:txBody>
      </p:sp>
    </p:spTree>
    <p:extLst>
      <p:ext uri="{BB962C8B-B14F-4D97-AF65-F5344CB8AC3E}">
        <p14:creationId xmlns:p14="http://schemas.microsoft.com/office/powerpoint/2010/main" xmlns="" val="21305072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grpId="0"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3">
                                            <p:txEl>
                                              <p:pRg st="9" end="9"/>
                                            </p:txEl>
                                          </p:spTgt>
                                        </p:tgtEl>
                                        <p:attrNameLst>
                                          <p:attrName>style.visibility</p:attrName>
                                        </p:attrNameLst>
                                      </p:cBhvr>
                                      <p:to>
                                        <p:strVal val="visible"/>
                                      </p:to>
                                    </p:set>
                                    <p:anim calcmode="lin" valueType="num">
                                      <p:cBhvr additive="base">
                                        <p:cTn id="5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7" presetID="2" presetClass="entr" presetSubtype="4" fill="hold" grpId="0"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additive="base">
                                        <p:cTn id="5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123093"/>
          </a:xfrm>
        </p:spPr>
        <p:txBody>
          <a:bodyPr/>
          <a:lstStyle/>
          <a:p>
            <a:r>
              <a:rPr lang="en-US" dirty="0"/>
              <a:t>Traits of people with true integrity </a:t>
            </a:r>
          </a:p>
        </p:txBody>
      </p:sp>
      <p:sp>
        <p:nvSpPr>
          <p:cNvPr id="4" name="Content Placeholder 3"/>
          <p:cNvSpPr>
            <a:spLocks noGrp="1"/>
          </p:cNvSpPr>
          <p:nvPr>
            <p:ph sz="half" idx="2"/>
          </p:nvPr>
        </p:nvSpPr>
        <p:spPr>
          <a:xfrm>
            <a:off x="515156" y="1828800"/>
            <a:ext cx="4347802" cy="3979572"/>
          </a:xfrm>
        </p:spPr>
        <p:txBody>
          <a:bodyPr>
            <a:normAutofit/>
          </a:bodyPr>
          <a:lstStyle/>
          <a:p>
            <a:r>
              <a:rPr lang="en-US" sz="2400" dirty="0"/>
              <a:t>Trustworthy</a:t>
            </a:r>
          </a:p>
          <a:p>
            <a:r>
              <a:rPr lang="en-US" sz="2400" dirty="0"/>
              <a:t>Honest</a:t>
            </a:r>
          </a:p>
          <a:p>
            <a:r>
              <a:rPr lang="en-US" sz="2400" dirty="0"/>
              <a:t>Authentic </a:t>
            </a:r>
          </a:p>
          <a:p>
            <a:r>
              <a:rPr lang="en-US" sz="2400" dirty="0"/>
              <a:t>Do good things whenever they can</a:t>
            </a:r>
          </a:p>
          <a:p>
            <a:r>
              <a:rPr lang="en-US" sz="2400" dirty="0"/>
              <a:t>Humble </a:t>
            </a:r>
          </a:p>
          <a:p>
            <a:r>
              <a:rPr lang="en-US" sz="2400" dirty="0"/>
              <a:t>The apologize first </a:t>
            </a:r>
          </a:p>
          <a:p>
            <a:r>
              <a:rPr lang="en-US" sz="2400" dirty="0"/>
              <a:t>Kind </a:t>
            </a:r>
          </a:p>
          <a:p>
            <a:endParaRPr lang="en-US" dirty="0"/>
          </a:p>
        </p:txBody>
      </p:sp>
      <p:sp>
        <p:nvSpPr>
          <p:cNvPr id="6" name="Content Placeholder 5"/>
          <p:cNvSpPr>
            <a:spLocks noGrp="1"/>
          </p:cNvSpPr>
          <p:nvPr>
            <p:ph sz="quarter" idx="4"/>
          </p:nvPr>
        </p:nvSpPr>
        <p:spPr>
          <a:xfrm>
            <a:off x="4740655" y="1732693"/>
            <a:ext cx="4699559" cy="3650676"/>
          </a:xfrm>
        </p:spPr>
        <p:txBody>
          <a:bodyPr>
            <a:normAutofit/>
          </a:bodyPr>
          <a:lstStyle/>
          <a:p>
            <a:r>
              <a:rPr lang="en-US" sz="2400" dirty="0"/>
              <a:t>Don’t take advantage of others </a:t>
            </a:r>
          </a:p>
          <a:p>
            <a:r>
              <a:rPr lang="en-US" sz="2400" dirty="0"/>
              <a:t>Genuine </a:t>
            </a:r>
          </a:p>
          <a:p>
            <a:r>
              <a:rPr lang="en-US" sz="2400" dirty="0"/>
              <a:t>They give others the benefit of the doubt </a:t>
            </a:r>
          </a:p>
          <a:p>
            <a:r>
              <a:rPr lang="en-US" sz="2400" dirty="0"/>
              <a:t>They don’t argue over disagreements </a:t>
            </a:r>
          </a:p>
          <a:p>
            <a:r>
              <a:rPr lang="en-US" sz="2400" dirty="0"/>
              <a:t>Value other peoples time </a:t>
            </a:r>
          </a:p>
          <a:p>
            <a:endParaRPr lang="en-US" dirty="0"/>
          </a:p>
        </p:txBody>
      </p:sp>
      <p:sp>
        <p:nvSpPr>
          <p:cNvPr id="7" name="Date Placeholder 6"/>
          <p:cNvSpPr>
            <a:spLocks noGrp="1"/>
          </p:cNvSpPr>
          <p:nvPr>
            <p:ph type="dt" sz="half" idx="10"/>
          </p:nvPr>
        </p:nvSpPr>
        <p:spPr/>
        <p:txBody>
          <a:bodyPr/>
          <a:lstStyle/>
          <a:p>
            <a:fld id="{D53A69A4-DA58-4833-A40F-7A6C3CA4D35A}"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14</a:t>
            </a:fld>
            <a:endParaRPr lang="en-US"/>
          </a:p>
        </p:txBody>
      </p:sp>
    </p:spTree>
    <p:extLst>
      <p:ext uri="{BB962C8B-B14F-4D97-AF65-F5344CB8AC3E}">
        <p14:creationId xmlns:p14="http://schemas.microsoft.com/office/powerpoint/2010/main" xmlns="" val="4154641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
                                            <p:txEl>
                                              <p:pRg st="0" end="0"/>
                                            </p:txEl>
                                          </p:spTgt>
                                        </p:tgtEl>
                                        <p:attrNameLst>
                                          <p:attrName>style.visibility</p:attrName>
                                        </p:attrNameLst>
                                      </p:cBhvr>
                                      <p:to>
                                        <p:strVal val="visible"/>
                                      </p:to>
                                    </p:set>
                                    <p:anim calcmode="lin" valueType="num">
                                      <p:cBhvr additive="base">
                                        <p:cTn id="13"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
                                            <p:txEl>
                                              <p:pRg st="1" end="1"/>
                                            </p:txEl>
                                          </p:spTgt>
                                        </p:tgtEl>
                                        <p:attrNameLst>
                                          <p:attrName>style.visibility</p:attrName>
                                        </p:attrNameLst>
                                      </p:cBhvr>
                                      <p:to>
                                        <p:strVal val="visible"/>
                                      </p:to>
                                    </p:set>
                                    <p:anim calcmode="lin" valueType="num">
                                      <p:cBhvr additive="base">
                                        <p:cTn id="19"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
                                            <p:txEl>
                                              <p:pRg st="2" end="2"/>
                                            </p:txEl>
                                          </p:spTgt>
                                        </p:tgtEl>
                                        <p:attrNameLst>
                                          <p:attrName>style.visibility</p:attrName>
                                        </p:attrNameLst>
                                      </p:cBhvr>
                                      <p:to>
                                        <p:strVal val="visible"/>
                                      </p:to>
                                    </p:set>
                                    <p:anim calcmode="lin" valueType="num">
                                      <p:cBhvr additive="base">
                                        <p:cTn id="2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 calcmode="lin" valueType="num">
                                      <p:cBhvr additive="base">
                                        <p:cTn id="31"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
                                            <p:txEl>
                                              <p:pRg st="4" end="4"/>
                                            </p:txEl>
                                          </p:spTgt>
                                        </p:tgtEl>
                                        <p:attrNameLst>
                                          <p:attrName>style.visibility</p:attrName>
                                        </p:attrNameLst>
                                      </p:cBhvr>
                                      <p:to>
                                        <p:strVal val="visible"/>
                                      </p:to>
                                    </p:set>
                                    <p:anim calcmode="lin" valueType="num">
                                      <p:cBhvr additive="base">
                                        <p:cTn id="37"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4">
                                            <p:txEl>
                                              <p:pRg st="5" end="5"/>
                                            </p:txEl>
                                          </p:spTgt>
                                        </p:tgtEl>
                                        <p:attrNameLst>
                                          <p:attrName>style.visibility</p:attrName>
                                        </p:attrNameLst>
                                      </p:cBhvr>
                                      <p:to>
                                        <p:strVal val="visible"/>
                                      </p:to>
                                    </p:set>
                                    <p:anim calcmode="lin" valueType="num">
                                      <p:cBhvr additive="base">
                                        <p:cTn id="43"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4">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additive="base">
                                        <p:cTn id="49"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4">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6">
                                            <p:txEl>
                                              <p:pRg st="0" end="0"/>
                                            </p:txEl>
                                          </p:spTgt>
                                        </p:tgtEl>
                                        <p:attrNameLst>
                                          <p:attrName>style.visibility</p:attrName>
                                        </p:attrNameLst>
                                      </p:cBhvr>
                                      <p:to>
                                        <p:strVal val="visible"/>
                                      </p:to>
                                    </p:set>
                                    <p:anim calcmode="lin" valueType="num">
                                      <p:cBhvr additive="base">
                                        <p:cTn id="5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6">
                                            <p:txEl>
                                              <p:pRg st="1" end="1"/>
                                            </p:txEl>
                                          </p:spTgt>
                                        </p:tgtEl>
                                        <p:attrNameLst>
                                          <p:attrName>style.visibility</p:attrName>
                                        </p:attrNameLst>
                                      </p:cBhvr>
                                      <p:to>
                                        <p:strVal val="visible"/>
                                      </p:to>
                                    </p:set>
                                    <p:anim calcmode="lin" valueType="num">
                                      <p:cBhvr additive="base">
                                        <p:cTn id="61"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6">
                                            <p:txEl>
                                              <p:pRg st="2" end="2"/>
                                            </p:txEl>
                                          </p:spTgt>
                                        </p:tgtEl>
                                        <p:attrNameLst>
                                          <p:attrName>style.visibility</p:attrName>
                                        </p:attrNameLst>
                                      </p:cBhvr>
                                      <p:to>
                                        <p:strVal val="visible"/>
                                      </p:to>
                                    </p:set>
                                    <p:anim calcmode="lin" valueType="num">
                                      <p:cBhvr additive="base">
                                        <p:cTn id="67" dur="500" fill="hold"/>
                                        <p:tgtEl>
                                          <p:spTgt spid="6">
                                            <p:txEl>
                                              <p:pRg st="2" end="2"/>
                                            </p:txEl>
                                          </p:spTgt>
                                        </p:tgtEl>
                                        <p:attrNameLst>
                                          <p:attrName>ppt_x</p:attrName>
                                        </p:attrNameLst>
                                      </p:cBhvr>
                                      <p:tavLst>
                                        <p:tav tm="0">
                                          <p:val>
                                            <p:strVal val="#ppt_x"/>
                                          </p:val>
                                        </p:tav>
                                        <p:tav tm="100000">
                                          <p:val>
                                            <p:strVal val="#ppt_x"/>
                                          </p:val>
                                        </p:tav>
                                      </p:tavLst>
                                    </p:anim>
                                    <p:anim calcmode="lin" valueType="num">
                                      <p:cBhvr additive="base">
                                        <p:cTn id="68" dur="500" fill="hold"/>
                                        <p:tgtEl>
                                          <p:spTgt spid="6">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6">
                                            <p:txEl>
                                              <p:pRg st="3" end="3"/>
                                            </p:txEl>
                                          </p:spTgt>
                                        </p:tgtEl>
                                        <p:attrNameLst>
                                          <p:attrName>style.visibility</p:attrName>
                                        </p:attrNameLst>
                                      </p:cBhvr>
                                      <p:to>
                                        <p:strVal val="visible"/>
                                      </p:to>
                                    </p:set>
                                    <p:anim calcmode="lin" valueType="num">
                                      <p:cBhvr additive="base">
                                        <p:cTn id="73" dur="500" fill="hold"/>
                                        <p:tgtEl>
                                          <p:spTgt spid="6">
                                            <p:txEl>
                                              <p:pRg st="3" end="3"/>
                                            </p:txEl>
                                          </p:spTgt>
                                        </p:tgtEl>
                                        <p:attrNameLst>
                                          <p:attrName>ppt_x</p:attrName>
                                        </p:attrNameLst>
                                      </p:cBhvr>
                                      <p:tavLst>
                                        <p:tav tm="0">
                                          <p:val>
                                            <p:strVal val="#ppt_x"/>
                                          </p:val>
                                        </p:tav>
                                        <p:tav tm="100000">
                                          <p:val>
                                            <p:strVal val="#ppt_x"/>
                                          </p:val>
                                        </p:tav>
                                      </p:tavLst>
                                    </p:anim>
                                    <p:anim calcmode="lin" valueType="num">
                                      <p:cBhvr additive="base">
                                        <p:cTn id="74" dur="500" fill="hold"/>
                                        <p:tgtEl>
                                          <p:spTgt spid="6">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6">
                                            <p:txEl>
                                              <p:pRg st="4" end="4"/>
                                            </p:txEl>
                                          </p:spTgt>
                                        </p:tgtEl>
                                        <p:attrNameLst>
                                          <p:attrName>style.visibility</p:attrName>
                                        </p:attrNameLst>
                                      </p:cBhvr>
                                      <p:to>
                                        <p:strVal val="visible"/>
                                      </p:to>
                                    </p:set>
                                    <p:anim calcmode="lin" valueType="num">
                                      <p:cBhvr additive="base">
                                        <p:cTn id="79" dur="500" fill="hold"/>
                                        <p:tgtEl>
                                          <p:spTgt spid="6">
                                            <p:txEl>
                                              <p:pRg st="4" end="4"/>
                                            </p:txEl>
                                          </p:spTgt>
                                        </p:tgtEl>
                                        <p:attrNameLst>
                                          <p:attrName>ppt_x</p:attrName>
                                        </p:attrNameLst>
                                      </p:cBhvr>
                                      <p:tavLst>
                                        <p:tav tm="0">
                                          <p:val>
                                            <p:strVal val="#ppt_x"/>
                                          </p:val>
                                        </p:tav>
                                        <p:tav tm="100000">
                                          <p:val>
                                            <p:strVal val="#ppt_x"/>
                                          </p:val>
                                        </p:tav>
                                      </p:tavLst>
                                    </p:anim>
                                    <p:anim calcmode="lin" valueType="num">
                                      <p:cBhvr additive="base">
                                        <p:cTn id="80" dur="500" fill="hold"/>
                                        <p:tgtEl>
                                          <p:spTgt spid="6">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build="p"/>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91166"/>
          </a:xfrm>
        </p:spPr>
        <p:txBody>
          <a:bodyPr/>
          <a:lstStyle/>
          <a:p>
            <a:r>
              <a:rPr lang="en-US" dirty="0" smtClean="0"/>
              <a:t>Lecture 3</a:t>
            </a:r>
            <a:endParaRPr lang="en-US" dirty="0"/>
          </a:p>
        </p:txBody>
      </p:sp>
      <p:sp>
        <p:nvSpPr>
          <p:cNvPr id="3" name="Content Placeholder 2"/>
          <p:cNvSpPr>
            <a:spLocks noGrp="1"/>
          </p:cNvSpPr>
          <p:nvPr>
            <p:ph idx="1"/>
          </p:nvPr>
        </p:nvSpPr>
        <p:spPr>
          <a:xfrm>
            <a:off x="348803" y="1661374"/>
            <a:ext cx="9593687" cy="3477296"/>
          </a:xfrm>
        </p:spPr>
        <p:txBody>
          <a:bodyPr/>
          <a:lstStyle/>
          <a:p>
            <a:pPr lvl="0"/>
            <a:r>
              <a:rPr lang="en-US" sz="2800" dirty="0"/>
              <a:t>Theories of ethics-  Moral Theories, Deontological Theories, The nature law Theory, Virtue Theory                                                                                                                         </a:t>
            </a:r>
            <a:endParaRPr lang="en-US" sz="2800" dirty="0" smtClean="0"/>
          </a:p>
          <a:p>
            <a:pPr lvl="0"/>
            <a:endParaRPr lang="en-US" sz="2800" dirty="0"/>
          </a:p>
          <a:p>
            <a:pPr lvl="0"/>
            <a:r>
              <a:rPr lang="en-US" sz="2800" dirty="0" smtClean="0"/>
              <a:t>Hand out/notes: Class President</a:t>
            </a:r>
            <a:endParaRPr lang="en-US" sz="2800" dirty="0"/>
          </a:p>
          <a:p>
            <a:endParaRPr lang="en-US" dirty="0"/>
          </a:p>
        </p:txBody>
      </p:sp>
      <p:sp>
        <p:nvSpPr>
          <p:cNvPr id="4" name="Date Placeholder 3"/>
          <p:cNvSpPr>
            <a:spLocks noGrp="1"/>
          </p:cNvSpPr>
          <p:nvPr>
            <p:ph type="dt" sz="half" idx="10"/>
          </p:nvPr>
        </p:nvSpPr>
        <p:spPr/>
        <p:txBody>
          <a:bodyPr/>
          <a:lstStyle/>
          <a:p>
            <a:fld id="{105FA2FB-771C-489C-BC8C-B4123F1EBCFF}"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15</a:t>
            </a:fld>
            <a:endParaRPr lang="en-US"/>
          </a:p>
        </p:txBody>
      </p:sp>
    </p:spTree>
    <p:extLst>
      <p:ext uri="{BB962C8B-B14F-4D97-AF65-F5344CB8AC3E}">
        <p14:creationId xmlns:p14="http://schemas.microsoft.com/office/powerpoint/2010/main" xmlns="" val="40098854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Lecture 4</a:t>
            </a:r>
            <a:endParaRPr lang="en-US" dirty="0"/>
          </a:p>
        </p:txBody>
      </p:sp>
      <p:sp>
        <p:nvSpPr>
          <p:cNvPr id="3" name="Content Placeholder 2"/>
          <p:cNvSpPr>
            <a:spLocks noGrp="1"/>
          </p:cNvSpPr>
          <p:nvPr>
            <p:ph idx="1"/>
          </p:nvPr>
        </p:nvSpPr>
        <p:spPr>
          <a:xfrm>
            <a:off x="1622738" y="1455314"/>
            <a:ext cx="7134896" cy="3979572"/>
          </a:xfrm>
        </p:spPr>
        <p:txBody>
          <a:bodyPr/>
          <a:lstStyle/>
          <a:p>
            <a:pPr algn="ctr"/>
            <a:endParaRPr lang="en-US" dirty="0" smtClean="0"/>
          </a:p>
          <a:p>
            <a:pPr algn="ctr"/>
            <a:endParaRPr lang="en-US" dirty="0"/>
          </a:p>
          <a:p>
            <a:pPr algn="ctr"/>
            <a:endParaRPr lang="en-US" dirty="0" smtClean="0"/>
          </a:p>
          <a:p>
            <a:pPr algn="ctr"/>
            <a:r>
              <a:rPr lang="en-US" sz="3600" dirty="0" smtClean="0"/>
              <a:t>Professionalism, Professional ethics and Development </a:t>
            </a:r>
            <a:endParaRPr lang="en-US" sz="36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16</a:t>
            </a:fld>
            <a:endParaRPr lang="en-US"/>
          </a:p>
        </p:txBody>
      </p:sp>
    </p:spTree>
    <p:extLst>
      <p:ext uri="{BB962C8B-B14F-4D97-AF65-F5344CB8AC3E}">
        <p14:creationId xmlns:p14="http://schemas.microsoft.com/office/powerpoint/2010/main" xmlns="" val="1757596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additive="base">
                                        <p:cTn id="14"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330558"/>
          </a:xfrm>
        </p:spPr>
        <p:txBody>
          <a:bodyPr>
            <a:normAutofit fontScale="90000"/>
          </a:bodyPr>
          <a:lstStyle/>
          <a:p>
            <a:r>
              <a:rPr lang="en-US" dirty="0" smtClean="0"/>
              <a:t>Professionalism </a:t>
            </a:r>
            <a:endParaRPr lang="en-US" dirty="0"/>
          </a:p>
        </p:txBody>
      </p:sp>
      <p:sp>
        <p:nvSpPr>
          <p:cNvPr id="3" name="Content Placeholder 2"/>
          <p:cNvSpPr>
            <a:spLocks noGrp="1"/>
          </p:cNvSpPr>
          <p:nvPr>
            <p:ph idx="1"/>
          </p:nvPr>
        </p:nvSpPr>
        <p:spPr>
          <a:xfrm>
            <a:off x="677334" y="1275008"/>
            <a:ext cx="8596668" cy="5447764"/>
          </a:xfrm>
        </p:spPr>
        <p:txBody>
          <a:bodyPr>
            <a:normAutofit/>
          </a:bodyPr>
          <a:lstStyle/>
          <a:p>
            <a:r>
              <a:rPr lang="en-US" sz="2000" dirty="0"/>
              <a:t>T</a:t>
            </a:r>
            <a:r>
              <a:rPr lang="en-US" sz="2000" dirty="0" smtClean="0"/>
              <a:t>he </a:t>
            </a:r>
            <a:r>
              <a:rPr lang="en-US" sz="2000" dirty="0" err="1"/>
              <a:t>behaviour</a:t>
            </a:r>
            <a:r>
              <a:rPr lang="en-US" sz="2000" dirty="0"/>
              <a:t> expected of a professional person. </a:t>
            </a:r>
            <a:endParaRPr lang="en-US" sz="2000" dirty="0" smtClean="0"/>
          </a:p>
          <a:p>
            <a:r>
              <a:rPr lang="en-US" sz="2000" dirty="0" smtClean="0"/>
              <a:t>It </a:t>
            </a:r>
            <a:r>
              <a:rPr lang="en-US" sz="2000" dirty="0"/>
              <a:t>describes the </a:t>
            </a:r>
            <a:r>
              <a:rPr lang="en-US" sz="2000" dirty="0">
                <a:solidFill>
                  <a:srgbClr val="FF0000"/>
                </a:solidFill>
              </a:rPr>
              <a:t>qualities </a:t>
            </a:r>
            <a:r>
              <a:rPr lang="en-US" sz="2000" dirty="0"/>
              <a:t>required of those who are </a:t>
            </a:r>
            <a:r>
              <a:rPr lang="en-US" sz="2000" dirty="0">
                <a:solidFill>
                  <a:srgbClr val="FF0000"/>
                </a:solidFill>
              </a:rPr>
              <a:t>trained and skilled to </a:t>
            </a:r>
            <a:r>
              <a:rPr lang="en-US" sz="2000" dirty="0"/>
              <a:t>carry out particular roles, not just within those specific roles, but in society as a whole</a:t>
            </a:r>
            <a:r>
              <a:rPr lang="en-US" sz="2000" dirty="0" smtClean="0"/>
              <a:t>.</a:t>
            </a:r>
          </a:p>
          <a:p>
            <a:r>
              <a:rPr lang="en-US" sz="2000" dirty="0" smtClean="0"/>
              <a:t>Is the </a:t>
            </a:r>
            <a:r>
              <a:rPr lang="en-US" sz="2000" dirty="0" smtClean="0">
                <a:solidFill>
                  <a:srgbClr val="FF0000"/>
                </a:solidFill>
              </a:rPr>
              <a:t>skill,</a:t>
            </a:r>
            <a:r>
              <a:rPr lang="en-US" sz="2000" dirty="0" smtClean="0"/>
              <a:t> </a:t>
            </a:r>
            <a:r>
              <a:rPr lang="en-US" sz="2000" dirty="0" smtClean="0">
                <a:solidFill>
                  <a:srgbClr val="FF0000"/>
                </a:solidFill>
              </a:rPr>
              <a:t>good judgment </a:t>
            </a:r>
            <a:r>
              <a:rPr lang="en-US" sz="2000" dirty="0" smtClean="0"/>
              <a:t>and </a:t>
            </a:r>
            <a:r>
              <a:rPr lang="en-US" sz="2000" dirty="0" smtClean="0">
                <a:solidFill>
                  <a:srgbClr val="FF0000"/>
                </a:solidFill>
              </a:rPr>
              <a:t>polite </a:t>
            </a:r>
            <a:r>
              <a:rPr lang="en-US" sz="2000" dirty="0" smtClean="0"/>
              <a:t>behavior that are expected from the person who is trained to do </a:t>
            </a:r>
            <a:r>
              <a:rPr lang="en-US" sz="2000" dirty="0" smtClean="0">
                <a:solidFill>
                  <a:srgbClr val="FF0000"/>
                </a:solidFill>
              </a:rPr>
              <a:t>a good job</a:t>
            </a:r>
          </a:p>
          <a:p>
            <a:r>
              <a:rPr lang="en-US" sz="2000" dirty="0" smtClean="0">
                <a:solidFill>
                  <a:schemeClr val="tx1"/>
                </a:solidFill>
              </a:rPr>
              <a:t>Commonly understood as individual’s observation to a set of standards, code of conduct or collection of qualities that characterize accepted practice within a </a:t>
            </a:r>
            <a:r>
              <a:rPr lang="en-US" sz="2000" dirty="0" smtClean="0">
                <a:solidFill>
                  <a:srgbClr val="FF0000"/>
                </a:solidFill>
              </a:rPr>
              <a:t>particular area of activity </a:t>
            </a:r>
          </a:p>
          <a:p>
            <a:r>
              <a:rPr lang="en-US" sz="2000" dirty="0" smtClean="0"/>
              <a:t>Every </a:t>
            </a:r>
            <a:r>
              <a:rPr lang="en-US" sz="2000" dirty="0"/>
              <a:t>profession has its standard and the </a:t>
            </a:r>
            <a:r>
              <a:rPr lang="en-US" sz="2000" dirty="0">
                <a:solidFill>
                  <a:srgbClr val="FF0000"/>
                </a:solidFill>
              </a:rPr>
              <a:t>people who comply </a:t>
            </a:r>
            <a:r>
              <a:rPr lang="en-US" sz="2000" dirty="0"/>
              <a:t>with such standards are called </a:t>
            </a:r>
            <a:r>
              <a:rPr lang="en-US" sz="2000" dirty="0">
                <a:hlinkClick r:id="rId2"/>
              </a:rPr>
              <a:t>professionals</a:t>
            </a:r>
            <a:r>
              <a:rPr lang="en-US" sz="2000" dirty="0"/>
              <a:t>. </a:t>
            </a:r>
            <a:endParaRPr lang="en-US" sz="2000" dirty="0" smtClean="0"/>
          </a:p>
          <a:p>
            <a:r>
              <a:rPr lang="en-US" sz="2000" dirty="0"/>
              <a:t>It is the display of professional capabilities that constitute professionalism </a:t>
            </a:r>
            <a:endParaRPr lang="en-US" sz="2000" dirty="0">
              <a:solidFill>
                <a:srgbClr val="FF0000"/>
              </a:solidFill>
            </a:endParaRPr>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17</a:t>
            </a:fld>
            <a:endParaRPr lang="en-US"/>
          </a:p>
        </p:txBody>
      </p:sp>
    </p:spTree>
    <p:extLst>
      <p:ext uri="{BB962C8B-B14F-4D97-AF65-F5344CB8AC3E}">
        <p14:creationId xmlns:p14="http://schemas.microsoft.com/office/powerpoint/2010/main" xmlns="" val="4198037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84349"/>
          </a:xfrm>
        </p:spPr>
        <p:txBody>
          <a:bodyPr/>
          <a:lstStyle/>
          <a:p>
            <a:r>
              <a:rPr lang="en-US" dirty="0" smtClean="0"/>
              <a:t>Characteristics of professionalism </a:t>
            </a:r>
            <a:endParaRPr lang="en-US" dirty="0"/>
          </a:p>
        </p:txBody>
      </p:sp>
      <p:sp>
        <p:nvSpPr>
          <p:cNvPr id="3" name="Content Placeholder 2"/>
          <p:cNvSpPr>
            <a:spLocks noGrp="1"/>
          </p:cNvSpPr>
          <p:nvPr>
            <p:ph idx="1"/>
          </p:nvPr>
        </p:nvSpPr>
        <p:spPr>
          <a:xfrm>
            <a:off x="677334" y="1493949"/>
            <a:ext cx="8596668" cy="4547413"/>
          </a:xfrm>
        </p:spPr>
        <p:txBody>
          <a:bodyPr/>
          <a:lstStyle/>
          <a:p>
            <a:r>
              <a:rPr lang="en-US" dirty="0" smtClean="0"/>
              <a:t>Competence  (job done, and done well)</a:t>
            </a:r>
          </a:p>
          <a:p>
            <a:r>
              <a:rPr lang="en-US" dirty="0" smtClean="0"/>
              <a:t>Knowledge </a:t>
            </a:r>
          </a:p>
          <a:p>
            <a:r>
              <a:rPr lang="en-US" dirty="0" smtClean="0"/>
              <a:t>Accountability </a:t>
            </a:r>
          </a:p>
          <a:p>
            <a:r>
              <a:rPr lang="en-US" dirty="0" smtClean="0"/>
              <a:t>Integrity</a:t>
            </a:r>
          </a:p>
          <a:p>
            <a:r>
              <a:rPr lang="en-US" dirty="0" smtClean="0"/>
              <a:t>Respect</a:t>
            </a:r>
          </a:p>
          <a:p>
            <a:r>
              <a:rPr lang="en-US" dirty="0" err="1" smtClean="0"/>
              <a:t>Ementional</a:t>
            </a:r>
            <a:r>
              <a:rPr lang="en-US" dirty="0" smtClean="0"/>
              <a:t> </a:t>
            </a:r>
            <a:r>
              <a:rPr lang="en-US" dirty="0" err="1" smtClean="0"/>
              <a:t>Inteligence</a:t>
            </a:r>
            <a:r>
              <a:rPr lang="en-US" dirty="0" smtClean="0"/>
              <a:t> </a:t>
            </a:r>
          </a:p>
          <a:p>
            <a:r>
              <a:rPr lang="en-US" dirty="0" smtClean="0"/>
              <a:t>Confidence  </a:t>
            </a:r>
          </a:p>
          <a:p>
            <a:r>
              <a:rPr lang="en-US" dirty="0" smtClean="0"/>
              <a:t>Honesty </a:t>
            </a:r>
          </a:p>
          <a:p>
            <a:r>
              <a:rPr lang="en-US" dirty="0" smtClean="0"/>
              <a:t>Time management </a:t>
            </a:r>
          </a:p>
          <a:p>
            <a:r>
              <a:rPr lang="en-US" dirty="0" smtClean="0"/>
              <a:t>Effective communication </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18</a:t>
            </a:fld>
            <a:endParaRPr lang="en-US"/>
          </a:p>
        </p:txBody>
      </p:sp>
    </p:spTree>
    <p:extLst>
      <p:ext uri="{BB962C8B-B14F-4D97-AF65-F5344CB8AC3E}">
        <p14:creationId xmlns:p14="http://schemas.microsoft.com/office/powerpoint/2010/main" xmlns="" val="30489393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36620"/>
          </a:xfrm>
        </p:spPr>
        <p:txBody>
          <a:bodyPr>
            <a:normAutofit fontScale="90000"/>
          </a:bodyPr>
          <a:lstStyle/>
          <a:p>
            <a:r>
              <a:rPr lang="en-US" dirty="0" smtClean="0"/>
              <a:t>Profession </a:t>
            </a:r>
            <a:endParaRPr lang="en-US" dirty="0"/>
          </a:p>
        </p:txBody>
      </p:sp>
      <p:sp>
        <p:nvSpPr>
          <p:cNvPr id="3" name="Content Placeholder 2"/>
          <p:cNvSpPr>
            <a:spLocks noGrp="1"/>
          </p:cNvSpPr>
          <p:nvPr>
            <p:ph idx="1"/>
          </p:nvPr>
        </p:nvSpPr>
        <p:spPr>
          <a:xfrm>
            <a:off x="677334" y="1146221"/>
            <a:ext cx="8596668" cy="4895142"/>
          </a:xfrm>
        </p:spPr>
        <p:txBody>
          <a:bodyPr>
            <a:normAutofit/>
          </a:bodyPr>
          <a:lstStyle/>
          <a:p>
            <a:r>
              <a:rPr lang="en-US" dirty="0" smtClean="0"/>
              <a:t>A career requiring advanced training and usually involving mental rather than manual labor </a:t>
            </a:r>
          </a:p>
          <a:p>
            <a:r>
              <a:rPr lang="en-US" dirty="0"/>
              <a:t>A</a:t>
            </a:r>
            <a:r>
              <a:rPr lang="en-US" dirty="0" smtClean="0"/>
              <a:t> </a:t>
            </a:r>
            <a:r>
              <a:rPr lang="en-US" dirty="0"/>
              <a:t>profession is </a:t>
            </a:r>
            <a:r>
              <a:rPr lang="en-US" dirty="0" smtClean="0"/>
              <a:t> a group </a:t>
            </a:r>
            <a:r>
              <a:rPr lang="en-US" dirty="0"/>
              <a:t>with special knowledge concerning one main area of human activity; it holds responsibility to use this knowledge for the benefit of society, which has endowed it with certain powers and privileges for the purpose </a:t>
            </a:r>
            <a:endParaRPr lang="en-US" dirty="0" smtClean="0"/>
          </a:p>
          <a:p>
            <a:r>
              <a:rPr lang="en-US" dirty="0" smtClean="0"/>
              <a:t> Examples of professions </a:t>
            </a:r>
          </a:p>
          <a:p>
            <a:pPr lvl="1"/>
            <a:r>
              <a:rPr lang="en-US" dirty="0" smtClean="0"/>
              <a:t>Teaching </a:t>
            </a:r>
          </a:p>
          <a:p>
            <a:pPr lvl="1"/>
            <a:r>
              <a:rPr lang="en-US" dirty="0" smtClean="0"/>
              <a:t>Engineering </a:t>
            </a:r>
          </a:p>
          <a:p>
            <a:pPr lvl="1"/>
            <a:r>
              <a:rPr lang="en-US" dirty="0" smtClean="0"/>
              <a:t>Medicine </a:t>
            </a:r>
          </a:p>
          <a:p>
            <a:pPr lvl="1"/>
            <a:r>
              <a:rPr lang="en-US" dirty="0" smtClean="0"/>
              <a:t>Law </a:t>
            </a:r>
          </a:p>
          <a:p>
            <a:pPr lvl="1"/>
            <a:r>
              <a:rPr lang="en-US" dirty="0" smtClean="0"/>
              <a:t>IT/Computer  Science </a:t>
            </a:r>
          </a:p>
          <a:p>
            <a:pPr lvl="1"/>
            <a:r>
              <a:rPr lang="en-US" dirty="0" smtClean="0"/>
              <a:t>Priesthood </a:t>
            </a:r>
          </a:p>
          <a:p>
            <a:pPr lvl="1"/>
            <a:r>
              <a:rPr lang="en-US" dirty="0" smtClean="0"/>
              <a:t>Etc </a:t>
            </a:r>
          </a:p>
          <a:p>
            <a:pPr lvl="1"/>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19</a:t>
            </a:fld>
            <a:endParaRPr lang="en-US"/>
          </a:p>
        </p:txBody>
      </p:sp>
    </p:spTree>
    <p:extLst>
      <p:ext uri="{BB962C8B-B14F-4D97-AF65-F5344CB8AC3E}">
        <p14:creationId xmlns:p14="http://schemas.microsoft.com/office/powerpoint/2010/main" xmlns="" val="4164372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 calcmode="lin" valueType="num">
                                      <p:cBhvr additive="base">
                                        <p:cTn id="3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additive="base">
                                        <p:cTn id="4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additive="base">
                                        <p:cTn id="4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9" end="9"/>
                                            </p:txEl>
                                          </p:spTgt>
                                        </p:tgtEl>
                                        <p:attrNameLst>
                                          <p:attrName>style.visibility</p:attrName>
                                        </p:attrNameLst>
                                      </p:cBhvr>
                                      <p:to>
                                        <p:strVal val="visible"/>
                                      </p:to>
                                    </p:set>
                                    <p:anim calcmode="lin" valueType="num">
                                      <p:cBhvr additive="base">
                                        <p:cTn id="5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58592"/>
          </a:xfrm>
        </p:spPr>
        <p:txBody>
          <a:bodyPr>
            <a:normAutofit/>
          </a:bodyPr>
          <a:lstStyle/>
          <a:p>
            <a:r>
              <a:rPr lang="en-US" sz="4000" dirty="0" smtClean="0"/>
              <a:t>1. Ethics</a:t>
            </a:r>
            <a:endParaRPr lang="en-US" sz="4000" dirty="0"/>
          </a:p>
        </p:txBody>
      </p:sp>
      <p:sp>
        <p:nvSpPr>
          <p:cNvPr id="3" name="Content Placeholder 2"/>
          <p:cNvSpPr>
            <a:spLocks noGrp="1"/>
          </p:cNvSpPr>
          <p:nvPr>
            <p:ph idx="1"/>
          </p:nvPr>
        </p:nvSpPr>
        <p:spPr>
          <a:xfrm>
            <a:off x="677334" y="1558345"/>
            <a:ext cx="8596668" cy="4483018"/>
          </a:xfrm>
        </p:spPr>
        <p:txBody>
          <a:bodyPr>
            <a:normAutofit/>
          </a:bodyPr>
          <a:lstStyle/>
          <a:p>
            <a:r>
              <a:rPr lang="en-US" sz="2400" dirty="0" smtClean="0"/>
              <a:t>The word </a:t>
            </a:r>
            <a:r>
              <a:rPr lang="en-US" sz="2400" i="1" dirty="0" smtClean="0">
                <a:solidFill>
                  <a:srgbClr val="FF0000"/>
                </a:solidFill>
              </a:rPr>
              <a:t>ethics</a:t>
            </a:r>
            <a:r>
              <a:rPr lang="en-US" sz="2400" dirty="0" smtClean="0"/>
              <a:t> comes from the Greek </a:t>
            </a:r>
            <a:r>
              <a:rPr lang="en-US" sz="2400" i="1" dirty="0" smtClean="0">
                <a:solidFill>
                  <a:srgbClr val="FF0000"/>
                </a:solidFill>
              </a:rPr>
              <a:t>ethos</a:t>
            </a:r>
            <a:r>
              <a:rPr lang="en-US" sz="2400" i="1" dirty="0" smtClean="0"/>
              <a:t> which means </a:t>
            </a:r>
            <a:r>
              <a:rPr lang="en-US" sz="2400" i="1" dirty="0" smtClean="0">
                <a:solidFill>
                  <a:srgbClr val="FF0000"/>
                </a:solidFill>
              </a:rPr>
              <a:t>customs </a:t>
            </a:r>
            <a:r>
              <a:rPr lang="en-US" sz="2400" i="1" dirty="0" smtClean="0"/>
              <a:t>or </a:t>
            </a:r>
            <a:r>
              <a:rPr lang="en-US" sz="2400" i="1" dirty="0" smtClean="0">
                <a:solidFill>
                  <a:srgbClr val="FF0000"/>
                </a:solidFill>
              </a:rPr>
              <a:t>habits </a:t>
            </a:r>
          </a:p>
          <a:p>
            <a:r>
              <a:rPr lang="en-US" sz="2400" i="1" dirty="0" smtClean="0"/>
              <a:t>Ethics is often called </a:t>
            </a:r>
            <a:r>
              <a:rPr lang="en-US" sz="2400" i="1" dirty="0" smtClean="0">
                <a:solidFill>
                  <a:srgbClr val="FF0000"/>
                </a:solidFill>
              </a:rPr>
              <a:t>moral philosophy </a:t>
            </a:r>
          </a:p>
          <a:p>
            <a:endParaRPr lang="en-US" sz="2400" i="1" dirty="0" smtClean="0">
              <a:solidFill>
                <a:srgbClr val="FF0000"/>
              </a:solidFill>
            </a:endParaRPr>
          </a:p>
          <a:p>
            <a:r>
              <a:rPr lang="en-US" sz="2400" i="1" dirty="0" smtClean="0"/>
              <a:t>Thus Ethics means the science of customs or habits of society </a:t>
            </a:r>
          </a:p>
          <a:p>
            <a:endParaRPr lang="en-US" sz="2400" i="1" dirty="0"/>
          </a:p>
        </p:txBody>
      </p:sp>
      <p:sp>
        <p:nvSpPr>
          <p:cNvPr id="4" name="Date Placeholder 3"/>
          <p:cNvSpPr>
            <a:spLocks noGrp="1"/>
          </p:cNvSpPr>
          <p:nvPr>
            <p:ph type="dt" sz="half" idx="10"/>
          </p:nvPr>
        </p:nvSpPr>
        <p:spPr/>
        <p:txBody>
          <a:bodyPr/>
          <a:lstStyle/>
          <a:p>
            <a:fld id="{C465A56F-996A-4EE5-8460-774B41D0A3E5}"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a:t>
            </a:fld>
            <a:endParaRPr lang="en-US"/>
          </a:p>
        </p:txBody>
      </p:sp>
    </p:spTree>
    <p:extLst>
      <p:ext uri="{BB962C8B-B14F-4D97-AF65-F5344CB8AC3E}">
        <p14:creationId xmlns:p14="http://schemas.microsoft.com/office/powerpoint/2010/main" xmlns="" val="5754529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68439"/>
          </a:xfrm>
        </p:spPr>
        <p:txBody>
          <a:bodyPr/>
          <a:lstStyle/>
          <a:p>
            <a:r>
              <a:rPr lang="en-US" dirty="0" smtClean="0"/>
              <a:t>Professional </a:t>
            </a:r>
            <a:endParaRPr lang="en-US" dirty="0"/>
          </a:p>
        </p:txBody>
      </p:sp>
      <p:sp>
        <p:nvSpPr>
          <p:cNvPr id="3" name="Content Placeholder 2"/>
          <p:cNvSpPr>
            <a:spLocks noGrp="1"/>
          </p:cNvSpPr>
          <p:nvPr>
            <p:ph idx="1"/>
          </p:nvPr>
        </p:nvSpPr>
        <p:spPr>
          <a:xfrm>
            <a:off x="677334" y="1571223"/>
            <a:ext cx="8596668" cy="4470139"/>
          </a:xfrm>
        </p:spPr>
        <p:txBody>
          <a:bodyPr>
            <a:normAutofit/>
          </a:bodyPr>
          <a:lstStyle/>
          <a:p>
            <a:r>
              <a:rPr lang="en-US" sz="2400" dirty="0">
                <a:hlinkClick r:id="rId2"/>
              </a:rPr>
              <a:t>Person</a:t>
            </a:r>
            <a:r>
              <a:rPr lang="en-US" sz="2400" dirty="0"/>
              <a:t> formally </a:t>
            </a:r>
            <a:r>
              <a:rPr lang="en-US" sz="2400" dirty="0">
                <a:hlinkClick r:id="rId3"/>
              </a:rPr>
              <a:t>certified</a:t>
            </a:r>
            <a:r>
              <a:rPr lang="en-US" sz="2400" dirty="0"/>
              <a:t> by a </a:t>
            </a:r>
            <a:r>
              <a:rPr lang="en-US" sz="2400" dirty="0">
                <a:hlinkClick r:id="rId4"/>
              </a:rPr>
              <a:t>professional body</a:t>
            </a:r>
            <a:r>
              <a:rPr lang="en-US" sz="2400" dirty="0"/>
              <a:t> belonging to a specific </a:t>
            </a:r>
            <a:r>
              <a:rPr lang="en-US" sz="2400" dirty="0">
                <a:hlinkClick r:id="rId5"/>
              </a:rPr>
              <a:t>profession</a:t>
            </a:r>
            <a:r>
              <a:rPr lang="en-US" sz="2400" dirty="0"/>
              <a:t> by virtue of having </a:t>
            </a:r>
            <a:r>
              <a:rPr lang="en-US" sz="2400" dirty="0">
                <a:hlinkClick r:id="rId6"/>
              </a:rPr>
              <a:t>completed</a:t>
            </a:r>
            <a:r>
              <a:rPr lang="en-US" sz="2400" dirty="0"/>
              <a:t> a </a:t>
            </a:r>
            <a:r>
              <a:rPr lang="en-US" sz="2400" dirty="0">
                <a:hlinkClick r:id="rId7"/>
              </a:rPr>
              <a:t>required</a:t>
            </a:r>
            <a:r>
              <a:rPr lang="en-US" sz="2400" dirty="0"/>
              <a:t> course of </a:t>
            </a:r>
            <a:r>
              <a:rPr lang="en-US" sz="2400" dirty="0">
                <a:hlinkClick r:id="rId8"/>
              </a:rPr>
              <a:t>studies</a:t>
            </a:r>
            <a:r>
              <a:rPr lang="en-US" sz="2400" dirty="0"/>
              <a:t> and/or </a:t>
            </a:r>
            <a:r>
              <a:rPr lang="en-US" sz="2400" dirty="0" smtClean="0">
                <a:hlinkClick r:id="rId9"/>
              </a:rPr>
              <a:t>practice</a:t>
            </a:r>
            <a:endParaRPr lang="en-US" sz="2400" dirty="0" smtClean="0"/>
          </a:p>
          <a:p>
            <a:endParaRPr lang="en-US" sz="2400" dirty="0"/>
          </a:p>
          <a:p>
            <a:r>
              <a:rPr lang="en-US" sz="2400" dirty="0" smtClean="0"/>
              <a:t>And </a:t>
            </a:r>
            <a:r>
              <a:rPr lang="en-US" sz="2400" dirty="0"/>
              <a:t>whose </a:t>
            </a:r>
            <a:r>
              <a:rPr lang="en-US" sz="2400" dirty="0">
                <a:hlinkClick r:id="rId10"/>
              </a:rPr>
              <a:t>competence</a:t>
            </a:r>
            <a:r>
              <a:rPr lang="en-US" sz="2400" dirty="0"/>
              <a:t> can usually be measured </a:t>
            </a:r>
            <a:r>
              <a:rPr lang="en-US" sz="2400" dirty="0">
                <a:hlinkClick r:id="rId11"/>
              </a:rPr>
              <a:t>against</a:t>
            </a:r>
            <a:r>
              <a:rPr lang="en-US" sz="2400" dirty="0"/>
              <a:t> an established </a:t>
            </a:r>
            <a:r>
              <a:rPr lang="en-US" sz="2400" dirty="0">
                <a:hlinkClick r:id="rId12"/>
              </a:rPr>
              <a:t>set</a:t>
            </a:r>
            <a:r>
              <a:rPr lang="en-US" sz="2400" dirty="0"/>
              <a:t> of </a:t>
            </a:r>
            <a:r>
              <a:rPr lang="en-US" sz="2400" dirty="0" smtClean="0"/>
              <a:t>standards </a:t>
            </a:r>
          </a:p>
          <a:p>
            <a:endParaRPr lang="en-US" sz="2400" dirty="0"/>
          </a:p>
          <a:p>
            <a:r>
              <a:rPr lang="en-US" sz="2400" dirty="0" smtClean="0"/>
              <a:t>This </a:t>
            </a:r>
            <a:r>
              <a:rPr lang="en-US" sz="2400" dirty="0"/>
              <a:t>Person should have achieved an acclaimed </a:t>
            </a:r>
            <a:r>
              <a:rPr lang="en-US" sz="2400" dirty="0">
                <a:hlinkClick r:id="rId13"/>
              </a:rPr>
              <a:t>level</a:t>
            </a:r>
            <a:r>
              <a:rPr lang="en-US" sz="2400" dirty="0"/>
              <a:t> of </a:t>
            </a:r>
            <a:r>
              <a:rPr lang="en-US" sz="2400" dirty="0">
                <a:hlinkClick r:id="rId14"/>
              </a:rPr>
              <a:t>proficiency</a:t>
            </a:r>
            <a:r>
              <a:rPr lang="en-US" sz="2400" dirty="0"/>
              <a:t> in a calling or </a:t>
            </a:r>
            <a:r>
              <a:rPr lang="en-US" sz="2400" dirty="0" smtClean="0">
                <a:hlinkClick r:id="rId15"/>
              </a:rPr>
              <a:t>trade</a:t>
            </a:r>
            <a:endParaRPr lang="en-US" sz="24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20</a:t>
            </a:fld>
            <a:endParaRPr lang="en-US"/>
          </a:p>
        </p:txBody>
      </p:sp>
    </p:spTree>
    <p:extLst>
      <p:ext uri="{BB962C8B-B14F-4D97-AF65-F5344CB8AC3E}">
        <p14:creationId xmlns:p14="http://schemas.microsoft.com/office/powerpoint/2010/main" xmlns="" val="384347929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8247" y="695459"/>
            <a:ext cx="8596668" cy="5345903"/>
          </a:xfrm>
        </p:spPr>
        <p:txBody>
          <a:bodyPr/>
          <a:lstStyle/>
          <a:p>
            <a:r>
              <a:rPr lang="en-US" sz="2400" dirty="0"/>
              <a:t>S</a:t>
            </a:r>
            <a:r>
              <a:rPr lang="en-US" sz="2400" dirty="0" smtClean="0"/>
              <a:t>ix </a:t>
            </a:r>
            <a:r>
              <a:rPr lang="en-US" sz="2400" dirty="0"/>
              <a:t>criteria that represent the embodiment of professionalism. </a:t>
            </a:r>
            <a:endParaRPr lang="en-US" sz="2400" dirty="0" smtClean="0"/>
          </a:p>
          <a:p>
            <a:endParaRPr lang="en-US" sz="2400" dirty="0"/>
          </a:p>
          <a:p>
            <a:r>
              <a:rPr lang="en-US" sz="2400" dirty="0" smtClean="0"/>
              <a:t>These </a:t>
            </a:r>
            <a:r>
              <a:rPr lang="en-US" sz="2400" dirty="0"/>
              <a:t>are that a profession:</a:t>
            </a:r>
          </a:p>
          <a:p>
            <a:pPr lvl="1"/>
            <a:r>
              <a:rPr lang="en-US" sz="2000" dirty="0"/>
              <a:t>Performs an essential social service</a:t>
            </a:r>
          </a:p>
          <a:p>
            <a:pPr lvl="1"/>
            <a:r>
              <a:rPr lang="en-US" sz="2000" dirty="0"/>
              <a:t>Is founded on a systematic body of knowledge</a:t>
            </a:r>
          </a:p>
          <a:p>
            <a:pPr lvl="1"/>
            <a:r>
              <a:rPr lang="en-US" sz="2000" dirty="0"/>
              <a:t>Requires a lengthy period of academic training</a:t>
            </a:r>
          </a:p>
          <a:p>
            <a:pPr lvl="1"/>
            <a:r>
              <a:rPr lang="en-US" sz="2000" dirty="0"/>
              <a:t>Has a degree of autonomy </a:t>
            </a:r>
          </a:p>
          <a:p>
            <a:pPr lvl="1"/>
            <a:r>
              <a:rPr lang="en-US" sz="2000" dirty="0"/>
              <a:t>Has a code of ethics and </a:t>
            </a:r>
          </a:p>
          <a:p>
            <a:pPr lvl="1"/>
            <a:r>
              <a:rPr lang="en-US" sz="2000" dirty="0"/>
              <a:t>Has facilities for the in-service training of its members</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21</a:t>
            </a:fld>
            <a:endParaRPr lang="en-US"/>
          </a:p>
        </p:txBody>
      </p:sp>
    </p:spTree>
    <p:extLst>
      <p:ext uri="{BB962C8B-B14F-4D97-AF65-F5344CB8AC3E}">
        <p14:creationId xmlns:p14="http://schemas.microsoft.com/office/powerpoint/2010/main" xmlns="" val="3650959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1"/>
            <a:ext cx="8596668" cy="776802"/>
          </a:xfrm>
        </p:spPr>
        <p:txBody>
          <a:bodyPr>
            <a:normAutofit fontScale="90000"/>
          </a:bodyPr>
          <a:lstStyle/>
          <a:p>
            <a:r>
              <a:rPr lang="en-US" b="1" dirty="0"/>
              <a:t>Characteristics/Qualities of Professionals</a:t>
            </a:r>
            <a:r>
              <a:rPr lang="en-US" dirty="0"/>
              <a:t/>
            </a:r>
            <a:br>
              <a:rPr lang="en-US" dirty="0"/>
            </a:br>
            <a:endParaRPr lang="en-US" dirty="0"/>
          </a:p>
        </p:txBody>
      </p:sp>
      <p:sp>
        <p:nvSpPr>
          <p:cNvPr id="3" name="Content Placeholder 2"/>
          <p:cNvSpPr>
            <a:spLocks noGrp="1"/>
          </p:cNvSpPr>
          <p:nvPr>
            <p:ph idx="1"/>
          </p:nvPr>
        </p:nvSpPr>
        <p:spPr>
          <a:xfrm>
            <a:off x="677333" y="1287887"/>
            <a:ext cx="9806070" cy="5460643"/>
          </a:xfrm>
        </p:spPr>
        <p:txBody>
          <a:bodyPr>
            <a:normAutofit fontScale="92500"/>
          </a:bodyPr>
          <a:lstStyle/>
          <a:p>
            <a:pPr>
              <a:buFont typeface="Wingdings" panose="05000000000000000000" pitchFamily="2" charset="2"/>
              <a:buChar char="Ø"/>
            </a:pPr>
            <a:r>
              <a:rPr lang="en-US" dirty="0" smtClean="0"/>
              <a:t>Must </a:t>
            </a:r>
            <a:r>
              <a:rPr lang="en-US" dirty="0"/>
              <a:t>have </a:t>
            </a:r>
            <a:r>
              <a:rPr lang="en-US" dirty="0" smtClean="0"/>
              <a:t>high level </a:t>
            </a:r>
            <a:r>
              <a:rPr lang="en-US" dirty="0"/>
              <a:t>of expertise which entails specialized knowledge and skill in a significant field of human endeavor and this is acquired </a:t>
            </a:r>
            <a:r>
              <a:rPr lang="en-US" dirty="0">
                <a:solidFill>
                  <a:srgbClr val="FF0000"/>
                </a:solidFill>
              </a:rPr>
              <a:t>only through prolonged education and </a:t>
            </a:r>
            <a:r>
              <a:rPr lang="en-US" dirty="0" smtClean="0">
                <a:solidFill>
                  <a:srgbClr val="FF0000"/>
                </a:solidFill>
              </a:rPr>
              <a:t>experience</a:t>
            </a:r>
          </a:p>
          <a:p>
            <a:pPr>
              <a:buFont typeface="Wingdings" panose="05000000000000000000" pitchFamily="2" charset="2"/>
              <a:buChar char="Ø"/>
            </a:pPr>
            <a:r>
              <a:rPr lang="en-US" dirty="0"/>
              <a:t>H</a:t>
            </a:r>
            <a:r>
              <a:rPr lang="en-US" dirty="0" smtClean="0"/>
              <a:t>ave </a:t>
            </a:r>
            <a:r>
              <a:rPr lang="en-US" dirty="0"/>
              <a:t>a sense </a:t>
            </a:r>
            <a:r>
              <a:rPr lang="en-US" dirty="0">
                <a:solidFill>
                  <a:srgbClr val="FF0000"/>
                </a:solidFill>
              </a:rPr>
              <a:t>of responsibility </a:t>
            </a:r>
            <a:r>
              <a:rPr lang="en-US" dirty="0"/>
              <a:t>which arises from the fact that the expert does not practice his profession or craft in a social vacuum. </a:t>
            </a:r>
            <a:endParaRPr lang="en-US" dirty="0" smtClean="0"/>
          </a:p>
          <a:p>
            <a:pPr>
              <a:buFont typeface="Wingdings" panose="05000000000000000000" pitchFamily="2" charset="2"/>
              <a:buChar char="Ø"/>
            </a:pPr>
            <a:r>
              <a:rPr lang="en-US" dirty="0" smtClean="0"/>
              <a:t>should </a:t>
            </a:r>
            <a:r>
              <a:rPr lang="en-US" dirty="0"/>
              <a:t>maintain detachment and integrity in exercising personal judgment on behalf of a client </a:t>
            </a:r>
            <a:endParaRPr lang="en-US" dirty="0" smtClean="0"/>
          </a:p>
          <a:p>
            <a:pPr lvl="0">
              <a:buFont typeface="Wingdings" panose="05000000000000000000" pitchFamily="2" charset="2"/>
              <a:buChar char="Ø"/>
            </a:pPr>
            <a:r>
              <a:rPr lang="en-US" b="1" dirty="0"/>
              <a:t> </a:t>
            </a:r>
            <a:r>
              <a:rPr lang="en-US" dirty="0" smtClean="0"/>
              <a:t>should </a:t>
            </a:r>
            <a:r>
              <a:rPr lang="en-US" dirty="0"/>
              <a:t>maintain detachment and integrity in exercising personal judgment on behalf of a client </a:t>
            </a:r>
          </a:p>
          <a:p>
            <a:pPr lvl="0">
              <a:buFont typeface="Wingdings" panose="05000000000000000000" pitchFamily="2" charset="2"/>
              <a:buChar char="Ø"/>
            </a:pPr>
            <a:r>
              <a:rPr lang="en-US" dirty="0" smtClean="0"/>
              <a:t>should </a:t>
            </a:r>
            <a:r>
              <a:rPr lang="en-US" dirty="0"/>
              <a:t>establish direct, personal relations with a client, based on confidence, faith and trust </a:t>
            </a:r>
          </a:p>
          <a:p>
            <a:pPr lvl="0">
              <a:buFont typeface="Wingdings" panose="05000000000000000000" pitchFamily="2" charset="2"/>
              <a:buChar char="Ø"/>
            </a:pPr>
            <a:r>
              <a:rPr lang="en-US" dirty="0"/>
              <a:t>Collectively have a sense of responsibility for maintaining the competence and integrity of the professional as a whole </a:t>
            </a:r>
          </a:p>
          <a:p>
            <a:pPr lvl="0">
              <a:buFont typeface="Wingdings" panose="05000000000000000000" pitchFamily="2" charset="2"/>
              <a:buChar char="Ø"/>
            </a:pPr>
            <a:r>
              <a:rPr lang="en-US" dirty="0"/>
              <a:t>Be concerned to provide the machinery for testing competence and </a:t>
            </a:r>
          </a:p>
          <a:p>
            <a:pPr lvl="0">
              <a:buFont typeface="Wingdings" panose="05000000000000000000" pitchFamily="2" charset="2"/>
              <a:buChar char="Ø"/>
            </a:pPr>
            <a:r>
              <a:rPr lang="en-US" dirty="0"/>
              <a:t>Be able to regulate standards of competence and conduct</a:t>
            </a:r>
          </a:p>
          <a:p>
            <a:pPr lvl="0">
              <a:buFont typeface="Wingdings" panose="05000000000000000000" pitchFamily="2" charset="2"/>
              <a:buChar char="Ø"/>
            </a:pPr>
            <a:r>
              <a:rPr lang="en-US" dirty="0"/>
              <a:t>Be committed and make one approachable: Do not commit to anything that you are not comfortable with. Value your and others time and give time to those in deep need for your help.</a:t>
            </a:r>
          </a:p>
          <a:p>
            <a:pPr>
              <a:buAutoNum type="arabicPeriod"/>
            </a:pPr>
            <a:endParaRPr lang="en-US" dirty="0" smtClean="0">
              <a:solidFill>
                <a:srgbClr val="FF0000"/>
              </a:solidFill>
            </a:endParaRPr>
          </a:p>
          <a:p>
            <a:endParaRPr lang="en-US" dirty="0">
              <a:solidFill>
                <a:srgbClr val="FF0000"/>
              </a:solidFill>
            </a:endParaRPr>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22</a:t>
            </a:fld>
            <a:endParaRPr lang="en-US"/>
          </a:p>
        </p:txBody>
      </p:sp>
    </p:spTree>
    <p:extLst>
      <p:ext uri="{BB962C8B-B14F-4D97-AF65-F5344CB8AC3E}">
        <p14:creationId xmlns:p14="http://schemas.microsoft.com/office/powerpoint/2010/main" xmlns="" val="36016119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50761"/>
            <a:ext cx="8596668" cy="5955725"/>
          </a:xfrm>
        </p:spPr>
        <p:txBody>
          <a:bodyPr>
            <a:normAutofit/>
          </a:bodyPr>
          <a:lstStyle/>
          <a:p>
            <a:pPr lvl="0"/>
            <a:r>
              <a:rPr lang="en-US" dirty="0" smtClean="0"/>
              <a:t>should </a:t>
            </a:r>
            <a:r>
              <a:rPr lang="en-US" dirty="0"/>
              <a:t>know his/her subject well; half knowledge may result to losing one’s credibility, and professional relationships to compromise your integrity. In case of doubt, one should admit it.</a:t>
            </a:r>
          </a:p>
          <a:p>
            <a:pPr lvl="0"/>
            <a:r>
              <a:rPr lang="en-US" dirty="0"/>
              <a:t> </a:t>
            </a:r>
            <a:r>
              <a:rPr lang="en-US" dirty="0" smtClean="0"/>
              <a:t>should </a:t>
            </a:r>
            <a:r>
              <a:rPr lang="en-US" dirty="0"/>
              <a:t>possess a good attitude: A positive attitude makes considerable impact on one’s success</a:t>
            </a:r>
          </a:p>
          <a:p>
            <a:pPr lvl="0"/>
            <a:r>
              <a:rPr lang="en-US" dirty="0"/>
              <a:t>Produce quality work: A professional never merely only completes a delegated task, but delivers them with highest quality possible.</a:t>
            </a:r>
          </a:p>
          <a:p>
            <a:pPr lvl="0"/>
            <a:r>
              <a:rPr lang="en-US" dirty="0"/>
              <a:t>Maximize knowledge: A professional needs to keep himself/herself upgraded.</a:t>
            </a:r>
          </a:p>
          <a:p>
            <a:pPr lvl="0"/>
            <a:r>
              <a:rPr lang="en-US" dirty="0"/>
              <a:t>A professional needs to be innovative: Utilization of one’s creativity in solving issues in new ways.</a:t>
            </a:r>
          </a:p>
          <a:p>
            <a:pPr lvl="0"/>
            <a:r>
              <a:rPr lang="en-US" dirty="0"/>
              <a:t>Professionals share their knowledge with others, and help them be professionals.</a:t>
            </a:r>
          </a:p>
          <a:p>
            <a:pPr lvl="0"/>
            <a:r>
              <a:rPr lang="en-US" dirty="0"/>
              <a:t>Give credits: Being magnanimous/fair and giving due credits to the actual performer, is mark of a true professional.</a:t>
            </a:r>
          </a:p>
          <a:p>
            <a:pPr lvl="0"/>
            <a:r>
              <a:rPr lang="en-US" dirty="0"/>
              <a:t>A professional needs to work on his/her appearance, communication, and etiquettes: </a:t>
            </a:r>
            <a:r>
              <a:rPr lang="en-US" dirty="0">
                <a:solidFill>
                  <a:srgbClr val="FF0000"/>
                </a:solidFill>
              </a:rPr>
              <a:t>Professional behavior is noticed from the way one looks, speaks, acts, and this directly impacts the way others perceive them.</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23</a:t>
            </a:fld>
            <a:endParaRPr lang="en-US"/>
          </a:p>
        </p:txBody>
      </p:sp>
    </p:spTree>
    <p:extLst>
      <p:ext uri="{BB962C8B-B14F-4D97-AF65-F5344CB8AC3E}">
        <p14:creationId xmlns:p14="http://schemas.microsoft.com/office/powerpoint/2010/main" xmlns="" val="2578032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648015"/>
          </a:xfrm>
        </p:spPr>
        <p:txBody>
          <a:bodyPr>
            <a:normAutofit fontScale="90000"/>
          </a:bodyPr>
          <a:lstStyle/>
          <a:p>
            <a:r>
              <a:rPr lang="en-US" b="1" dirty="0"/>
              <a:t>Measuring professionalism</a:t>
            </a:r>
            <a:r>
              <a:rPr lang="en-US" dirty="0"/>
              <a:t/>
            </a:r>
            <a:br>
              <a:rPr lang="en-US" dirty="0"/>
            </a:br>
            <a:endParaRPr lang="en-US" dirty="0"/>
          </a:p>
        </p:txBody>
      </p:sp>
      <p:sp>
        <p:nvSpPr>
          <p:cNvPr id="3" name="Content Placeholder 2"/>
          <p:cNvSpPr>
            <a:spLocks noGrp="1"/>
          </p:cNvSpPr>
          <p:nvPr>
            <p:ph idx="1"/>
          </p:nvPr>
        </p:nvSpPr>
        <p:spPr>
          <a:xfrm>
            <a:off x="677334" y="1622739"/>
            <a:ext cx="8596668" cy="4418624"/>
          </a:xfrm>
        </p:spPr>
        <p:txBody>
          <a:bodyPr/>
          <a:lstStyle/>
          <a:p>
            <a:r>
              <a:rPr lang="en-US" dirty="0" smtClean="0"/>
              <a:t>There </a:t>
            </a:r>
            <a:r>
              <a:rPr lang="en-US" dirty="0"/>
              <a:t>is no major definition to measure professionalism but one can analyze through asking questions to self, such as:</a:t>
            </a:r>
          </a:p>
          <a:p>
            <a:pPr lvl="0"/>
            <a:r>
              <a:rPr lang="en-US" dirty="0"/>
              <a:t>How have I </a:t>
            </a:r>
            <a:r>
              <a:rPr lang="en-US" dirty="0" smtClean="0"/>
              <a:t>“professionalized” </a:t>
            </a:r>
            <a:r>
              <a:rPr lang="en-US" dirty="0"/>
              <a:t>my profession?</a:t>
            </a:r>
          </a:p>
          <a:p>
            <a:pPr lvl="0"/>
            <a:r>
              <a:rPr lang="en-US" dirty="0"/>
              <a:t> Am I justifying to the time and money I have spent on earning a certification or gaining the skills?</a:t>
            </a:r>
          </a:p>
          <a:p>
            <a:pPr lvl="0"/>
            <a:r>
              <a:rPr lang="en-US" dirty="0"/>
              <a:t> What act of professionalism have I done today? (That could be even one small act)</a:t>
            </a:r>
          </a:p>
          <a:p>
            <a:pPr lvl="0"/>
            <a:r>
              <a:rPr lang="en-US" dirty="0"/>
              <a:t>Have I gained any respects for my professional act by any individual?</a:t>
            </a:r>
          </a:p>
          <a:p>
            <a:pPr lvl="0"/>
            <a:r>
              <a:rPr lang="en-US" dirty="0"/>
              <a:t>How large is my network of Professionals?</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24</a:t>
            </a:fld>
            <a:endParaRPr lang="en-US"/>
          </a:p>
        </p:txBody>
      </p:sp>
    </p:spTree>
    <p:extLst>
      <p:ext uri="{BB962C8B-B14F-4D97-AF65-F5344CB8AC3E}">
        <p14:creationId xmlns:p14="http://schemas.microsoft.com/office/powerpoint/2010/main" xmlns="" val="408154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16924"/>
          </a:xfrm>
        </p:spPr>
        <p:txBody>
          <a:bodyPr>
            <a:normAutofit fontScale="90000"/>
          </a:bodyPr>
          <a:lstStyle/>
          <a:p>
            <a:r>
              <a:rPr lang="en-US" dirty="0" smtClean="0"/>
              <a:t>Professional Ethics (clips) </a:t>
            </a:r>
            <a:br>
              <a:rPr lang="en-US" dirty="0" smtClean="0"/>
            </a:br>
            <a:endParaRPr lang="en-US" dirty="0"/>
          </a:p>
        </p:txBody>
      </p:sp>
      <p:sp>
        <p:nvSpPr>
          <p:cNvPr id="3" name="Content Placeholder 2"/>
          <p:cNvSpPr>
            <a:spLocks noGrp="1"/>
          </p:cNvSpPr>
          <p:nvPr>
            <p:ph idx="1"/>
          </p:nvPr>
        </p:nvSpPr>
        <p:spPr>
          <a:xfrm>
            <a:off x="677334" y="1532587"/>
            <a:ext cx="8596668" cy="4508776"/>
          </a:xfrm>
        </p:spPr>
        <p:txBody>
          <a:bodyPr/>
          <a:lstStyle/>
          <a:p>
            <a:r>
              <a:rPr lang="en-US" dirty="0" smtClean="0"/>
              <a:t>Can be understood in different ways:</a:t>
            </a:r>
          </a:p>
          <a:p>
            <a:pPr lvl="1"/>
            <a:r>
              <a:rPr lang="en-US" dirty="0" smtClean="0"/>
              <a:t>As a code of values and norms that actually guide practical decisions when they are made by professionals </a:t>
            </a:r>
          </a:p>
          <a:p>
            <a:pPr lvl="1"/>
            <a:r>
              <a:rPr lang="en-US" dirty="0" smtClean="0"/>
              <a:t>A fully Idealized set of values whose suppose explicate the best possible world in which the given profession could be working </a:t>
            </a:r>
          </a:p>
          <a:p>
            <a:pPr lvl="1"/>
            <a:r>
              <a:rPr lang="en-US" dirty="0" smtClean="0"/>
              <a:t>It is a set of standards for professional practice  </a:t>
            </a:r>
          </a:p>
          <a:p>
            <a:pPr lvl="1"/>
            <a:endParaRPr lang="en-US" dirty="0"/>
          </a:p>
          <a:p>
            <a:pPr lvl="1"/>
            <a:endParaRPr lang="en-US" dirty="0" smtClean="0"/>
          </a:p>
          <a:p>
            <a:pPr lvl="1"/>
            <a:r>
              <a:rPr lang="en-US" dirty="0"/>
              <a:t>https://youtu.be/EanN-FYCGyo?si=wKTnjl4EG6AYJ244</a:t>
            </a:r>
            <a:endParaRPr lang="en-US" dirty="0" smtClean="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25</a:t>
            </a:fld>
            <a:endParaRPr lang="en-US"/>
          </a:p>
        </p:txBody>
      </p:sp>
    </p:spTree>
    <p:extLst>
      <p:ext uri="{BB962C8B-B14F-4D97-AF65-F5344CB8AC3E}">
        <p14:creationId xmlns:p14="http://schemas.microsoft.com/office/powerpoint/2010/main" xmlns="" val="3661637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15155" y="609600"/>
            <a:ext cx="8758847" cy="910107"/>
          </a:xfrm>
        </p:spPr>
        <p:txBody>
          <a:bodyPr>
            <a:normAutofit fontScale="90000"/>
          </a:bodyPr>
          <a:lstStyle/>
          <a:p>
            <a:r>
              <a:rPr lang="en-US" b="1" dirty="0"/>
              <a:t>Why do we need to study professional ethics?</a:t>
            </a:r>
            <a:r>
              <a:rPr lang="en-US" dirty="0"/>
              <a:t/>
            </a:r>
            <a:br>
              <a:rPr lang="en-US" dirty="0"/>
            </a:br>
            <a:endParaRPr lang="en-US" dirty="0"/>
          </a:p>
        </p:txBody>
      </p:sp>
      <p:sp>
        <p:nvSpPr>
          <p:cNvPr id="3" name="Content Placeholder 2"/>
          <p:cNvSpPr>
            <a:spLocks noGrp="1"/>
          </p:cNvSpPr>
          <p:nvPr>
            <p:ph idx="1"/>
          </p:nvPr>
        </p:nvSpPr>
        <p:spPr>
          <a:xfrm>
            <a:off x="677334" y="1661375"/>
            <a:ext cx="8596668" cy="4958366"/>
          </a:xfrm>
        </p:spPr>
        <p:txBody>
          <a:bodyPr>
            <a:normAutofit lnSpcReduction="10000"/>
          </a:bodyPr>
          <a:lstStyle/>
          <a:p>
            <a:r>
              <a:rPr lang="en-US" dirty="0"/>
              <a:t>Professional ethics develop the skill and habit of thinking rationally about ethical issues in the profession and in that way prepare students for the challenges of their future profession. </a:t>
            </a:r>
            <a:endParaRPr lang="en-US" dirty="0" smtClean="0"/>
          </a:p>
          <a:p>
            <a:r>
              <a:rPr lang="en-US" dirty="0" smtClean="0"/>
              <a:t>Ethics </a:t>
            </a:r>
            <a:r>
              <a:rPr lang="en-US" dirty="0"/>
              <a:t>are important in all aspects of our individual life. </a:t>
            </a:r>
            <a:endParaRPr lang="en-US" dirty="0" smtClean="0"/>
          </a:p>
          <a:p>
            <a:r>
              <a:rPr lang="en-US" dirty="0" smtClean="0"/>
              <a:t>It </a:t>
            </a:r>
            <a:r>
              <a:rPr lang="en-US" dirty="0"/>
              <a:t>is because each one of us is part of the society and the foundation for a civilized society should be strong and rational. </a:t>
            </a:r>
            <a:endParaRPr lang="en-US" dirty="0" smtClean="0"/>
          </a:p>
          <a:p>
            <a:r>
              <a:rPr lang="en-US" dirty="0" smtClean="0"/>
              <a:t>Ethics </a:t>
            </a:r>
            <a:r>
              <a:rPr lang="en-US" dirty="0"/>
              <a:t>keep people from doing what is wrong. </a:t>
            </a:r>
            <a:endParaRPr lang="en-US" dirty="0" smtClean="0"/>
          </a:p>
          <a:p>
            <a:r>
              <a:rPr lang="en-US" dirty="0" smtClean="0"/>
              <a:t>If </a:t>
            </a:r>
            <a:r>
              <a:rPr lang="en-US" dirty="0"/>
              <a:t>an individual has no ethics, he will do the wrong thing and unreasonable things whenever he believes it will benefit him, and that he can get away with it. </a:t>
            </a:r>
            <a:r>
              <a:rPr lang="en-US" b="1" dirty="0"/>
              <a:t>Therefore ethics keeps our society afloat and in balance.</a:t>
            </a:r>
          </a:p>
          <a:p>
            <a:r>
              <a:rPr lang="en-US" dirty="0"/>
              <a:t> </a:t>
            </a:r>
            <a:r>
              <a:rPr lang="en-US" dirty="0" smtClean="0"/>
              <a:t>Being </a:t>
            </a:r>
            <a:r>
              <a:rPr lang="en-US" dirty="0"/>
              <a:t>a professional not only refers to your educational background or attainment, it could also include one’s ability to develop good manners. </a:t>
            </a:r>
            <a:endParaRPr lang="en-US" dirty="0" smtClean="0"/>
          </a:p>
          <a:p>
            <a:r>
              <a:rPr lang="en-US" dirty="0" smtClean="0"/>
              <a:t>Professionals </a:t>
            </a:r>
            <a:r>
              <a:rPr lang="en-US" dirty="0"/>
              <a:t>are capable of making judgments, applying their skills and reaching informed decisions in situations that the general public cannot, because they have not received the relevant training.</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26</a:t>
            </a:fld>
            <a:endParaRPr lang="en-US"/>
          </a:p>
        </p:txBody>
      </p:sp>
    </p:spTree>
    <p:extLst>
      <p:ext uri="{BB962C8B-B14F-4D97-AF65-F5344CB8AC3E}">
        <p14:creationId xmlns:p14="http://schemas.microsoft.com/office/powerpoint/2010/main" xmlns="" val="2352420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781318"/>
          </a:xfrm>
        </p:spPr>
        <p:txBody>
          <a:bodyPr>
            <a:normAutofit fontScale="90000"/>
          </a:bodyPr>
          <a:lstStyle/>
          <a:p>
            <a:r>
              <a:rPr lang="en-US" dirty="0"/>
              <a:t> </a:t>
            </a:r>
            <a:r>
              <a:rPr lang="en-US" b="1" dirty="0" smtClean="0"/>
              <a:t>The </a:t>
            </a:r>
            <a:r>
              <a:rPr lang="en-US" b="1" dirty="0"/>
              <a:t>role of professional ethics</a:t>
            </a:r>
            <a:r>
              <a:rPr lang="en-US" dirty="0"/>
              <a:t/>
            </a:r>
            <a:br>
              <a:rPr lang="en-US" dirty="0"/>
            </a:br>
            <a:endParaRPr lang="en-US" dirty="0"/>
          </a:p>
        </p:txBody>
      </p:sp>
      <p:sp>
        <p:nvSpPr>
          <p:cNvPr id="3" name="Content Placeholder 2"/>
          <p:cNvSpPr>
            <a:spLocks noGrp="1"/>
          </p:cNvSpPr>
          <p:nvPr>
            <p:ph idx="1"/>
          </p:nvPr>
        </p:nvSpPr>
        <p:spPr>
          <a:xfrm>
            <a:off x="677334" y="1184856"/>
            <a:ext cx="8596668" cy="5009881"/>
          </a:xfrm>
        </p:spPr>
        <p:txBody>
          <a:bodyPr>
            <a:normAutofit/>
          </a:bodyPr>
          <a:lstStyle/>
          <a:p>
            <a:pPr lvl="0"/>
            <a:r>
              <a:rPr lang="en-US" dirty="0"/>
              <a:t>It helps clarify values and rules</a:t>
            </a:r>
          </a:p>
          <a:p>
            <a:pPr lvl="0"/>
            <a:r>
              <a:rPr lang="en-US" dirty="0"/>
              <a:t>It strengthens group identity and collegiality</a:t>
            </a:r>
          </a:p>
          <a:p>
            <a:pPr lvl="0"/>
            <a:r>
              <a:rPr lang="en-US" dirty="0"/>
              <a:t>It fosters public confidence </a:t>
            </a:r>
          </a:p>
          <a:p>
            <a:pPr lvl="0"/>
            <a:r>
              <a:rPr lang="en-US" dirty="0"/>
              <a:t>It is a framework for disciple among professionals </a:t>
            </a:r>
          </a:p>
          <a:p>
            <a:pPr lvl="0"/>
            <a:r>
              <a:rPr lang="en-US" dirty="0"/>
              <a:t>It can be inspirational, educational, a tool for decision making and reference point</a:t>
            </a:r>
          </a:p>
          <a:p>
            <a:pPr lvl="0"/>
            <a:r>
              <a:rPr lang="en-US" dirty="0"/>
              <a:t>Professional ethics helps a professional choose what to do when faced with a problem at work that raises a moral issue. </a:t>
            </a:r>
          </a:p>
          <a:p>
            <a:pPr lvl="0"/>
            <a:r>
              <a:rPr lang="en-US" dirty="0"/>
              <a:t>Professionals are required to exercise judgment, apply professional knowledge &amp; make informed decisions based on training, education &amp; experience</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27</a:t>
            </a:fld>
            <a:endParaRPr lang="en-US"/>
          </a:p>
        </p:txBody>
      </p:sp>
    </p:spTree>
    <p:extLst>
      <p:ext uri="{BB962C8B-B14F-4D97-AF65-F5344CB8AC3E}">
        <p14:creationId xmlns:p14="http://schemas.microsoft.com/office/powerpoint/2010/main" xmlns="" val="30753506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8789" y="605307"/>
            <a:ext cx="9145213" cy="6053070"/>
          </a:xfrm>
        </p:spPr>
        <p:txBody>
          <a:bodyPr>
            <a:normAutofit/>
          </a:bodyPr>
          <a:lstStyle/>
          <a:p>
            <a:pPr lvl="0"/>
            <a:r>
              <a:rPr lang="en-US" sz="2400" dirty="0"/>
              <a:t>Professionals are subject to external influences, therefore, they need boundaries. Boundaries set standards adopted by the professional group to which they belong</a:t>
            </a:r>
          </a:p>
          <a:p>
            <a:pPr lvl="0"/>
            <a:r>
              <a:rPr lang="en-US" sz="2400" dirty="0"/>
              <a:t>Sometimes the nature of one’s  work intensifies the vulnerability of the reputation of that profession hence the code of ethics is crucial</a:t>
            </a:r>
          </a:p>
          <a:p>
            <a:pPr lvl="0"/>
            <a:r>
              <a:rPr lang="en-US" sz="2400" dirty="0"/>
              <a:t>The professional judgment can be prone to error</a:t>
            </a:r>
          </a:p>
          <a:p>
            <a:pPr lvl="0"/>
            <a:r>
              <a:rPr lang="en-US" sz="2400" dirty="0"/>
              <a:t> Rely on qualitative information at times, situations where no standards set, no methodologies </a:t>
            </a:r>
          </a:p>
          <a:p>
            <a:pPr lvl="0"/>
            <a:r>
              <a:rPr lang="en-US" sz="2400" dirty="0"/>
              <a:t>Making decisions that affect employer / management relations</a:t>
            </a:r>
          </a:p>
          <a:p>
            <a:pPr lvl="0"/>
            <a:r>
              <a:rPr lang="en-US" sz="2400" dirty="0"/>
              <a:t>We can regularly face situations where values conflict</a:t>
            </a:r>
          </a:p>
          <a:p>
            <a:endParaRPr lang="en-US" sz="24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28</a:t>
            </a:fld>
            <a:endParaRPr lang="en-US"/>
          </a:p>
        </p:txBody>
      </p:sp>
    </p:spTree>
    <p:extLst>
      <p:ext uri="{BB962C8B-B14F-4D97-AF65-F5344CB8AC3E}">
        <p14:creationId xmlns:p14="http://schemas.microsoft.com/office/powerpoint/2010/main" xmlns="" val="20039322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17" presetID="2" presetClass="entr" presetSubtype="4"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additive="base">
                                        <p:cTn id="2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Examples of Professional ethics </a:t>
            </a:r>
            <a:endParaRPr lang="en-US" dirty="0"/>
          </a:p>
        </p:txBody>
      </p:sp>
      <p:sp>
        <p:nvSpPr>
          <p:cNvPr id="3" name="Content Placeholder 2"/>
          <p:cNvSpPr>
            <a:spLocks noGrp="1"/>
          </p:cNvSpPr>
          <p:nvPr>
            <p:ph idx="1"/>
          </p:nvPr>
        </p:nvSpPr>
        <p:spPr>
          <a:xfrm>
            <a:off x="677334" y="1803043"/>
            <a:ext cx="8596668" cy="4238320"/>
          </a:xfrm>
        </p:spPr>
        <p:txBody>
          <a:bodyPr>
            <a:normAutofit/>
          </a:bodyPr>
          <a:lstStyle/>
          <a:p>
            <a:r>
              <a:rPr lang="en-US" sz="2800" dirty="0" smtClean="0"/>
              <a:t>Medical ethics </a:t>
            </a:r>
          </a:p>
          <a:p>
            <a:r>
              <a:rPr lang="en-US" sz="2800" dirty="0" smtClean="0"/>
              <a:t>Engineering </a:t>
            </a:r>
          </a:p>
          <a:p>
            <a:r>
              <a:rPr lang="en-US" sz="2800" dirty="0" smtClean="0"/>
              <a:t>Accountants </a:t>
            </a:r>
          </a:p>
          <a:p>
            <a:r>
              <a:rPr lang="en-US" sz="2800" dirty="0" smtClean="0"/>
              <a:t>Business  Ethics </a:t>
            </a:r>
          </a:p>
          <a:p>
            <a:r>
              <a:rPr lang="en-US" sz="2800" dirty="0" smtClean="0"/>
              <a:t>IT??</a:t>
            </a:r>
          </a:p>
          <a:p>
            <a:r>
              <a:rPr lang="en-US" sz="2800" dirty="0" smtClean="0"/>
              <a:t>Teaching Ethics </a:t>
            </a:r>
            <a:endParaRPr lang="en-US" sz="28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29</a:t>
            </a:fld>
            <a:endParaRPr lang="en-US"/>
          </a:p>
        </p:txBody>
      </p:sp>
    </p:spTree>
    <p:extLst>
      <p:ext uri="{BB962C8B-B14F-4D97-AF65-F5344CB8AC3E}">
        <p14:creationId xmlns:p14="http://schemas.microsoft.com/office/powerpoint/2010/main" xmlns="" val="2723142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8697" y="223233"/>
            <a:ext cx="8596668" cy="794198"/>
          </a:xfrm>
        </p:spPr>
        <p:txBody>
          <a:bodyPr/>
          <a:lstStyle/>
          <a:p>
            <a:r>
              <a:rPr lang="en-US" dirty="0" smtClean="0"/>
              <a:t>Definitions of Ethics</a:t>
            </a:r>
            <a:endParaRPr lang="en-US" dirty="0"/>
          </a:p>
        </p:txBody>
      </p:sp>
      <p:sp>
        <p:nvSpPr>
          <p:cNvPr id="3" name="Content Placeholder 2"/>
          <p:cNvSpPr>
            <a:spLocks noGrp="1"/>
          </p:cNvSpPr>
          <p:nvPr>
            <p:ph idx="1"/>
          </p:nvPr>
        </p:nvSpPr>
        <p:spPr>
          <a:xfrm>
            <a:off x="334851" y="1017431"/>
            <a:ext cx="9878096" cy="5550794"/>
          </a:xfrm>
        </p:spPr>
        <p:txBody>
          <a:bodyPr>
            <a:normAutofit fontScale="92500" lnSpcReduction="20000"/>
          </a:bodyPr>
          <a:lstStyle/>
          <a:p>
            <a:r>
              <a:rPr lang="en-US" sz="2600" dirty="0" smtClean="0"/>
              <a:t>Ethics can also mean “ the science of the …</a:t>
            </a:r>
          </a:p>
          <a:p>
            <a:pPr lvl="1"/>
            <a:r>
              <a:rPr lang="en-US" sz="2600" dirty="0" smtClean="0"/>
              <a:t> rightness and wrongness of character and conduct”</a:t>
            </a:r>
          </a:p>
          <a:p>
            <a:pPr lvl="1"/>
            <a:r>
              <a:rPr lang="en-US" sz="2600" dirty="0" smtClean="0"/>
              <a:t>highest good”-  the science of morality” </a:t>
            </a:r>
          </a:p>
          <a:p>
            <a:pPr lvl="1"/>
            <a:r>
              <a:rPr lang="en-US" sz="2600" dirty="0" smtClean="0"/>
              <a:t>Supreme ideal of human life”</a:t>
            </a:r>
          </a:p>
          <a:p>
            <a:pPr lvl="1"/>
            <a:endParaRPr lang="en-US" sz="2600" dirty="0"/>
          </a:p>
          <a:p>
            <a:pPr lvl="1"/>
            <a:r>
              <a:rPr lang="en-US" sz="2600" dirty="0" smtClean="0"/>
              <a:t>Therefore, Ethics is the study of what is “right or good in human conduct or character” </a:t>
            </a:r>
            <a:endParaRPr lang="en-US" sz="2600" dirty="0"/>
          </a:p>
          <a:p>
            <a:r>
              <a:rPr lang="en-US" sz="2600" dirty="0" smtClean="0"/>
              <a:t>A code of moral standards of conduct for what is “good” and “right” as apposed to what is “bad” or “wrong” </a:t>
            </a:r>
          </a:p>
          <a:p>
            <a:endParaRPr lang="en-US" sz="2600" dirty="0"/>
          </a:p>
          <a:p>
            <a:r>
              <a:rPr lang="en-US" sz="2600" dirty="0" smtClean="0"/>
              <a:t>Ethical behavior :</a:t>
            </a:r>
          </a:p>
          <a:p>
            <a:pPr lvl="1"/>
            <a:r>
              <a:rPr lang="en-US" sz="2600" dirty="0" smtClean="0"/>
              <a:t>That which is “right” or “good” in the context of governing moral code </a:t>
            </a:r>
            <a:endParaRPr lang="en-US" sz="2600" dirty="0"/>
          </a:p>
          <a:p>
            <a:pPr marL="457200" lvl="1" indent="0">
              <a:buNone/>
            </a:pPr>
            <a:r>
              <a:rPr lang="en-US" sz="2600" dirty="0" smtClean="0"/>
              <a:t> </a:t>
            </a:r>
          </a:p>
          <a:p>
            <a:pPr marL="457200" lvl="1" indent="0">
              <a:buNone/>
            </a:pPr>
            <a:endParaRPr lang="en-US" dirty="0" smtClean="0"/>
          </a:p>
          <a:p>
            <a:pPr marL="457200" lvl="1" indent="0">
              <a:buNone/>
            </a:pPr>
            <a:endParaRPr lang="en-US" dirty="0"/>
          </a:p>
          <a:p>
            <a:pPr lvl="1"/>
            <a:endParaRPr lang="en-US" dirty="0" smtClean="0"/>
          </a:p>
          <a:p>
            <a:endParaRPr lang="en-US" dirty="0"/>
          </a:p>
        </p:txBody>
      </p:sp>
      <p:sp>
        <p:nvSpPr>
          <p:cNvPr id="4" name="Date Placeholder 3"/>
          <p:cNvSpPr>
            <a:spLocks noGrp="1"/>
          </p:cNvSpPr>
          <p:nvPr>
            <p:ph type="dt" sz="half" idx="10"/>
          </p:nvPr>
        </p:nvSpPr>
        <p:spPr/>
        <p:txBody>
          <a:bodyPr/>
          <a:lstStyle/>
          <a:p>
            <a:fld id="{10998125-914D-49B9-90FC-356CC202DCE1}"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a:t>
            </a:fld>
            <a:endParaRPr lang="en-US"/>
          </a:p>
        </p:txBody>
      </p:sp>
    </p:spTree>
    <p:extLst>
      <p:ext uri="{BB962C8B-B14F-4D97-AF65-F5344CB8AC3E}">
        <p14:creationId xmlns:p14="http://schemas.microsoft.com/office/powerpoint/2010/main" xmlns="" val="41688282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 calcmode="lin" valueType="num">
                                      <p:cBhvr additive="base">
                                        <p:cTn id="4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3" presetID="2" presetClass="entr" presetSubtype="4" fill="hold" grpId="0" nodeType="withEffect">
                                  <p:stCondLst>
                                    <p:cond delay="0"/>
                                  </p:stCondLst>
                                  <p:childTnLst>
                                    <p:set>
                                      <p:cBhvr>
                                        <p:cTn id="44" dur="1" fill="hold">
                                          <p:stCondLst>
                                            <p:cond delay="0"/>
                                          </p:stCondLst>
                                        </p:cTn>
                                        <p:tgtEl>
                                          <p:spTgt spid="3">
                                            <p:txEl>
                                              <p:pRg st="9" end="9"/>
                                            </p:txEl>
                                          </p:spTgt>
                                        </p:tgtEl>
                                        <p:attrNameLst>
                                          <p:attrName>style.visibility</p:attrName>
                                        </p:attrNameLst>
                                      </p:cBhvr>
                                      <p:to>
                                        <p:strVal val="visible"/>
                                      </p:to>
                                    </p:set>
                                    <p:anim calcmode="lin" valueType="num">
                                      <p:cBhvr additive="base">
                                        <p:cTn id="45"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9" end="9"/>
                                            </p:txEl>
                                          </p:spTgt>
                                        </p:tgtEl>
                                        <p:attrNameLst>
                                          <p:attrName>ppt_y</p:attrName>
                                        </p:attrNameLst>
                                      </p:cBhvr>
                                      <p:tavLst>
                                        <p:tav tm="0">
                                          <p:val>
                                            <p:strVal val="1+#ppt_h/2"/>
                                          </p:val>
                                        </p:tav>
                                        <p:tav tm="100000">
                                          <p:val>
                                            <p:strVal val="#ppt_y"/>
                                          </p:val>
                                        </p:tav>
                                      </p:tavLst>
                                    </p:anim>
                                  </p:childTnLst>
                                </p:cTn>
                              </p:par>
                              <p:par>
                                <p:cTn id="47" presetID="2" presetClass="entr" presetSubtype="4" fill="hold" grpId="0" nodeType="withEffect">
                                  <p:stCondLst>
                                    <p:cond delay="0"/>
                                  </p:stCondLst>
                                  <p:childTnLst>
                                    <p:set>
                                      <p:cBhvr>
                                        <p:cTn id="48" dur="1" fill="hold">
                                          <p:stCondLst>
                                            <p:cond delay="0"/>
                                          </p:stCondLst>
                                        </p:cTn>
                                        <p:tgtEl>
                                          <p:spTgt spid="3">
                                            <p:txEl>
                                              <p:pRg st="10" end="10"/>
                                            </p:txEl>
                                          </p:spTgt>
                                        </p:tgtEl>
                                        <p:attrNameLst>
                                          <p:attrName>style.visibility</p:attrName>
                                        </p:attrNameLst>
                                      </p:cBhvr>
                                      <p:to>
                                        <p:strVal val="visible"/>
                                      </p:to>
                                    </p:set>
                                    <p:anim calcmode="lin" valueType="num">
                                      <p:cBhvr additive="base">
                                        <p:cTn id="49"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97476"/>
            <a:ext cx="8596668" cy="652530"/>
          </a:xfrm>
        </p:spPr>
        <p:txBody>
          <a:bodyPr>
            <a:normAutofit fontScale="90000"/>
          </a:bodyPr>
          <a:lstStyle/>
          <a:p>
            <a:r>
              <a:rPr lang="en-US" b="1" dirty="0"/>
              <a:t>Obstacles to and challenges of professionalism and ethics in Africa</a:t>
            </a:r>
            <a:r>
              <a:rPr lang="en-US" dirty="0"/>
              <a:t/>
            </a:r>
            <a:br>
              <a:rPr lang="en-US" dirty="0"/>
            </a:br>
            <a:endParaRPr lang="en-US" dirty="0"/>
          </a:p>
        </p:txBody>
      </p:sp>
      <p:sp>
        <p:nvSpPr>
          <p:cNvPr id="3" name="Content Placeholder 2"/>
          <p:cNvSpPr>
            <a:spLocks noGrp="1"/>
          </p:cNvSpPr>
          <p:nvPr>
            <p:ph idx="1"/>
          </p:nvPr>
        </p:nvSpPr>
        <p:spPr>
          <a:xfrm>
            <a:off x="677333" y="1365161"/>
            <a:ext cx="9612887" cy="5138670"/>
          </a:xfrm>
        </p:spPr>
        <p:txBody>
          <a:bodyPr>
            <a:normAutofit fontScale="92500" lnSpcReduction="20000"/>
          </a:bodyPr>
          <a:lstStyle/>
          <a:p>
            <a:r>
              <a:rPr lang="en-US" dirty="0"/>
              <a:t>Throughout, Sub-Saharan Africa, one cannot escape noticing the visible and ubiquitous (ever-present) decay or decomposition of public sector organization and institutions manifested in various ways: </a:t>
            </a:r>
            <a:endParaRPr lang="en-US" dirty="0" smtClean="0"/>
          </a:p>
          <a:p>
            <a:pPr lvl="1"/>
            <a:r>
              <a:rPr lang="en-US" dirty="0"/>
              <a:t>We have organization that are bureaucratic only in formal structure but in practice are riddled with un-bureaucratic tendencies.</a:t>
            </a:r>
            <a:endParaRPr lang="en-US" sz="1400" dirty="0"/>
          </a:p>
          <a:p>
            <a:pPr lvl="1"/>
            <a:r>
              <a:rPr lang="en-US" dirty="0"/>
              <a:t>We have government employees masquerading as public servants when they could be better described as ‘self servants’ were such a term available, we sadly witness daily the mugging of the state in order to enrich the private </a:t>
            </a:r>
            <a:r>
              <a:rPr lang="en-US" dirty="0" smtClean="0"/>
              <a:t>domain.;&gt; </a:t>
            </a:r>
            <a:r>
              <a:rPr lang="en-US" dirty="0" smtClean="0">
                <a:solidFill>
                  <a:srgbClr val="FF0000"/>
                </a:solidFill>
              </a:rPr>
              <a:t>IT specialists,  Analyst, Researchers,   journalists </a:t>
            </a:r>
          </a:p>
          <a:p>
            <a:pPr marL="457200" lvl="1" indent="0">
              <a:buNone/>
            </a:pPr>
            <a:endParaRPr lang="en-US" dirty="0" smtClean="0"/>
          </a:p>
          <a:p>
            <a:pPr lvl="1"/>
            <a:r>
              <a:rPr lang="en-US" dirty="0"/>
              <a:t>We horribly observe the almost unstoppable deterioration in the provision of even elementary public services while corruption has been elevated to the status of national totem to both its perpetrators and its </a:t>
            </a:r>
            <a:r>
              <a:rPr lang="en-US" dirty="0" smtClean="0"/>
              <a:t>victims</a:t>
            </a:r>
            <a:r>
              <a:rPr lang="en-US" dirty="0"/>
              <a:t> </a:t>
            </a:r>
            <a:r>
              <a:rPr lang="en-US" dirty="0" smtClean="0"/>
              <a:t>(</a:t>
            </a:r>
            <a:r>
              <a:rPr lang="en-US" dirty="0" smtClean="0">
                <a:solidFill>
                  <a:srgbClr val="FF0000"/>
                </a:solidFill>
              </a:rPr>
              <a:t>fake ATM, wiring money</a:t>
            </a:r>
            <a:r>
              <a:rPr lang="en-US" dirty="0" smtClean="0"/>
              <a:t>) </a:t>
            </a:r>
          </a:p>
          <a:p>
            <a:pPr lvl="0"/>
            <a:r>
              <a:rPr lang="en-US" dirty="0"/>
              <a:t>Selfishness among the professionals, </a:t>
            </a:r>
            <a:r>
              <a:rPr lang="en-US" dirty="0" err="1"/>
              <a:t>organisations</a:t>
            </a:r>
            <a:r>
              <a:rPr lang="en-US" dirty="0"/>
              <a:t> and institutions .They seem not to like interference in their affairs. </a:t>
            </a:r>
          </a:p>
          <a:p>
            <a:pPr lvl="0"/>
            <a:r>
              <a:rPr lang="en-US" dirty="0"/>
              <a:t> These efforts are further affected by the nature of the employment sector, which is now becoming more and more privatized. Many organizations employ people consulting the professional associations where these are meant to subscribe to</a:t>
            </a:r>
          </a:p>
          <a:p>
            <a:r>
              <a:rPr lang="en-US" dirty="0"/>
              <a:t>Given the socio-economic, political and cultural conditions of Uganda as a developing country, in IT for instance there is a likely need to </a:t>
            </a:r>
            <a:r>
              <a:rPr lang="en-US" dirty="0">
                <a:solidFill>
                  <a:srgbClr val="FF0000"/>
                </a:solidFill>
              </a:rPr>
              <a:t>censure </a:t>
            </a:r>
            <a:r>
              <a:rPr lang="en-US" dirty="0"/>
              <a:t>certain information, like concerning different political ideologies, pornography, etc.</a:t>
            </a:r>
            <a:endParaRPr lang="en-US" dirty="0" smtClean="0"/>
          </a:p>
          <a:p>
            <a:pPr lvl="1"/>
            <a:endParaRPr lang="en-US" dirty="0"/>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30</a:t>
            </a:fld>
            <a:endParaRPr lang="en-US"/>
          </a:p>
        </p:txBody>
      </p:sp>
    </p:spTree>
    <p:extLst>
      <p:ext uri="{BB962C8B-B14F-4D97-AF65-F5344CB8AC3E}">
        <p14:creationId xmlns:p14="http://schemas.microsoft.com/office/powerpoint/2010/main" xmlns="" val="19222056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1107583"/>
            <a:ext cx="8596668" cy="4933779"/>
          </a:xfrm>
        </p:spPr>
        <p:txBody>
          <a:bodyPr/>
          <a:lstStyle/>
          <a:p>
            <a:pPr lvl="0"/>
            <a:r>
              <a:rPr lang="en-US" dirty="0"/>
              <a:t>ethical behaviours is a challenge facing </a:t>
            </a:r>
            <a:r>
              <a:rPr lang="en-US" dirty="0" smtClean="0"/>
              <a:t>professionalism (include</a:t>
            </a:r>
            <a:r>
              <a:rPr lang="en-US" dirty="0"/>
              <a:t>: Bribery, </a:t>
            </a:r>
            <a:r>
              <a:rPr lang="en-US" dirty="0" smtClean="0"/>
              <a:t>Accepting </a:t>
            </a:r>
            <a:r>
              <a:rPr lang="en-US" dirty="0"/>
              <a:t>personal gifts, because the professionals’ ability to maintain professional objectivity might reasonably be </a:t>
            </a:r>
            <a:r>
              <a:rPr lang="en-US" dirty="0" smtClean="0"/>
              <a:t>questioned)</a:t>
            </a:r>
          </a:p>
          <a:p>
            <a:pPr lvl="0"/>
            <a:endParaRPr lang="en-US" dirty="0" smtClean="0"/>
          </a:p>
          <a:p>
            <a:pPr lvl="0"/>
            <a:r>
              <a:rPr lang="en-US" dirty="0" smtClean="0"/>
              <a:t>  </a:t>
            </a:r>
            <a:r>
              <a:rPr lang="en-US" dirty="0"/>
              <a:t>Market driven policies have in many countries generated harmful outcomes in the ‘support’ of clients of the services</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31</a:t>
            </a:fld>
            <a:endParaRPr lang="en-US"/>
          </a:p>
        </p:txBody>
      </p:sp>
    </p:spTree>
    <p:extLst>
      <p:ext uri="{BB962C8B-B14F-4D97-AF65-F5344CB8AC3E}">
        <p14:creationId xmlns:p14="http://schemas.microsoft.com/office/powerpoint/2010/main" xmlns="" val="34080837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Professional Ethical </a:t>
            </a:r>
            <a:r>
              <a:rPr lang="en-US" b="1" dirty="0" smtClean="0"/>
              <a:t>Concerns- </a:t>
            </a:r>
            <a:r>
              <a:rPr lang="en-US" b="1" dirty="0"/>
              <a:t>Responsibilities of Computing Professionals</a:t>
            </a:r>
            <a:r>
              <a:rPr lang="en-US" dirty="0"/>
              <a:t/>
            </a:r>
            <a:br>
              <a:rPr lang="en-US" dirty="0"/>
            </a:br>
            <a:r>
              <a:rPr lang="en-US" dirty="0"/>
              <a:t/>
            </a:r>
            <a:br>
              <a:rPr lang="en-US" dirty="0"/>
            </a:br>
            <a:endParaRPr lang="en-US" dirty="0"/>
          </a:p>
        </p:txBody>
      </p:sp>
      <p:sp>
        <p:nvSpPr>
          <p:cNvPr id="3" name="Content Placeholder 2"/>
          <p:cNvSpPr>
            <a:spLocks noGrp="1"/>
          </p:cNvSpPr>
          <p:nvPr>
            <p:ph idx="1"/>
          </p:nvPr>
        </p:nvSpPr>
        <p:spPr>
          <a:xfrm>
            <a:off x="677334" y="2160589"/>
            <a:ext cx="8814396" cy="4245898"/>
          </a:xfrm>
        </p:spPr>
        <p:txBody>
          <a:bodyPr/>
          <a:lstStyle/>
          <a:p>
            <a:pPr lvl="0"/>
            <a:r>
              <a:rPr lang="en-US" b="1" dirty="0"/>
              <a:t>Responsibilities to Clients and Users</a:t>
            </a:r>
            <a:endParaRPr lang="en-US" dirty="0"/>
          </a:p>
          <a:p>
            <a:pPr lvl="0"/>
            <a:r>
              <a:rPr lang="en-US" b="1" dirty="0"/>
              <a:t>Responsibilities to Employers</a:t>
            </a:r>
            <a:endParaRPr lang="en-US" dirty="0"/>
          </a:p>
          <a:p>
            <a:pPr lvl="0"/>
            <a:r>
              <a:rPr lang="en-US" b="1" dirty="0"/>
              <a:t>Responsibilities to other Professionals</a:t>
            </a:r>
            <a:endParaRPr lang="en-US" dirty="0"/>
          </a:p>
          <a:p>
            <a:pPr lvl="0"/>
            <a:r>
              <a:rPr lang="en-US" b="1" dirty="0"/>
              <a:t>Responsibilities to the Public</a:t>
            </a: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32</a:t>
            </a:fld>
            <a:endParaRPr lang="en-US"/>
          </a:p>
        </p:txBody>
      </p:sp>
    </p:spTree>
    <p:extLst>
      <p:ext uri="{BB962C8B-B14F-4D97-AF65-F5344CB8AC3E}">
        <p14:creationId xmlns:p14="http://schemas.microsoft.com/office/powerpoint/2010/main" xmlns="" val="36917202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Software/IT </a:t>
            </a:r>
            <a:r>
              <a:rPr lang="en-US" b="1" dirty="0"/>
              <a:t>engineering: Some of the ethical principles</a:t>
            </a:r>
            <a:r>
              <a:rPr lang="en-US" dirty="0"/>
              <a:t/>
            </a:r>
            <a:br>
              <a:rPr lang="en-US" dirty="0"/>
            </a:br>
            <a:endParaRPr lang="en-US" dirty="0"/>
          </a:p>
        </p:txBody>
      </p:sp>
      <p:sp>
        <p:nvSpPr>
          <p:cNvPr id="3" name="Content Placeholder 2"/>
          <p:cNvSpPr>
            <a:spLocks noGrp="1"/>
          </p:cNvSpPr>
          <p:nvPr>
            <p:ph idx="1"/>
          </p:nvPr>
        </p:nvSpPr>
        <p:spPr>
          <a:xfrm>
            <a:off x="677334" y="1803043"/>
            <a:ext cx="8596668" cy="4739426"/>
          </a:xfrm>
        </p:spPr>
        <p:txBody>
          <a:bodyPr>
            <a:normAutofit fontScale="92500" lnSpcReduction="20000"/>
          </a:bodyPr>
          <a:lstStyle/>
          <a:p>
            <a:r>
              <a:rPr lang="en-US" dirty="0"/>
              <a:t>1. Public - Software engineers shall act consistently with the public interest.</a:t>
            </a:r>
          </a:p>
          <a:p>
            <a:r>
              <a:rPr lang="en-US" dirty="0"/>
              <a:t>2. Client and employer - Software engineers shall act in a manner that is in the best interests of their client and employer consistent with the public interest.</a:t>
            </a:r>
          </a:p>
          <a:p>
            <a:r>
              <a:rPr lang="en-US" dirty="0"/>
              <a:t>3. Product - Software engineers shall ensure that their products and related modifications meet the highest professional standards possible.</a:t>
            </a:r>
          </a:p>
          <a:p>
            <a:r>
              <a:rPr lang="en-US" dirty="0"/>
              <a:t>4. Judgment - Software engineers shall maintain integrity and independence in their professional judgment.</a:t>
            </a:r>
          </a:p>
          <a:p>
            <a:r>
              <a:rPr lang="en-US" dirty="0"/>
              <a:t>5. Management - Software engineering managers and leaders shall subscribe to and promote an ethical approach to the management of software development and maintenance.</a:t>
            </a:r>
          </a:p>
          <a:p>
            <a:r>
              <a:rPr lang="en-US" dirty="0"/>
              <a:t>6. Profession - Software engineers shall advance the integrity and reputation of the profession consistent with the public interest.</a:t>
            </a:r>
          </a:p>
          <a:p>
            <a:r>
              <a:rPr lang="en-US" dirty="0"/>
              <a:t>7. Colleagues - Software engineers shall be fair to and supportive of their colleagues.</a:t>
            </a:r>
          </a:p>
          <a:p>
            <a:r>
              <a:rPr lang="en-US" dirty="0"/>
              <a:t>8. Self - Software engineers shall participate in lifelong learning regarding the practice of their profession and shall promote an ethical approach to the practice of the profession.</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33</a:t>
            </a:fld>
            <a:endParaRPr lang="en-US"/>
          </a:p>
        </p:txBody>
      </p:sp>
    </p:spTree>
    <p:extLst>
      <p:ext uri="{BB962C8B-B14F-4D97-AF65-F5344CB8AC3E}">
        <p14:creationId xmlns:p14="http://schemas.microsoft.com/office/powerpoint/2010/main" xmlns="" val="22450453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86143"/>
            <a:ext cx="8596668" cy="798713"/>
          </a:xfrm>
        </p:spPr>
        <p:txBody>
          <a:bodyPr>
            <a:normAutofit fontScale="90000"/>
          </a:bodyPr>
          <a:lstStyle/>
          <a:p>
            <a:r>
              <a:rPr lang="en-US" b="1" dirty="0"/>
              <a:t>Ethical Concerns that call for vigilance among professionals in Computing and IT</a:t>
            </a:r>
            <a:r>
              <a:rPr lang="en-US" dirty="0"/>
              <a:t/>
            </a:r>
            <a:br>
              <a:rPr lang="en-US" dirty="0"/>
            </a:br>
            <a:endParaRPr lang="en-US" dirty="0"/>
          </a:p>
        </p:txBody>
      </p:sp>
      <p:sp>
        <p:nvSpPr>
          <p:cNvPr id="3" name="Content Placeholder 2"/>
          <p:cNvSpPr>
            <a:spLocks noGrp="1"/>
          </p:cNvSpPr>
          <p:nvPr>
            <p:ph idx="1"/>
          </p:nvPr>
        </p:nvSpPr>
        <p:spPr>
          <a:xfrm>
            <a:off x="677334" y="1519706"/>
            <a:ext cx="9496976" cy="5177307"/>
          </a:xfrm>
        </p:spPr>
        <p:txBody>
          <a:bodyPr>
            <a:normAutofit fontScale="92500" lnSpcReduction="20000"/>
          </a:bodyPr>
          <a:lstStyle/>
          <a:p>
            <a:r>
              <a:rPr lang="en-US" dirty="0"/>
              <a:t>Crime</a:t>
            </a:r>
          </a:p>
          <a:p>
            <a:pPr lvl="1"/>
            <a:r>
              <a:rPr lang="en-US" dirty="0"/>
              <a:t>Stolen and counterfeit ATM cards are used to steal millions of dollars </a:t>
            </a:r>
            <a:r>
              <a:rPr lang="en-US" dirty="0" smtClean="0"/>
              <a:t>each year </a:t>
            </a:r>
            <a:r>
              <a:rPr lang="en-US" dirty="0"/>
              <a:t>across the globe. The anonymity of the machines makes some crimes easier and creates many new types of crimes.</a:t>
            </a:r>
          </a:p>
          <a:p>
            <a:r>
              <a:rPr lang="en-US" b="1" dirty="0" smtClean="0"/>
              <a:t>Loss </a:t>
            </a:r>
            <a:r>
              <a:rPr lang="en-US" b="1" dirty="0"/>
              <a:t>of privacy</a:t>
            </a:r>
            <a:endParaRPr lang="en-US" dirty="0"/>
          </a:p>
          <a:p>
            <a:pPr lvl="1"/>
            <a:r>
              <a:rPr lang="en-US" dirty="0"/>
              <a:t>Transactions are transmitted and recorded in databases at banks, hospitals, shopping complexes, and various organizations, in the public or private sector.</a:t>
            </a:r>
          </a:p>
          <a:p>
            <a:pPr lvl="1"/>
            <a:r>
              <a:rPr lang="en-US" dirty="0"/>
              <a:t>The contents of electronic communications and databases can provide important and private information to unauthorized individuals and organizations if they are not securely guarded.</a:t>
            </a:r>
          </a:p>
          <a:p>
            <a:pPr marL="0" indent="0">
              <a:buNone/>
            </a:pPr>
            <a:r>
              <a:rPr lang="en-US" dirty="0"/>
              <a:t> </a:t>
            </a:r>
            <a:r>
              <a:rPr lang="en-US" b="1" dirty="0" smtClean="0"/>
              <a:t>Errors</a:t>
            </a:r>
            <a:endParaRPr lang="en-US" dirty="0"/>
          </a:p>
          <a:p>
            <a:pPr lvl="1"/>
            <a:r>
              <a:rPr lang="en-US" dirty="0"/>
              <a:t>Information input into the databases is prone to human and device error. Computer </a:t>
            </a:r>
            <a:r>
              <a:rPr lang="en-US" dirty="0" err="1"/>
              <a:t>programmes</a:t>
            </a:r>
            <a:r>
              <a:rPr lang="en-US" dirty="0"/>
              <a:t> that process the information may contain thousands of errors. These errors can create wrong and misleading information about individuals and organizations. Information and </a:t>
            </a:r>
            <a:r>
              <a:rPr lang="en-US" dirty="0" err="1"/>
              <a:t>programme</a:t>
            </a:r>
            <a:r>
              <a:rPr lang="en-US" dirty="0"/>
              <a:t> errors might result in financial loss, or even the loss of lives</a:t>
            </a:r>
            <a:r>
              <a:rPr lang="en-US" dirty="0" smtClean="0"/>
              <a:t>.</a:t>
            </a:r>
          </a:p>
          <a:p>
            <a:pPr marL="457200" lvl="1" indent="0">
              <a:buNone/>
            </a:pPr>
            <a:endParaRPr lang="en-US" dirty="0"/>
          </a:p>
          <a:p>
            <a:r>
              <a:rPr lang="en-US" b="1" dirty="0" smtClean="0"/>
              <a:t>Intellectual </a:t>
            </a:r>
            <a:r>
              <a:rPr lang="en-US" b="1" dirty="0"/>
              <a:t>property</a:t>
            </a:r>
            <a:endParaRPr lang="en-US" dirty="0"/>
          </a:p>
          <a:p>
            <a:pPr lvl="1"/>
            <a:r>
              <a:rPr lang="en-US" dirty="0"/>
              <a:t>Millions of dollars of software is illegally copied each year all over the world. This phenomenon has a great impact on the software industry in the region. Local and foreign software industries need consumers support all over the world to maintain the progress of technology. Most importantly, for the sake of growth in indigenous ICT innovation and invention, local software industries in Asia-Pacific need local support in protecting their intellectual property rights and investment</a:t>
            </a:r>
            <a:r>
              <a:rPr lang="en-US" dirty="0" smtClean="0"/>
              <a:t>.</a:t>
            </a:r>
            <a:r>
              <a:rPr lang="en-US" dirty="0"/>
              <a:t> </a:t>
            </a:r>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34</a:t>
            </a:fld>
            <a:endParaRPr lang="en-US"/>
          </a:p>
        </p:txBody>
      </p:sp>
    </p:spTree>
    <p:extLst>
      <p:ext uri="{BB962C8B-B14F-4D97-AF65-F5344CB8AC3E}">
        <p14:creationId xmlns:p14="http://schemas.microsoft.com/office/powerpoint/2010/main" xmlns="" val="1747300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additive="base">
                                        <p:cTn id="4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 calcmode="lin" valueType="num">
                                      <p:cBhvr additive="base">
                                        <p:cTn id="4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3">
                                            <p:txEl>
                                              <p:pRg st="9" end="9"/>
                                            </p:txEl>
                                          </p:spTgt>
                                        </p:tgtEl>
                                        <p:attrNameLst>
                                          <p:attrName>style.visibility</p:attrName>
                                        </p:attrNameLst>
                                      </p:cBhvr>
                                      <p:to>
                                        <p:strVal val="visible"/>
                                      </p:to>
                                    </p:set>
                                    <p:anim calcmode="lin" valueType="num">
                                      <p:cBhvr additive="base">
                                        <p:cTn id="5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12125"/>
            <a:ext cx="8596668" cy="5629238"/>
          </a:xfrm>
        </p:spPr>
        <p:txBody>
          <a:bodyPr>
            <a:normAutofit fontScale="92500" lnSpcReduction="10000"/>
          </a:bodyPr>
          <a:lstStyle/>
          <a:p>
            <a:endParaRPr lang="en-US" dirty="0"/>
          </a:p>
          <a:p>
            <a:r>
              <a:rPr lang="en-US" b="1" dirty="0"/>
              <a:t>Freedom of speech and press</a:t>
            </a:r>
            <a:endParaRPr lang="en-US" dirty="0"/>
          </a:p>
          <a:p>
            <a:pPr lvl="1"/>
            <a:r>
              <a:rPr lang="en-US" dirty="0"/>
              <a:t>How do the constitutional rights of individuals in terms of the freedoms of speech and press apply to electronic media? How seriously do the problems of harassment, defamation, and censorship on the net affect individuals and society? What government initiatives have been used in handling this crisis?</a:t>
            </a:r>
          </a:p>
          <a:p>
            <a:pPr marL="0" indent="0">
              <a:buNone/>
            </a:pPr>
            <a:endParaRPr lang="en-US" dirty="0"/>
          </a:p>
          <a:p>
            <a:r>
              <a:rPr lang="en-US" b="1" dirty="0"/>
              <a:t>Digital Divide</a:t>
            </a:r>
            <a:endParaRPr lang="en-US" dirty="0"/>
          </a:p>
          <a:p>
            <a:pPr lvl="1"/>
            <a:r>
              <a:rPr lang="en-US" dirty="0"/>
              <a:t>How does ICT affect local community life? The increasing use of computers has increased the separation of rich and poor, creating a digital divide between the information “haves” and “have-nots.” What subsidies and </a:t>
            </a:r>
            <a:r>
              <a:rPr lang="en-US" dirty="0" err="1"/>
              <a:t>programmes</a:t>
            </a:r>
            <a:r>
              <a:rPr lang="en-US" dirty="0"/>
              <a:t> have been provided by governments of the region to address the issue?</a:t>
            </a:r>
          </a:p>
          <a:p>
            <a:pPr marL="0" indent="0">
              <a:buNone/>
            </a:pPr>
            <a:endParaRPr lang="en-US" dirty="0"/>
          </a:p>
          <a:p>
            <a:r>
              <a:rPr lang="en-US" b="1" dirty="0"/>
              <a:t>Professional Ethics Trainings</a:t>
            </a:r>
            <a:endParaRPr lang="en-US" dirty="0"/>
          </a:p>
          <a:p>
            <a:pPr lvl="1"/>
            <a:r>
              <a:rPr lang="en-US" dirty="0"/>
              <a:t>How well trained and ethical are our ICT professionals in dispensing their duties? Faulty and useless systems that cause disasters and hardships to users might be built by incompetent ICT professionals. In dispensing their duties ICT professionals must demonstrate their best practices and standards as set by professional bodies for quality assurance.</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35</a:t>
            </a:fld>
            <a:endParaRPr lang="en-US"/>
          </a:p>
        </p:txBody>
      </p:sp>
    </p:spTree>
    <p:extLst>
      <p:ext uri="{BB962C8B-B14F-4D97-AF65-F5344CB8AC3E}">
        <p14:creationId xmlns:p14="http://schemas.microsoft.com/office/powerpoint/2010/main" xmlns="" val="21209596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anim calcmode="lin" valueType="num">
                                      <p:cBhvr additive="base">
                                        <p:cTn id="1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 calcmode="lin" valueType="num">
                                      <p:cBhvr additive="base">
                                        <p:cTn id="1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 calcmode="lin" valueType="num">
                                      <p:cBhvr additive="base">
                                        <p:cTn id="2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 calcmode="lin" valueType="num">
                                      <p:cBhvr additive="base">
                                        <p:cTn id="2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7" end="7"/>
                                            </p:txEl>
                                          </p:spTgt>
                                        </p:tgtEl>
                                        <p:attrNameLst>
                                          <p:attrName>ppt_y</p:attrName>
                                        </p:attrNameLst>
                                      </p:cBhvr>
                                      <p:tavLst>
                                        <p:tav tm="0">
                                          <p:val>
                                            <p:strVal val="1+#ppt_h/2"/>
                                          </p:val>
                                        </p:tav>
                                        <p:tav tm="100000">
                                          <p:val>
                                            <p:strVal val="#ppt_y"/>
                                          </p:val>
                                        </p:tav>
                                      </p:tavLst>
                                    </p:anim>
                                  </p:childTnLst>
                                </p:cTn>
                              </p:par>
                              <p:par>
                                <p:cTn id="29" presetID="2" presetClass="entr" presetSubtype="4"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 calcmode="lin" valueType="num">
                                      <p:cBhvr additive="base">
                                        <p:cTn id="31"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Uganda’s case</a:t>
            </a:r>
            <a:endParaRPr lang="en-US" dirty="0"/>
          </a:p>
        </p:txBody>
      </p:sp>
      <p:sp>
        <p:nvSpPr>
          <p:cNvPr id="3" name="Content Placeholder 2"/>
          <p:cNvSpPr>
            <a:spLocks noGrp="1"/>
          </p:cNvSpPr>
          <p:nvPr>
            <p:ph idx="1"/>
          </p:nvPr>
        </p:nvSpPr>
        <p:spPr/>
        <p:txBody>
          <a:bodyPr/>
          <a:lstStyle/>
          <a:p>
            <a:r>
              <a:rPr lang="en-US" dirty="0" smtClean="0"/>
              <a:t>Code of conduct for public Service </a:t>
            </a:r>
          </a:p>
          <a:p>
            <a:r>
              <a:rPr lang="en-US" dirty="0" smtClean="0"/>
              <a:t>Dress code for public servant </a:t>
            </a: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36</a:t>
            </a:fld>
            <a:endParaRPr lang="en-US"/>
          </a:p>
        </p:txBody>
      </p:sp>
    </p:spTree>
    <p:extLst>
      <p:ext uri="{BB962C8B-B14F-4D97-AF65-F5344CB8AC3E}">
        <p14:creationId xmlns:p14="http://schemas.microsoft.com/office/powerpoint/2010/main" xmlns="" val="1338747124"/>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Reading materials</a:t>
            </a:r>
            <a:endParaRPr lang="en-US" dirty="0"/>
          </a:p>
        </p:txBody>
      </p:sp>
      <p:sp>
        <p:nvSpPr>
          <p:cNvPr id="3" name="Content Placeholder 2"/>
          <p:cNvSpPr>
            <a:spLocks noGrp="1"/>
          </p:cNvSpPr>
          <p:nvPr>
            <p:ph idx="1"/>
          </p:nvPr>
        </p:nvSpPr>
        <p:spPr/>
        <p:txBody>
          <a:bodyPr/>
          <a:lstStyle/>
          <a:p>
            <a:r>
              <a:rPr lang="en-US" dirty="0" smtClean="0"/>
              <a:t>Sent to the class president to share </a:t>
            </a:r>
            <a:r>
              <a:rPr lang="en-US" smtClean="0"/>
              <a:t>with you</a:t>
            </a:r>
          </a:p>
          <a:p>
            <a:endParaRPr lang="en-US"/>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37</a:t>
            </a:fld>
            <a:endParaRPr lang="en-US"/>
          </a:p>
        </p:txBody>
      </p:sp>
    </p:spTree>
    <p:extLst>
      <p:ext uri="{BB962C8B-B14F-4D97-AF65-F5344CB8AC3E}">
        <p14:creationId xmlns:p14="http://schemas.microsoft.com/office/powerpoint/2010/main" xmlns="" val="148603790"/>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553793"/>
            <a:ext cx="8596668" cy="5487570"/>
          </a:xfrm>
        </p:spPr>
        <p:txBody>
          <a:bodyPr/>
          <a:lstStyle/>
          <a:p>
            <a:endParaRPr lang="en-US" dirty="0" smtClean="0"/>
          </a:p>
          <a:p>
            <a:endParaRPr lang="en-US" dirty="0"/>
          </a:p>
          <a:p>
            <a:pPr marL="0" indent="0" algn="ctr">
              <a:buNone/>
            </a:pPr>
            <a:r>
              <a:rPr lang="en-US" sz="4400" dirty="0" smtClean="0"/>
              <a:t>Lecture 5 </a:t>
            </a:r>
          </a:p>
          <a:p>
            <a:pPr marL="0" indent="0" algn="ctr">
              <a:buNone/>
            </a:pPr>
            <a:endParaRPr lang="en-US" sz="3600" dirty="0"/>
          </a:p>
          <a:p>
            <a:pPr marL="0" indent="0" algn="ctr">
              <a:buNone/>
            </a:pPr>
            <a:endParaRPr lang="en-US" sz="3600" dirty="0" smtClean="0"/>
          </a:p>
          <a:p>
            <a:pPr marL="0" indent="0" algn="ctr">
              <a:buNone/>
            </a:pPr>
            <a:r>
              <a:rPr lang="en-US" sz="3600" b="1" dirty="0" smtClean="0"/>
              <a:t>CITIZENRY</a:t>
            </a:r>
            <a:r>
              <a:rPr lang="en-US" sz="3600" dirty="0" smtClean="0"/>
              <a:t> </a:t>
            </a:r>
            <a:endParaRPr lang="en-US" sz="36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38</a:t>
            </a:fld>
            <a:endParaRPr lang="en-US"/>
          </a:p>
        </p:txBody>
      </p:sp>
    </p:spTree>
    <p:extLst>
      <p:ext uri="{BB962C8B-B14F-4D97-AF65-F5344CB8AC3E}">
        <p14:creationId xmlns:p14="http://schemas.microsoft.com/office/powerpoint/2010/main" xmlns="" val="9218816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anim calcmode="lin" valueType="num">
                                      <p:cBhvr additive="base">
                                        <p:cTn id="1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115910"/>
            <a:ext cx="8596668" cy="489397"/>
          </a:xfrm>
        </p:spPr>
        <p:txBody>
          <a:bodyPr>
            <a:normAutofit fontScale="90000"/>
          </a:bodyPr>
          <a:lstStyle/>
          <a:p>
            <a:r>
              <a:rPr lang="en-US" dirty="0" smtClean="0"/>
              <a:t>Key terms </a:t>
            </a:r>
            <a:endParaRPr lang="en-US" dirty="0"/>
          </a:p>
        </p:txBody>
      </p:sp>
      <p:sp>
        <p:nvSpPr>
          <p:cNvPr id="3" name="Content Placeholder 2"/>
          <p:cNvSpPr>
            <a:spLocks noGrp="1"/>
          </p:cNvSpPr>
          <p:nvPr>
            <p:ph idx="1"/>
          </p:nvPr>
        </p:nvSpPr>
        <p:spPr>
          <a:xfrm>
            <a:off x="677334" y="734096"/>
            <a:ext cx="8596668" cy="5859887"/>
          </a:xfrm>
        </p:spPr>
        <p:txBody>
          <a:bodyPr>
            <a:normAutofit/>
          </a:bodyPr>
          <a:lstStyle/>
          <a:p>
            <a:r>
              <a:rPr lang="en-US" sz="2000" dirty="0" smtClean="0">
                <a:solidFill>
                  <a:srgbClr val="FF0000"/>
                </a:solidFill>
              </a:rPr>
              <a:t>Citizenry: </a:t>
            </a:r>
            <a:r>
              <a:rPr lang="en-US" sz="2000" dirty="0" smtClean="0"/>
              <a:t>the </a:t>
            </a:r>
            <a:r>
              <a:rPr lang="en-US" sz="2000" dirty="0"/>
              <a:t>group of people who live in a particular country or </a:t>
            </a:r>
            <a:r>
              <a:rPr lang="en-US" sz="2000" dirty="0" smtClean="0"/>
              <a:t>place</a:t>
            </a:r>
          </a:p>
          <a:p>
            <a:endParaRPr lang="en-US" sz="2000" dirty="0"/>
          </a:p>
          <a:p>
            <a:r>
              <a:rPr lang="en-US" sz="2000" dirty="0" smtClean="0">
                <a:solidFill>
                  <a:srgbClr val="FF0000"/>
                </a:solidFill>
              </a:rPr>
              <a:t>Citizenship: </a:t>
            </a:r>
            <a:r>
              <a:rPr lang="en-US" sz="2000" dirty="0" smtClean="0"/>
              <a:t>A </a:t>
            </a:r>
            <a:r>
              <a:rPr lang="en-US" sz="2000" dirty="0"/>
              <a:t>legal status and relation between an individual and a state that entails specific legal rights and </a:t>
            </a:r>
            <a:r>
              <a:rPr lang="en-US" sz="2000" dirty="0" smtClean="0"/>
              <a:t>duties</a:t>
            </a:r>
          </a:p>
          <a:p>
            <a:endParaRPr lang="en-US" sz="2000" dirty="0"/>
          </a:p>
          <a:p>
            <a:pPr lvl="1"/>
            <a:r>
              <a:rPr lang="en-US" sz="2000" dirty="0"/>
              <a:t>Citizenship is generally used as a synonym for </a:t>
            </a:r>
            <a:r>
              <a:rPr lang="en-US" sz="2000" dirty="0" smtClean="0"/>
              <a:t>nationality</a:t>
            </a:r>
          </a:p>
          <a:p>
            <a:endParaRPr lang="en-US" sz="2000" dirty="0" smtClean="0"/>
          </a:p>
          <a:p>
            <a:r>
              <a:rPr lang="en-US" sz="2000" dirty="0" smtClean="0">
                <a:solidFill>
                  <a:srgbClr val="FF0000"/>
                </a:solidFill>
              </a:rPr>
              <a:t>A citizen </a:t>
            </a:r>
            <a:r>
              <a:rPr lang="en-US" sz="2000" dirty="0" smtClean="0"/>
              <a:t>is a member of the democratic community who enjoys full civil and political rights </a:t>
            </a:r>
          </a:p>
          <a:p>
            <a:r>
              <a:rPr lang="en-US" sz="2000" dirty="0" smtClean="0">
                <a:solidFill>
                  <a:srgbClr val="FF0000"/>
                </a:solidFill>
              </a:rPr>
              <a:t>An alien </a:t>
            </a:r>
            <a:r>
              <a:rPr lang="en-US" sz="2000" dirty="0" smtClean="0"/>
              <a:t>is a citizen of another country who is residing in or passing through another country</a:t>
            </a:r>
          </a:p>
          <a:p>
            <a:pPr lvl="1"/>
            <a:r>
              <a:rPr lang="en-US" sz="2000" dirty="0" smtClean="0"/>
              <a:t>Popularly known as a foreigner </a:t>
            </a:r>
          </a:p>
          <a:p>
            <a:pPr lvl="1"/>
            <a:r>
              <a:rPr lang="en-US" sz="2000" dirty="0" smtClean="0"/>
              <a:t>Not given full rights to citizenship but is entitled to receive protection as to his person and property  </a:t>
            </a:r>
          </a:p>
          <a:p>
            <a:pPr marL="0" indent="0">
              <a:buNone/>
            </a:pPr>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39</a:t>
            </a:fld>
            <a:endParaRPr lang="en-US"/>
          </a:p>
        </p:txBody>
      </p:sp>
    </p:spTree>
    <p:extLst>
      <p:ext uri="{BB962C8B-B14F-4D97-AF65-F5344CB8AC3E}">
        <p14:creationId xmlns:p14="http://schemas.microsoft.com/office/powerpoint/2010/main" xmlns="" val="407514459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 calcmode="lin" valueType="num">
                                      <p:cBhvr additive="base">
                                        <p:cTn id="2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anim calcmode="lin" valueType="num">
                                      <p:cBhvr additive="base">
                                        <p:cTn id="3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additive="base">
                                        <p:cTn id="39"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anim calcmode="lin" valueType="num">
                                      <p:cBhvr additive="base">
                                        <p:cTn id="43"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9245" y="352246"/>
            <a:ext cx="10515600" cy="484881"/>
          </a:xfrm>
        </p:spPr>
        <p:txBody>
          <a:bodyPr>
            <a:noAutofit/>
          </a:bodyPr>
          <a:lstStyle/>
          <a:p>
            <a:r>
              <a:rPr lang="en-US" sz="4000" dirty="0" smtClean="0"/>
              <a:t>Major ethical principles</a:t>
            </a:r>
            <a:endParaRPr lang="en-US" sz="4000" dirty="0"/>
          </a:p>
        </p:txBody>
      </p:sp>
      <p:sp>
        <p:nvSpPr>
          <p:cNvPr id="3" name="Content Placeholder 2"/>
          <p:cNvSpPr>
            <a:spLocks noGrp="1"/>
          </p:cNvSpPr>
          <p:nvPr>
            <p:ph idx="1"/>
          </p:nvPr>
        </p:nvSpPr>
        <p:spPr>
          <a:xfrm>
            <a:off x="399244" y="1146220"/>
            <a:ext cx="9478851" cy="5447763"/>
          </a:xfrm>
        </p:spPr>
        <p:txBody>
          <a:bodyPr>
            <a:normAutofit/>
          </a:bodyPr>
          <a:lstStyle/>
          <a:p>
            <a:r>
              <a:rPr lang="en-US" sz="2400" dirty="0" smtClean="0">
                <a:solidFill>
                  <a:srgbClr val="FF0000"/>
                </a:solidFill>
              </a:rPr>
              <a:t>Justice: </a:t>
            </a:r>
            <a:r>
              <a:rPr lang="en-US" sz="2400" dirty="0" smtClean="0"/>
              <a:t>Fairness, to provide care that is just and equitable, and evenly distributed </a:t>
            </a:r>
          </a:p>
          <a:p>
            <a:r>
              <a:rPr lang="en-US" sz="2400" dirty="0" smtClean="0">
                <a:solidFill>
                  <a:srgbClr val="FF0000"/>
                </a:solidFill>
              </a:rPr>
              <a:t>Beneficence:  </a:t>
            </a:r>
            <a:r>
              <a:rPr lang="en-US" sz="2400" dirty="0" smtClean="0"/>
              <a:t>Doing good for the client and doing the right thing</a:t>
            </a:r>
          </a:p>
          <a:p>
            <a:r>
              <a:rPr lang="en-US" sz="2400" dirty="0" smtClean="0">
                <a:solidFill>
                  <a:srgbClr val="FF0000"/>
                </a:solidFill>
              </a:rPr>
              <a:t>Nonmaleficence:  </a:t>
            </a:r>
            <a:r>
              <a:rPr lang="en-US" sz="2400" dirty="0" smtClean="0"/>
              <a:t>Doing no harm (intentional or unintentional)</a:t>
            </a:r>
          </a:p>
          <a:p>
            <a:r>
              <a:rPr lang="en-US" sz="2400" dirty="0" smtClean="0">
                <a:solidFill>
                  <a:srgbClr val="FF0000"/>
                </a:solidFill>
              </a:rPr>
              <a:t>Accountability</a:t>
            </a:r>
            <a:r>
              <a:rPr lang="en-US" sz="2400" dirty="0" smtClean="0"/>
              <a:t>: Accepting responsibility for actions, nursing care, and the consequences of actions</a:t>
            </a:r>
          </a:p>
          <a:p>
            <a:r>
              <a:rPr lang="en-US" sz="2400" dirty="0" smtClean="0">
                <a:solidFill>
                  <a:srgbClr val="FF0000"/>
                </a:solidFill>
              </a:rPr>
              <a:t>Fidelity: </a:t>
            </a:r>
            <a:r>
              <a:rPr lang="en-US" sz="2400" dirty="0" smtClean="0"/>
              <a:t>Keeping promises, remaining true to professional responsibilities </a:t>
            </a:r>
          </a:p>
          <a:p>
            <a:r>
              <a:rPr lang="en-US" sz="2400" dirty="0" smtClean="0">
                <a:solidFill>
                  <a:srgbClr val="FF0000"/>
                </a:solidFill>
              </a:rPr>
              <a:t>Autonomy:  </a:t>
            </a:r>
            <a:r>
              <a:rPr lang="en-US" sz="2400" dirty="0" smtClean="0"/>
              <a:t>Respect for an individual’s right to make their own decisions</a:t>
            </a:r>
          </a:p>
          <a:p>
            <a:r>
              <a:rPr lang="en-US" sz="2400" dirty="0" smtClean="0">
                <a:solidFill>
                  <a:srgbClr val="FF0000"/>
                </a:solidFill>
              </a:rPr>
              <a:t>Veracity</a:t>
            </a:r>
            <a:r>
              <a:rPr lang="en-US" sz="2400" dirty="0" smtClean="0"/>
              <a:t>: Telling the complete truth, not withholding any part of the truth, evening if it is upsetting </a:t>
            </a:r>
          </a:p>
          <a:p>
            <a:endParaRPr lang="en-US" dirty="0" smtClean="0"/>
          </a:p>
          <a:p>
            <a:endParaRPr lang="en-US" dirty="0" smtClean="0"/>
          </a:p>
          <a:p>
            <a:endParaRPr lang="en-US" dirty="0" smtClean="0"/>
          </a:p>
          <a:p>
            <a:endParaRPr lang="en-US" dirty="0"/>
          </a:p>
        </p:txBody>
      </p:sp>
      <p:sp>
        <p:nvSpPr>
          <p:cNvPr id="4" name="Date Placeholder 3"/>
          <p:cNvSpPr>
            <a:spLocks noGrp="1"/>
          </p:cNvSpPr>
          <p:nvPr>
            <p:ph type="dt" sz="half" idx="10"/>
          </p:nvPr>
        </p:nvSpPr>
        <p:spPr/>
        <p:txBody>
          <a:bodyPr/>
          <a:lstStyle/>
          <a:p>
            <a:fld id="{B63A9E2A-D764-4647-A280-3CA5016490FF}"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a:t>
            </a:fld>
            <a:endParaRPr lang="en-US"/>
          </a:p>
        </p:txBody>
      </p:sp>
    </p:spTree>
    <p:extLst>
      <p:ext uri="{BB962C8B-B14F-4D97-AF65-F5344CB8AC3E}">
        <p14:creationId xmlns:p14="http://schemas.microsoft.com/office/powerpoint/2010/main" xmlns="" val="2404544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calcmode="lin" valueType="num">
                                      <p:cBhvr additive="base">
                                        <p:cTn id="4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calcmode="lin" valueType="num">
                                      <p:cBhvr additive="base">
                                        <p:cTn id="4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36113"/>
            <a:ext cx="8596668" cy="776801"/>
          </a:xfrm>
        </p:spPr>
        <p:txBody>
          <a:bodyPr/>
          <a:lstStyle/>
          <a:p>
            <a:r>
              <a:rPr lang="en-US" dirty="0" smtClean="0"/>
              <a:t>Responsible citizenship</a:t>
            </a:r>
            <a:endParaRPr lang="en-US" dirty="0"/>
          </a:p>
        </p:txBody>
      </p:sp>
      <p:sp>
        <p:nvSpPr>
          <p:cNvPr id="3" name="Content Placeholder 2"/>
          <p:cNvSpPr>
            <a:spLocks noGrp="1"/>
          </p:cNvSpPr>
          <p:nvPr>
            <p:ph idx="1"/>
          </p:nvPr>
        </p:nvSpPr>
        <p:spPr>
          <a:xfrm>
            <a:off x="677334" y="1012915"/>
            <a:ext cx="8596668" cy="5393572"/>
          </a:xfrm>
        </p:spPr>
        <p:txBody>
          <a:bodyPr>
            <a:normAutofit lnSpcReduction="10000"/>
          </a:bodyPr>
          <a:lstStyle/>
          <a:p>
            <a:r>
              <a:rPr lang="en-US" sz="2000" dirty="0"/>
              <a:t>is identified as a basic requirement for sustainable national development and nationhood. </a:t>
            </a:r>
            <a:endParaRPr lang="en-US" sz="2000" dirty="0" smtClean="0"/>
          </a:p>
          <a:p>
            <a:r>
              <a:rPr lang="en-US" sz="2000" dirty="0" smtClean="0"/>
              <a:t>Every </a:t>
            </a:r>
            <a:r>
              <a:rPr lang="en-US" sz="2000" dirty="0"/>
              <a:t>citizen has got one way or the other to contribute to national development. </a:t>
            </a:r>
            <a:endParaRPr lang="en-US" sz="2000" dirty="0" smtClean="0"/>
          </a:p>
          <a:p>
            <a:r>
              <a:rPr lang="en-US" sz="2000" dirty="0"/>
              <a:t>Being a responsible citizen also means having a sense of patriotism- a sense of national responsibility; putting a country ahead of self</a:t>
            </a:r>
            <a:r>
              <a:rPr lang="en-US" sz="2000" dirty="0" smtClean="0"/>
              <a:t>.</a:t>
            </a:r>
          </a:p>
          <a:p>
            <a:r>
              <a:rPr lang="en-US" sz="2000" dirty="0" smtClean="0"/>
              <a:t> </a:t>
            </a:r>
            <a:r>
              <a:rPr lang="en-US" sz="2000" dirty="0"/>
              <a:t>A patriot is a person who loves his country. </a:t>
            </a:r>
            <a:endParaRPr lang="en-US" sz="2000" dirty="0" smtClean="0"/>
          </a:p>
          <a:p>
            <a:pPr lvl="1"/>
            <a:r>
              <a:rPr lang="en-US" sz="2000" dirty="0" smtClean="0"/>
              <a:t>He </a:t>
            </a:r>
            <a:r>
              <a:rPr lang="en-US" sz="2000" dirty="0"/>
              <a:t>is not a person who says he loves his country. </a:t>
            </a:r>
            <a:endParaRPr lang="en-US" sz="2000" dirty="0" smtClean="0"/>
          </a:p>
          <a:p>
            <a:pPr lvl="1"/>
            <a:r>
              <a:rPr lang="en-US" sz="2000" dirty="0" smtClean="0"/>
              <a:t>A </a:t>
            </a:r>
            <a:r>
              <a:rPr lang="en-US" sz="2000" dirty="0"/>
              <a:t>true patriot will always demand the highest standards of his country and accept nothing but the best for and from his people. </a:t>
            </a:r>
            <a:endParaRPr lang="en-US" sz="2000" dirty="0" smtClean="0"/>
          </a:p>
          <a:p>
            <a:pPr lvl="1"/>
            <a:r>
              <a:rPr lang="en-US" sz="2000" dirty="0" smtClean="0"/>
              <a:t>He </a:t>
            </a:r>
            <a:r>
              <a:rPr lang="en-US" sz="2000" dirty="0"/>
              <a:t>will be outspoken in condemnation of the shortcomings and offers positive criticism. </a:t>
            </a:r>
            <a:endParaRPr lang="en-US" sz="2000" dirty="0" smtClean="0"/>
          </a:p>
          <a:p>
            <a:r>
              <a:rPr lang="en-US" sz="2000" dirty="0"/>
              <a:t>A responsible citizen is one who consciously participates in the common destiny with fellow citizens respecting the dignity of each individual and the unity of the Nation</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40</a:t>
            </a:fld>
            <a:endParaRPr lang="en-US"/>
          </a:p>
        </p:txBody>
      </p:sp>
    </p:spTree>
    <p:extLst>
      <p:ext uri="{BB962C8B-B14F-4D97-AF65-F5344CB8AC3E}">
        <p14:creationId xmlns:p14="http://schemas.microsoft.com/office/powerpoint/2010/main" xmlns="" val="35216809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965915"/>
            <a:ext cx="8596668" cy="5075447"/>
          </a:xfrm>
        </p:spPr>
        <p:txBody>
          <a:bodyPr/>
          <a:lstStyle/>
          <a:p>
            <a:r>
              <a:rPr lang="en-US" dirty="0" err="1"/>
              <a:t>He/She</a:t>
            </a:r>
            <a:r>
              <a:rPr lang="en-US" dirty="0"/>
              <a:t> is one who is prepared to limit his personal interests, if needed, in the larger interest of the community. </a:t>
            </a:r>
            <a:endParaRPr lang="en-US" dirty="0" smtClean="0"/>
          </a:p>
          <a:p>
            <a:r>
              <a:rPr lang="en-US" dirty="0" smtClean="0"/>
              <a:t>He/she </a:t>
            </a:r>
            <a:r>
              <a:rPr lang="en-US" dirty="0"/>
              <a:t>must voluntarily abide by the constitution and agree to obey the law and legal processes in his/her relations with the State and other citizens.</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41</a:t>
            </a:fld>
            <a:endParaRPr lang="en-US"/>
          </a:p>
        </p:txBody>
      </p:sp>
    </p:spTree>
    <p:extLst>
      <p:ext uri="{BB962C8B-B14F-4D97-AF65-F5344CB8AC3E}">
        <p14:creationId xmlns:p14="http://schemas.microsoft.com/office/powerpoint/2010/main" xmlns="" val="35001755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45713"/>
          </a:xfrm>
        </p:spPr>
        <p:txBody>
          <a:bodyPr>
            <a:normAutofit fontScale="90000"/>
          </a:bodyPr>
          <a:lstStyle/>
          <a:p>
            <a:r>
              <a:rPr lang="en-US" sz="4400" dirty="0"/>
              <a:t>A</a:t>
            </a:r>
            <a:r>
              <a:rPr lang="en-US" sz="4400" dirty="0" smtClean="0"/>
              <a:t> </a:t>
            </a:r>
            <a:r>
              <a:rPr lang="en-US" sz="4400" dirty="0"/>
              <a:t>responsible </a:t>
            </a:r>
            <a:r>
              <a:rPr lang="en-US" sz="4400" dirty="0" smtClean="0"/>
              <a:t>citizen’s obligations</a:t>
            </a:r>
            <a:r>
              <a:rPr lang="en-US" dirty="0"/>
              <a:t/>
            </a:r>
            <a:br>
              <a:rPr lang="en-US" dirty="0"/>
            </a:br>
            <a:endParaRPr lang="en-US" dirty="0"/>
          </a:p>
        </p:txBody>
      </p:sp>
      <p:sp>
        <p:nvSpPr>
          <p:cNvPr id="3" name="Content Placeholder 2"/>
          <p:cNvSpPr>
            <a:spLocks noGrp="1"/>
          </p:cNvSpPr>
          <p:nvPr>
            <p:ph idx="1"/>
          </p:nvPr>
        </p:nvSpPr>
        <p:spPr>
          <a:xfrm>
            <a:off x="677334" y="1944710"/>
            <a:ext cx="8596668" cy="4096652"/>
          </a:xfrm>
        </p:spPr>
        <p:txBody>
          <a:bodyPr>
            <a:normAutofit/>
          </a:bodyPr>
          <a:lstStyle/>
          <a:p>
            <a:r>
              <a:rPr lang="en-US" sz="3200" b="1" dirty="0"/>
              <a:t>Legal Obligations</a:t>
            </a:r>
            <a:endParaRPr lang="en-US" sz="3200" dirty="0"/>
          </a:p>
          <a:p>
            <a:r>
              <a:rPr lang="en-US" sz="3200" b="1" dirty="0"/>
              <a:t>Social Obligations</a:t>
            </a:r>
            <a:endParaRPr lang="en-US" sz="3200" dirty="0"/>
          </a:p>
          <a:p>
            <a:r>
              <a:rPr lang="en-US" sz="3200" b="1" dirty="0"/>
              <a:t>Moral Obligations</a:t>
            </a:r>
            <a:endParaRPr lang="en-US" sz="3200" dirty="0"/>
          </a:p>
          <a:p>
            <a:r>
              <a:rPr lang="en-US" sz="3200" b="1" dirty="0"/>
              <a:t>Respect for the Country</a:t>
            </a:r>
          </a:p>
          <a:p>
            <a:r>
              <a:rPr lang="en-US" sz="3200" b="1" dirty="0"/>
              <a:t>Being law abiding citizen </a:t>
            </a:r>
          </a:p>
          <a:p>
            <a:endParaRPr lang="en-US" sz="32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42</a:t>
            </a:fld>
            <a:endParaRPr lang="en-US"/>
          </a:p>
        </p:txBody>
      </p:sp>
    </p:spTree>
    <p:extLst>
      <p:ext uri="{BB962C8B-B14F-4D97-AF65-F5344CB8AC3E}">
        <p14:creationId xmlns:p14="http://schemas.microsoft.com/office/powerpoint/2010/main" xmlns="" val="39167300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calcmode="lin" valueType="num">
                                      <p:cBhvr additive="base">
                                        <p:cTn id="3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807076"/>
          </a:xfrm>
        </p:spPr>
        <p:txBody>
          <a:bodyPr/>
          <a:lstStyle/>
          <a:p>
            <a:r>
              <a:rPr lang="en-US" dirty="0"/>
              <a:t>D</a:t>
            </a:r>
            <a:r>
              <a:rPr lang="en-US" dirty="0" smtClean="0"/>
              <a:t>imensions </a:t>
            </a:r>
            <a:r>
              <a:rPr lang="en-US" dirty="0"/>
              <a:t>of responsible citizenry </a:t>
            </a:r>
          </a:p>
        </p:txBody>
      </p:sp>
      <p:sp>
        <p:nvSpPr>
          <p:cNvPr id="3" name="Content Placeholder 2"/>
          <p:cNvSpPr>
            <a:spLocks noGrp="1"/>
          </p:cNvSpPr>
          <p:nvPr>
            <p:ph idx="1"/>
          </p:nvPr>
        </p:nvSpPr>
        <p:spPr>
          <a:xfrm>
            <a:off x="677334" y="1777285"/>
            <a:ext cx="8596668" cy="4264077"/>
          </a:xfrm>
        </p:spPr>
        <p:txBody>
          <a:bodyPr/>
          <a:lstStyle/>
          <a:p>
            <a:pPr lvl="0"/>
            <a:r>
              <a:rPr lang="en-US" sz="2800" i="1" dirty="0"/>
              <a:t>Personality(al) Responsible </a:t>
            </a:r>
            <a:r>
              <a:rPr lang="en-US" sz="2800" i="1" dirty="0" smtClean="0"/>
              <a:t>Citizenry</a:t>
            </a:r>
          </a:p>
          <a:p>
            <a:pPr marL="0" lvl="0" indent="0">
              <a:buNone/>
            </a:pPr>
            <a:endParaRPr lang="en-US" sz="2800" dirty="0"/>
          </a:p>
          <a:p>
            <a:pPr lvl="0"/>
            <a:r>
              <a:rPr lang="en-US" sz="2800" i="1" dirty="0"/>
              <a:t>Participatory </a:t>
            </a:r>
            <a:r>
              <a:rPr lang="en-US" sz="2800" i="1" dirty="0" smtClean="0"/>
              <a:t>Citizenry</a:t>
            </a:r>
          </a:p>
          <a:p>
            <a:pPr marL="0" lvl="0" indent="0">
              <a:buNone/>
            </a:pPr>
            <a:endParaRPr lang="en-US" sz="2800" dirty="0"/>
          </a:p>
          <a:p>
            <a:pPr lvl="0"/>
            <a:r>
              <a:rPr lang="en-US" sz="2800" i="1" dirty="0"/>
              <a:t>Justice-oriented Citizenry</a:t>
            </a:r>
            <a:endParaRPr lang="en-US" sz="2800" dirty="0"/>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43</a:t>
            </a:fld>
            <a:endParaRPr lang="en-US"/>
          </a:p>
        </p:txBody>
      </p:sp>
    </p:spTree>
    <p:extLst>
      <p:ext uri="{BB962C8B-B14F-4D97-AF65-F5344CB8AC3E}">
        <p14:creationId xmlns:p14="http://schemas.microsoft.com/office/powerpoint/2010/main" xmlns="" val="30326290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3" y="257578"/>
            <a:ext cx="8968942" cy="927278"/>
          </a:xfrm>
        </p:spPr>
        <p:txBody>
          <a:bodyPr>
            <a:normAutofit fontScale="90000"/>
          </a:bodyPr>
          <a:lstStyle/>
          <a:p>
            <a:r>
              <a:rPr lang="en-US" dirty="0" smtClean="0"/>
              <a:t>Characteristics of a responsible citizen based on the three dimensions</a:t>
            </a:r>
            <a:endParaRPr lang="en-US" dirty="0"/>
          </a:p>
        </p:txBody>
      </p:sp>
      <p:sp>
        <p:nvSpPr>
          <p:cNvPr id="3" name="Content Placeholder 2"/>
          <p:cNvSpPr>
            <a:spLocks noGrp="1"/>
          </p:cNvSpPr>
          <p:nvPr>
            <p:ph idx="1"/>
          </p:nvPr>
        </p:nvSpPr>
        <p:spPr>
          <a:xfrm>
            <a:off x="677333" y="1326524"/>
            <a:ext cx="9123489" cy="5079963"/>
          </a:xfrm>
        </p:spPr>
        <p:txBody>
          <a:bodyPr>
            <a:normAutofit lnSpcReduction="10000"/>
          </a:bodyPr>
          <a:lstStyle/>
          <a:p>
            <a:pPr lvl="0"/>
            <a:r>
              <a:rPr lang="en-US" dirty="0"/>
              <a:t>He/she has knowledge of the people, history and traditions that have shaped his/her local community, the nation or even the globe</a:t>
            </a:r>
          </a:p>
          <a:p>
            <a:pPr lvl="0"/>
            <a:r>
              <a:rPr lang="en-US" dirty="0" err="1"/>
              <a:t>He/She</a:t>
            </a:r>
            <a:r>
              <a:rPr lang="en-US" dirty="0"/>
              <a:t> is informed about public policies</a:t>
            </a:r>
            <a:r>
              <a:rPr lang="en-US" dirty="0" smtClean="0"/>
              <a:t>.</a:t>
            </a:r>
          </a:p>
          <a:p>
            <a:pPr lvl="1"/>
            <a:r>
              <a:rPr lang="en-US" dirty="0" smtClean="0"/>
              <a:t> </a:t>
            </a:r>
            <a:r>
              <a:rPr lang="en-US" dirty="0"/>
              <a:t>He/she has knowledge of the nation’s documents such as constitution and political processes and is aware of issues and events that have an impact on people in his community, country or even the globe. </a:t>
            </a:r>
          </a:p>
          <a:p>
            <a:pPr lvl="0"/>
            <a:r>
              <a:rPr lang="en-US" dirty="0"/>
              <a:t>He/she seeks information from varied sources and perspectives to develop informed opinions and creative solutions. </a:t>
            </a:r>
          </a:p>
          <a:p>
            <a:pPr lvl="0"/>
            <a:r>
              <a:rPr lang="en-US" dirty="0"/>
              <a:t>He or she uses effective decision making and problem solving skills in public and private life. </a:t>
            </a:r>
            <a:endParaRPr lang="en-US" dirty="0" smtClean="0"/>
          </a:p>
          <a:p>
            <a:pPr lvl="1"/>
            <a:r>
              <a:rPr lang="en-US" dirty="0" smtClean="0"/>
              <a:t>A </a:t>
            </a:r>
            <a:r>
              <a:rPr lang="en-US" dirty="0"/>
              <a:t>case in point are the strikes and boycotts by lawyers, doctors, teachers, students and service providers. </a:t>
            </a:r>
            <a:endParaRPr lang="en-US" dirty="0" smtClean="0"/>
          </a:p>
          <a:p>
            <a:pPr lvl="1"/>
            <a:r>
              <a:rPr lang="en-US" dirty="0" smtClean="0"/>
              <a:t>Here </a:t>
            </a:r>
            <a:r>
              <a:rPr lang="en-US" dirty="0"/>
              <a:t>we ask ourselves, whether it is justifiable for responsible citizens - particularly in the professional world, to resort to such practices whatever the grievances? </a:t>
            </a:r>
            <a:endParaRPr lang="en-US" dirty="0" smtClean="0"/>
          </a:p>
          <a:p>
            <a:pPr lvl="1"/>
            <a:r>
              <a:rPr lang="en-US" dirty="0" smtClean="0"/>
              <a:t>How </a:t>
            </a:r>
            <a:r>
              <a:rPr lang="en-US" dirty="0"/>
              <a:t>possible can they exercise problem solving skills to engage the government to seek for solutions?</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44</a:t>
            </a:fld>
            <a:endParaRPr lang="en-US"/>
          </a:p>
        </p:txBody>
      </p:sp>
    </p:spTree>
    <p:extLst>
      <p:ext uri="{BB962C8B-B14F-4D97-AF65-F5344CB8AC3E}">
        <p14:creationId xmlns:p14="http://schemas.microsoft.com/office/powerpoint/2010/main" xmlns="" val="31939435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anim calcmode="lin" valueType="num">
                                      <p:cBhvr additive="base">
                                        <p:cTn id="4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77334" y="489397"/>
            <a:ext cx="8596668" cy="6053071"/>
          </a:xfrm>
        </p:spPr>
        <p:txBody>
          <a:bodyPr>
            <a:normAutofit/>
          </a:bodyPr>
          <a:lstStyle/>
          <a:p>
            <a:pPr lvl="0"/>
            <a:r>
              <a:rPr lang="en-US" sz="2000" dirty="0"/>
              <a:t>He /she has the ability to collaborate effectively as a member of a group and actively participate in civic and community life. </a:t>
            </a:r>
            <a:endParaRPr lang="en-US" sz="2000" dirty="0" smtClean="0"/>
          </a:p>
          <a:p>
            <a:pPr lvl="1"/>
            <a:r>
              <a:rPr lang="en-US" sz="2000" dirty="0" smtClean="0"/>
              <a:t>It </a:t>
            </a:r>
            <a:r>
              <a:rPr lang="en-US" sz="2000" dirty="0"/>
              <a:t>is presumed that active participation in civic life makes the individual informed about who to elect as a leader. We can ask ourselves -why do we vote on the basis of religion or tribe without considering merits? </a:t>
            </a:r>
            <a:endParaRPr lang="en-US" sz="2000" dirty="0" smtClean="0"/>
          </a:p>
          <a:p>
            <a:pPr lvl="1"/>
            <a:r>
              <a:rPr lang="en-US" sz="2000" dirty="0" smtClean="0"/>
              <a:t>Why </a:t>
            </a:r>
            <a:r>
              <a:rPr lang="en-US" sz="2000" dirty="0"/>
              <a:t>do we elect people with criminal records so that they occupy positions of power? The answer lies in the lack of responsible citizenry</a:t>
            </a:r>
          </a:p>
          <a:p>
            <a:pPr lvl="0"/>
            <a:r>
              <a:rPr lang="en-US" sz="2000" dirty="0"/>
              <a:t>He /she strives for self development with a view to becoming better prepared to make positive contributions to the society</a:t>
            </a:r>
          </a:p>
          <a:p>
            <a:pPr lvl="0"/>
            <a:r>
              <a:rPr lang="en-US" sz="2000" dirty="0" err="1"/>
              <a:t>He/She</a:t>
            </a:r>
            <a:r>
              <a:rPr lang="en-US" sz="2000" dirty="0"/>
              <a:t> participates in voting in public elections</a:t>
            </a:r>
            <a:r>
              <a:rPr lang="en-US" sz="2000" dirty="0" smtClean="0"/>
              <a:t>.</a:t>
            </a:r>
          </a:p>
          <a:p>
            <a:pPr lvl="1"/>
            <a:r>
              <a:rPr lang="en-US" sz="2000" dirty="0" smtClean="0"/>
              <a:t> </a:t>
            </a:r>
            <a:r>
              <a:rPr lang="en-US" sz="2000" dirty="0"/>
              <a:t>We need to ask ourselves why is it that in the general Elections the percentage of voting is sometimes lesser than 50 per cent? </a:t>
            </a:r>
            <a:endParaRPr lang="en-US" sz="2000" dirty="0" smtClean="0"/>
          </a:p>
          <a:p>
            <a:pPr lvl="1"/>
            <a:r>
              <a:rPr lang="en-US" sz="2000" dirty="0" smtClean="0"/>
              <a:t>Is </a:t>
            </a:r>
            <a:r>
              <a:rPr lang="en-US" sz="2000" dirty="0"/>
              <a:t>Africa and Uganda in particular having responsible citizens?</a:t>
            </a:r>
          </a:p>
          <a:p>
            <a:endParaRPr lang="en-US" sz="2000"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45</a:t>
            </a:fld>
            <a:endParaRPr lang="en-US"/>
          </a:p>
        </p:txBody>
      </p:sp>
    </p:spTree>
    <p:extLst>
      <p:ext uri="{BB962C8B-B14F-4D97-AF65-F5344CB8AC3E}">
        <p14:creationId xmlns:p14="http://schemas.microsoft.com/office/powerpoint/2010/main" xmlns="" val="3907632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additive="base">
                                        <p:cTn id="27"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 calcmode="lin" valueType="num">
                                      <p:cBhvr additive="base">
                                        <p:cTn id="3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rtlCol="0">
            <a:normAutofit fontScale="90000"/>
          </a:bodyPr>
          <a:lstStyle/>
          <a:p>
            <a:pPr>
              <a:defRPr/>
            </a:pPr>
            <a:r>
              <a:rPr lang="en-US" b="1" dirty="0" smtClean="0"/>
              <a:t>The Constitution and the Question of Citizenship in Uganda</a:t>
            </a:r>
          </a:p>
        </p:txBody>
      </p:sp>
      <p:sp>
        <p:nvSpPr>
          <p:cNvPr id="4" name="Date Placeholder 3"/>
          <p:cNvSpPr>
            <a:spLocks noGrp="1"/>
          </p:cNvSpPr>
          <p:nvPr>
            <p:ph type="dt" sz="quarter" idx="10"/>
          </p:nvPr>
        </p:nvSpPr>
        <p:spPr/>
        <p:txBody>
          <a:bodyPr/>
          <a:lstStyle/>
          <a:p>
            <a:pPr>
              <a:defRPr/>
            </a:pPr>
            <a:fld id="{1B037D26-395D-44D8-A8A8-6458951F726C}" type="datetime1">
              <a:rPr lang="en-US"/>
              <a:pPr>
                <a:defRPr/>
              </a:pPr>
              <a:t>21-Feb-26</a:t>
            </a:fld>
            <a:endParaRPr lang="en-US"/>
          </a:p>
        </p:txBody>
      </p:sp>
      <p:sp>
        <p:nvSpPr>
          <p:cNvPr id="3077"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04A62762-33DD-4707-B48C-10C2DD7B6930}" type="slidenum">
              <a:rPr lang="en-US" altLang="en-US" sz="1200">
                <a:solidFill>
                  <a:srgbClr val="898989"/>
                </a:solidFill>
              </a:rPr>
              <a:pPr>
                <a:spcBef>
                  <a:spcPct val="0"/>
                </a:spcBef>
                <a:buFontTx/>
                <a:buNone/>
              </a:pPr>
              <a:t>46</a:t>
            </a:fld>
            <a:endParaRPr lang="en-US" altLang="en-US" sz="1200">
              <a:solidFill>
                <a:srgbClr val="898989"/>
              </a:solidFill>
            </a:endParaRPr>
          </a:p>
        </p:txBody>
      </p:sp>
    </p:spTree>
    <p:extLst>
      <p:ext uri="{BB962C8B-B14F-4D97-AF65-F5344CB8AC3E}">
        <p14:creationId xmlns:p14="http://schemas.microsoft.com/office/powerpoint/2010/main" xmlns="" val="151499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b="1" dirty="0" smtClean="0"/>
              <a:t>Introduction</a:t>
            </a:r>
          </a:p>
        </p:txBody>
      </p:sp>
      <p:sp>
        <p:nvSpPr>
          <p:cNvPr id="4099" name="Content Placeholder 2"/>
          <p:cNvSpPr>
            <a:spLocks noGrp="1"/>
          </p:cNvSpPr>
          <p:nvPr>
            <p:ph idx="1"/>
          </p:nvPr>
        </p:nvSpPr>
        <p:spPr>
          <a:xfrm>
            <a:off x="677334" y="1687131"/>
            <a:ext cx="8596668" cy="4354231"/>
          </a:xfrm>
        </p:spPr>
        <p:txBody>
          <a:bodyPr>
            <a:normAutofit/>
          </a:bodyPr>
          <a:lstStyle/>
          <a:p>
            <a:pPr eaLnBrk="1" hangingPunct="1"/>
            <a:r>
              <a:rPr lang="en-US" altLang="en-US" sz="2800" dirty="0" smtClean="0"/>
              <a:t>Who is a citizen?</a:t>
            </a:r>
          </a:p>
          <a:p>
            <a:pPr eaLnBrk="1" hangingPunct="1"/>
            <a:r>
              <a:rPr lang="en-US" altLang="en-US" sz="2800" dirty="0" smtClean="0"/>
              <a:t>What is citizenship?</a:t>
            </a:r>
          </a:p>
          <a:p>
            <a:pPr eaLnBrk="1" hangingPunct="1"/>
            <a:r>
              <a:rPr lang="en-US" altLang="en-US" sz="2800" dirty="0" smtClean="0"/>
              <a:t>What are the benefits of being a citizen(citizenship)?</a:t>
            </a:r>
          </a:p>
          <a:p>
            <a:pPr eaLnBrk="1" hangingPunct="1"/>
            <a:r>
              <a:rPr lang="en-US" altLang="en-US" sz="2800" dirty="0" smtClean="0"/>
              <a:t>How does one lose it?</a:t>
            </a:r>
          </a:p>
          <a:p>
            <a:pPr eaLnBrk="1" hangingPunct="1"/>
            <a:r>
              <a:rPr lang="en-US" altLang="en-US" sz="2800" dirty="0" smtClean="0"/>
              <a:t>What are the duties of a citizen?</a:t>
            </a:r>
          </a:p>
        </p:txBody>
      </p:sp>
      <p:sp>
        <p:nvSpPr>
          <p:cNvPr id="4" name="Date Placeholder 3"/>
          <p:cNvSpPr>
            <a:spLocks noGrp="1"/>
          </p:cNvSpPr>
          <p:nvPr>
            <p:ph type="dt" sz="quarter" idx="10"/>
          </p:nvPr>
        </p:nvSpPr>
        <p:spPr/>
        <p:txBody>
          <a:bodyPr/>
          <a:lstStyle/>
          <a:p>
            <a:pPr>
              <a:defRPr/>
            </a:pPr>
            <a:fld id="{4DDA519B-5DB6-402E-B7EE-677D5D30EF80}" type="datetime1">
              <a:rPr lang="en-US"/>
              <a:pPr>
                <a:defRPr/>
              </a:pPr>
              <a:t>21-Feb-26</a:t>
            </a:fld>
            <a:endParaRPr lang="en-US"/>
          </a:p>
        </p:txBody>
      </p:sp>
      <p:sp>
        <p:nvSpPr>
          <p:cNvPr id="410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573608C0-D106-48C1-8124-B4292B69E290}" type="slidenum">
              <a:rPr lang="en-US" altLang="en-US" sz="1200">
                <a:solidFill>
                  <a:srgbClr val="898989"/>
                </a:solidFill>
              </a:rPr>
              <a:pPr>
                <a:spcBef>
                  <a:spcPct val="0"/>
                </a:spcBef>
                <a:buFontTx/>
                <a:buNone/>
              </a:pPr>
              <a:t>47</a:t>
            </a:fld>
            <a:endParaRPr lang="en-US" altLang="en-US" sz="1200">
              <a:solidFill>
                <a:srgbClr val="898989"/>
              </a:solidFill>
            </a:endParaRPr>
          </a:p>
        </p:txBody>
      </p:sp>
    </p:spTree>
    <p:extLst>
      <p:ext uri="{BB962C8B-B14F-4D97-AF65-F5344CB8AC3E}">
        <p14:creationId xmlns:p14="http://schemas.microsoft.com/office/powerpoint/2010/main" xmlns="" val="2719190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098"/>
                                        </p:tgtEl>
                                        <p:attrNameLst>
                                          <p:attrName>style.visibility</p:attrName>
                                        </p:attrNameLst>
                                      </p:cBhvr>
                                      <p:to>
                                        <p:strVal val="visible"/>
                                      </p:to>
                                    </p:set>
                                    <p:anim calcmode="lin" valueType="num">
                                      <p:cBhvr additive="base">
                                        <p:cTn id="7" dur="500" fill="hold"/>
                                        <p:tgtEl>
                                          <p:spTgt spid="4098"/>
                                        </p:tgtEl>
                                        <p:attrNameLst>
                                          <p:attrName>ppt_x</p:attrName>
                                        </p:attrNameLst>
                                      </p:cBhvr>
                                      <p:tavLst>
                                        <p:tav tm="0">
                                          <p:val>
                                            <p:strVal val="#ppt_x"/>
                                          </p:val>
                                        </p:tav>
                                        <p:tav tm="100000">
                                          <p:val>
                                            <p:strVal val="#ppt_x"/>
                                          </p:val>
                                        </p:tav>
                                      </p:tavLst>
                                    </p:anim>
                                    <p:anim calcmode="lin" valueType="num">
                                      <p:cBhvr additive="base">
                                        <p:cTn id="8" dur="500" fill="hold"/>
                                        <p:tgtEl>
                                          <p:spTgt spid="4098"/>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4099">
                                            <p:txEl>
                                              <p:pRg st="0" end="0"/>
                                            </p:txEl>
                                          </p:spTgt>
                                        </p:tgtEl>
                                        <p:attrNameLst>
                                          <p:attrName>style.visibility</p:attrName>
                                        </p:attrNameLst>
                                      </p:cBhvr>
                                      <p:to>
                                        <p:strVal val="visible"/>
                                      </p:to>
                                    </p:set>
                                    <p:anim calcmode="lin" valueType="num">
                                      <p:cBhvr additive="base">
                                        <p:cTn id="13" dur="500" fill="hold"/>
                                        <p:tgtEl>
                                          <p:spTgt spid="409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409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4099">
                                            <p:txEl>
                                              <p:pRg st="1" end="1"/>
                                            </p:txEl>
                                          </p:spTgt>
                                        </p:tgtEl>
                                        <p:attrNameLst>
                                          <p:attrName>style.visibility</p:attrName>
                                        </p:attrNameLst>
                                      </p:cBhvr>
                                      <p:to>
                                        <p:strVal val="visible"/>
                                      </p:to>
                                    </p:set>
                                    <p:anim calcmode="lin" valueType="num">
                                      <p:cBhvr additive="base">
                                        <p:cTn id="19" dur="500" fill="hold"/>
                                        <p:tgtEl>
                                          <p:spTgt spid="4099">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099">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4099">
                                            <p:txEl>
                                              <p:pRg st="2" end="2"/>
                                            </p:txEl>
                                          </p:spTgt>
                                        </p:tgtEl>
                                        <p:attrNameLst>
                                          <p:attrName>style.visibility</p:attrName>
                                        </p:attrNameLst>
                                      </p:cBhvr>
                                      <p:to>
                                        <p:strVal val="visible"/>
                                      </p:to>
                                    </p:set>
                                    <p:anim calcmode="lin" valueType="num">
                                      <p:cBhvr additive="base">
                                        <p:cTn id="25" dur="500" fill="hold"/>
                                        <p:tgtEl>
                                          <p:spTgt spid="4099">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4099">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4099">
                                            <p:txEl>
                                              <p:pRg st="3" end="3"/>
                                            </p:txEl>
                                          </p:spTgt>
                                        </p:tgtEl>
                                        <p:attrNameLst>
                                          <p:attrName>style.visibility</p:attrName>
                                        </p:attrNameLst>
                                      </p:cBhvr>
                                      <p:to>
                                        <p:strVal val="visible"/>
                                      </p:to>
                                    </p:set>
                                    <p:anim calcmode="lin" valueType="num">
                                      <p:cBhvr additive="base">
                                        <p:cTn id="31" dur="500" fill="hold"/>
                                        <p:tgtEl>
                                          <p:spTgt spid="4099">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099">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4099">
                                            <p:txEl>
                                              <p:pRg st="4" end="4"/>
                                            </p:txEl>
                                          </p:spTgt>
                                        </p:tgtEl>
                                        <p:attrNameLst>
                                          <p:attrName>style.visibility</p:attrName>
                                        </p:attrNameLst>
                                      </p:cBhvr>
                                      <p:to>
                                        <p:strVal val="visible"/>
                                      </p:to>
                                    </p:set>
                                    <p:anim calcmode="lin" valueType="num">
                                      <p:cBhvr additive="base">
                                        <p:cTn id="37" dur="500" fill="hold"/>
                                        <p:tgtEl>
                                          <p:spTgt spid="4099">
                                            <p:txEl>
                                              <p:pRg st="4" end="4"/>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4099">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8" grpId="0"/>
      <p:bldP spid="4099" grpId="0" build="p"/>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52400"/>
            <a:ext cx="10308345" cy="1367307"/>
          </a:xfrm>
        </p:spPr>
        <p:txBody>
          <a:bodyPr rtlCol="0">
            <a:normAutofit fontScale="90000"/>
          </a:bodyPr>
          <a:lstStyle/>
          <a:p>
            <a:pPr>
              <a:defRPr/>
            </a:pPr>
            <a:r>
              <a:rPr lang="en-US" b="1" dirty="0" smtClean="0"/>
              <a:t/>
            </a:r>
            <a:br>
              <a:rPr lang="en-US" b="1" dirty="0" smtClean="0"/>
            </a:br>
            <a:r>
              <a:rPr lang="en-US" b="1" dirty="0" smtClean="0"/>
              <a:t>The 1995 Constitution: Chapter Three:  Citizenship </a:t>
            </a:r>
            <a:br>
              <a:rPr lang="en-US" b="1" dirty="0" smtClean="0"/>
            </a:br>
            <a:endParaRPr lang="en-US" dirty="0" smtClean="0"/>
          </a:p>
        </p:txBody>
      </p:sp>
      <p:sp>
        <p:nvSpPr>
          <p:cNvPr id="5123" name="Content Placeholder 2"/>
          <p:cNvSpPr>
            <a:spLocks noGrp="1"/>
          </p:cNvSpPr>
          <p:nvPr>
            <p:ph idx="1"/>
          </p:nvPr>
        </p:nvSpPr>
        <p:spPr>
          <a:xfrm>
            <a:off x="677334" y="2024241"/>
            <a:ext cx="9631011" cy="4199683"/>
          </a:xfrm>
        </p:spPr>
        <p:txBody>
          <a:bodyPr/>
          <a:lstStyle/>
          <a:p>
            <a:pPr eaLnBrk="1" hangingPunct="1">
              <a:buFont typeface="Arial" panose="020B0604020202020204" pitchFamily="34" charset="0"/>
              <a:buNone/>
            </a:pPr>
            <a:r>
              <a:rPr lang="en-US" altLang="en-US" b="1" dirty="0" smtClean="0"/>
              <a:t>	</a:t>
            </a:r>
            <a:r>
              <a:rPr lang="en-US" altLang="en-US" sz="2400" b="1" dirty="0" smtClean="0"/>
              <a:t> Citizens of Uganda</a:t>
            </a:r>
            <a:endParaRPr lang="en-US" altLang="en-US" sz="2400" dirty="0" smtClean="0"/>
          </a:p>
          <a:p>
            <a:pPr eaLnBrk="1" hangingPunct="1"/>
            <a:r>
              <a:rPr lang="en-US" altLang="en-US" sz="2400" dirty="0" smtClean="0"/>
              <a:t>Every person who, on the commencement of this Constitution, is a citizen of Uganda shall continue to be such a citizen. </a:t>
            </a:r>
          </a:p>
          <a:p>
            <a:pPr eaLnBrk="1" hangingPunct="1">
              <a:buFont typeface="Arial" panose="020B0604020202020204" pitchFamily="34" charset="0"/>
              <a:buNone/>
            </a:pPr>
            <a:endParaRPr lang="en-US" altLang="en-US" sz="2400" dirty="0" smtClean="0"/>
          </a:p>
        </p:txBody>
      </p:sp>
      <p:sp>
        <p:nvSpPr>
          <p:cNvPr id="4" name="Date Placeholder 3"/>
          <p:cNvSpPr>
            <a:spLocks noGrp="1"/>
          </p:cNvSpPr>
          <p:nvPr>
            <p:ph type="dt" sz="quarter" idx="10"/>
          </p:nvPr>
        </p:nvSpPr>
        <p:spPr/>
        <p:txBody>
          <a:bodyPr/>
          <a:lstStyle/>
          <a:p>
            <a:pPr>
              <a:defRPr/>
            </a:pPr>
            <a:fld id="{CCF273B8-5268-44C9-8F6D-2EC6583EA6F6}" type="datetime1">
              <a:rPr lang="en-US"/>
              <a:pPr>
                <a:defRPr/>
              </a:pPr>
              <a:t>21-Feb-26</a:t>
            </a:fld>
            <a:endParaRPr lang="en-US"/>
          </a:p>
        </p:txBody>
      </p:sp>
      <p:sp>
        <p:nvSpPr>
          <p:cNvPr id="5125"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5D20BB09-2563-49F4-9A24-C1223E822797}" type="slidenum">
              <a:rPr lang="en-US" altLang="en-US" sz="1200">
                <a:solidFill>
                  <a:srgbClr val="898989"/>
                </a:solidFill>
              </a:rPr>
              <a:pPr>
                <a:spcBef>
                  <a:spcPct val="0"/>
                </a:spcBef>
                <a:buFontTx/>
                <a:buNone/>
              </a:pPr>
              <a:t>48</a:t>
            </a:fld>
            <a:endParaRPr lang="en-US" altLang="en-US" sz="1200">
              <a:solidFill>
                <a:srgbClr val="898989"/>
              </a:solidFill>
            </a:endParaRPr>
          </a:p>
        </p:txBody>
      </p:sp>
    </p:spTree>
    <p:extLst>
      <p:ext uri="{BB962C8B-B14F-4D97-AF65-F5344CB8AC3E}">
        <p14:creationId xmlns:p14="http://schemas.microsoft.com/office/powerpoint/2010/main" xmlns="" val="30686210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123">
                                            <p:txEl>
                                              <p:pRg st="0" end="0"/>
                                            </p:txEl>
                                          </p:spTgt>
                                        </p:tgtEl>
                                        <p:attrNameLst>
                                          <p:attrName>style.visibility</p:attrName>
                                        </p:attrNameLst>
                                      </p:cBhvr>
                                      <p:to>
                                        <p:strVal val="visible"/>
                                      </p:to>
                                    </p:set>
                                    <p:anim calcmode="lin" valueType="num">
                                      <p:cBhvr additive="base">
                                        <p:cTn id="13" dur="500" fill="hold"/>
                                        <p:tgtEl>
                                          <p:spTgt spid="512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12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5123">
                                            <p:txEl>
                                              <p:pRg st="1" end="1"/>
                                            </p:txEl>
                                          </p:spTgt>
                                        </p:tgtEl>
                                        <p:attrNameLst>
                                          <p:attrName>style.visibility</p:attrName>
                                        </p:attrNameLst>
                                      </p:cBhvr>
                                      <p:to>
                                        <p:strVal val="visible"/>
                                      </p:to>
                                    </p:set>
                                    <p:anim calcmode="lin" valueType="num">
                                      <p:cBhvr additive="base">
                                        <p:cTn id="17" dur="500" fill="hold"/>
                                        <p:tgtEl>
                                          <p:spTgt spid="512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12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588135"/>
          </a:xfrm>
        </p:spPr>
        <p:txBody>
          <a:bodyPr rtlCol="0">
            <a:normAutofit fontScale="90000"/>
          </a:bodyPr>
          <a:lstStyle/>
          <a:p>
            <a:pPr>
              <a:defRPr/>
            </a:pPr>
            <a:r>
              <a:rPr lang="en-US" b="1" dirty="0" smtClean="0">
                <a:solidFill>
                  <a:srgbClr val="FF0000"/>
                </a:solidFill>
              </a:rPr>
              <a:t>Citizenship by birth</a:t>
            </a:r>
            <a:r>
              <a:rPr lang="en-US" dirty="0" smtClean="0">
                <a:solidFill>
                  <a:srgbClr val="FF0000"/>
                </a:solidFill>
              </a:rPr>
              <a:t/>
            </a:r>
            <a:br>
              <a:rPr lang="en-US" dirty="0" smtClean="0">
                <a:solidFill>
                  <a:srgbClr val="FF0000"/>
                </a:solidFill>
              </a:rPr>
            </a:br>
            <a:endParaRPr lang="en-US" dirty="0" smtClean="0">
              <a:solidFill>
                <a:srgbClr val="FF0000"/>
              </a:solidFill>
            </a:endParaRPr>
          </a:p>
        </p:txBody>
      </p:sp>
      <p:sp>
        <p:nvSpPr>
          <p:cNvPr id="3" name="Content Placeholder 2"/>
          <p:cNvSpPr>
            <a:spLocks noGrp="1"/>
          </p:cNvSpPr>
          <p:nvPr>
            <p:ph idx="1"/>
          </p:nvPr>
        </p:nvSpPr>
        <p:spPr>
          <a:xfrm>
            <a:off x="677334" y="1493949"/>
            <a:ext cx="8596668" cy="4547413"/>
          </a:xfrm>
        </p:spPr>
        <p:txBody>
          <a:bodyPr rtlCol="0">
            <a:normAutofit/>
          </a:bodyPr>
          <a:lstStyle/>
          <a:p>
            <a:pPr>
              <a:defRPr/>
            </a:pPr>
            <a:r>
              <a:rPr lang="en-US" sz="2000" dirty="0" smtClean="0"/>
              <a:t>The following persons shall be citizens of Uganda by birth— </a:t>
            </a:r>
          </a:p>
          <a:p>
            <a:pPr marL="0" indent="0">
              <a:buNone/>
              <a:defRPr/>
            </a:pPr>
            <a:endParaRPr lang="en-US" sz="2000" dirty="0" smtClean="0"/>
          </a:p>
          <a:p>
            <a:pPr>
              <a:defRPr/>
            </a:pPr>
            <a:r>
              <a:rPr lang="en-US" sz="2000" dirty="0" smtClean="0"/>
              <a:t>(a) every person born in Uganda one of whose parents or grandparents is or was a member of any of the indigenous communities existing and residing within the borders of Uganda as at the first day of February, 1926, and set out in the Third Schedule to this Constitution; and </a:t>
            </a:r>
          </a:p>
          <a:p>
            <a:pPr>
              <a:defRPr/>
            </a:pPr>
            <a:endParaRPr lang="en-US" sz="2000" dirty="0"/>
          </a:p>
          <a:p>
            <a:pPr>
              <a:defRPr/>
            </a:pPr>
            <a:r>
              <a:rPr lang="en-US" altLang="en-US" sz="2000" dirty="0"/>
              <a:t>b) every person born in or outside Uganda one of whose parents or grandparents was at the time of birth of that person a citizen of Uganda by birth.</a:t>
            </a:r>
          </a:p>
          <a:p>
            <a:pPr>
              <a:defRPr/>
            </a:pPr>
            <a:endParaRPr lang="en-US" dirty="0" smtClean="0"/>
          </a:p>
          <a:p>
            <a:pPr>
              <a:defRPr/>
            </a:pPr>
            <a:endParaRPr lang="en-US" dirty="0" smtClean="0"/>
          </a:p>
        </p:txBody>
      </p:sp>
      <p:sp>
        <p:nvSpPr>
          <p:cNvPr id="4" name="Date Placeholder 3"/>
          <p:cNvSpPr>
            <a:spLocks noGrp="1"/>
          </p:cNvSpPr>
          <p:nvPr>
            <p:ph type="dt" sz="quarter" idx="10"/>
          </p:nvPr>
        </p:nvSpPr>
        <p:spPr/>
        <p:txBody>
          <a:bodyPr/>
          <a:lstStyle/>
          <a:p>
            <a:pPr>
              <a:defRPr/>
            </a:pPr>
            <a:fld id="{E78F8EF2-7FE0-46F2-ACF9-A27F48B7D2B3}" type="datetime1">
              <a:rPr lang="en-US"/>
              <a:pPr>
                <a:defRPr/>
              </a:pPr>
              <a:t>21-Feb-26</a:t>
            </a:fld>
            <a:endParaRPr lang="en-US"/>
          </a:p>
        </p:txBody>
      </p:sp>
      <p:sp>
        <p:nvSpPr>
          <p:cNvPr id="6149"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30C1065C-51FE-4C79-B8CD-F267E8B05649}" type="slidenum">
              <a:rPr lang="en-US" altLang="en-US" sz="1200">
                <a:solidFill>
                  <a:srgbClr val="898989"/>
                </a:solidFill>
              </a:rPr>
              <a:pPr>
                <a:spcBef>
                  <a:spcPct val="0"/>
                </a:spcBef>
                <a:buFontTx/>
                <a:buNone/>
              </a:pPr>
              <a:t>49</a:t>
            </a:fld>
            <a:endParaRPr lang="en-US" altLang="en-US" sz="1200">
              <a:solidFill>
                <a:srgbClr val="898989"/>
              </a:solidFill>
            </a:endParaRPr>
          </a:p>
        </p:txBody>
      </p:sp>
    </p:spTree>
    <p:extLst>
      <p:ext uri="{BB962C8B-B14F-4D97-AF65-F5344CB8AC3E}">
        <p14:creationId xmlns:p14="http://schemas.microsoft.com/office/powerpoint/2010/main" xmlns="" val="1653592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6"/>
            <a:ext cx="10515600" cy="678064"/>
          </a:xfrm>
        </p:spPr>
        <p:txBody>
          <a:bodyPr>
            <a:noAutofit/>
          </a:bodyPr>
          <a:lstStyle/>
          <a:p>
            <a:r>
              <a:rPr lang="en-US" sz="4000" dirty="0" smtClean="0"/>
              <a:t>Major areas/types  of ethics</a:t>
            </a:r>
            <a:endParaRPr lang="en-US" sz="4000" dirty="0"/>
          </a:p>
        </p:txBody>
      </p:sp>
      <p:sp>
        <p:nvSpPr>
          <p:cNvPr id="3" name="Content Placeholder 2"/>
          <p:cNvSpPr>
            <a:spLocks noGrp="1"/>
          </p:cNvSpPr>
          <p:nvPr>
            <p:ph idx="1"/>
          </p:nvPr>
        </p:nvSpPr>
        <p:spPr>
          <a:xfrm>
            <a:off x="373487" y="1184856"/>
            <a:ext cx="10534919" cy="5241702"/>
          </a:xfrm>
        </p:spPr>
        <p:txBody>
          <a:bodyPr>
            <a:normAutofit lnSpcReduction="10000"/>
          </a:bodyPr>
          <a:lstStyle/>
          <a:p>
            <a:pPr marL="514350" indent="-514350">
              <a:buAutoNum type="arabicPeriod"/>
            </a:pPr>
            <a:r>
              <a:rPr lang="en-US" sz="2400" dirty="0" smtClean="0">
                <a:solidFill>
                  <a:srgbClr val="FF0000"/>
                </a:solidFill>
              </a:rPr>
              <a:t>Meta-Ethics: </a:t>
            </a:r>
            <a:r>
              <a:rPr lang="en-US" sz="2400" dirty="0" smtClean="0"/>
              <a:t>Concerning the theoretical meaning and reference of </a:t>
            </a:r>
            <a:r>
              <a:rPr lang="en-US" sz="2400" dirty="0" smtClean="0">
                <a:solidFill>
                  <a:srgbClr val="FF0000"/>
                </a:solidFill>
              </a:rPr>
              <a:t>moral proposition </a:t>
            </a:r>
            <a:r>
              <a:rPr lang="en-US" sz="2400" dirty="0" smtClean="0"/>
              <a:t>and how their </a:t>
            </a:r>
            <a:r>
              <a:rPr lang="en-US" sz="2400" dirty="0" smtClean="0">
                <a:solidFill>
                  <a:srgbClr val="FF0000"/>
                </a:solidFill>
              </a:rPr>
              <a:t>truth values </a:t>
            </a:r>
            <a:r>
              <a:rPr lang="en-US" sz="2400" dirty="0" smtClean="0"/>
              <a:t>can be determined </a:t>
            </a:r>
          </a:p>
          <a:p>
            <a:pPr marL="514350" indent="-514350">
              <a:buAutoNum type="arabicPeriod"/>
            </a:pPr>
            <a:endParaRPr lang="en-US" sz="2400" dirty="0" smtClean="0"/>
          </a:p>
          <a:p>
            <a:pPr marL="514350" indent="-514350">
              <a:buAutoNum type="arabicPeriod"/>
            </a:pPr>
            <a:r>
              <a:rPr lang="en-US" sz="2400" dirty="0" smtClean="0">
                <a:solidFill>
                  <a:srgbClr val="FF0000"/>
                </a:solidFill>
              </a:rPr>
              <a:t>Normative Ethics/Prescriptive:  </a:t>
            </a:r>
            <a:r>
              <a:rPr lang="en-US" sz="2400" dirty="0" smtClean="0"/>
              <a:t>Concerning the practical meaning of determining a moral course </a:t>
            </a:r>
            <a:r>
              <a:rPr lang="en-US" sz="2400" dirty="0" smtClean="0">
                <a:solidFill>
                  <a:srgbClr val="FF0000"/>
                </a:solidFill>
              </a:rPr>
              <a:t>of action</a:t>
            </a:r>
          </a:p>
          <a:p>
            <a:pPr marL="514350" indent="-514350">
              <a:buAutoNum type="arabicPeriod"/>
            </a:pPr>
            <a:endParaRPr lang="en-US" sz="2400" dirty="0" smtClean="0"/>
          </a:p>
          <a:p>
            <a:pPr marL="514350" indent="-514350">
              <a:buAutoNum type="arabicPeriod"/>
            </a:pPr>
            <a:r>
              <a:rPr lang="en-US" sz="2400" dirty="0" smtClean="0">
                <a:solidFill>
                  <a:srgbClr val="FF0000"/>
                </a:solidFill>
              </a:rPr>
              <a:t>Applied Ethics: </a:t>
            </a:r>
            <a:r>
              <a:rPr lang="en-US" sz="2400" dirty="0" smtClean="0"/>
              <a:t>Concerns what is obligated in a specific situation or a particular domain of action  (</a:t>
            </a:r>
            <a:r>
              <a:rPr lang="en-US" sz="2400" dirty="0" err="1" smtClean="0"/>
              <a:t>e.g</a:t>
            </a:r>
            <a:r>
              <a:rPr lang="en-US" sz="2400" dirty="0" smtClean="0"/>
              <a:t> Environmental Ethics. Medical ethics, Professional ethics….)</a:t>
            </a:r>
          </a:p>
          <a:p>
            <a:pPr marL="0" indent="0">
              <a:buNone/>
            </a:pPr>
            <a:endParaRPr lang="en-US" sz="2400" dirty="0" smtClean="0"/>
          </a:p>
          <a:p>
            <a:pPr marL="0" indent="0">
              <a:buNone/>
            </a:pPr>
            <a:r>
              <a:rPr lang="en-US" sz="2400" dirty="0" smtClean="0">
                <a:solidFill>
                  <a:srgbClr val="FF0000"/>
                </a:solidFill>
              </a:rPr>
              <a:t>4. Descriptive </a:t>
            </a:r>
            <a:r>
              <a:rPr lang="en-US" sz="2400" dirty="0">
                <a:solidFill>
                  <a:srgbClr val="FF0000"/>
                </a:solidFill>
              </a:rPr>
              <a:t>Ethics </a:t>
            </a:r>
            <a:r>
              <a:rPr lang="en-US" sz="2400" dirty="0"/>
              <a:t>(Comparative): Study of peoples beliefs about morality:   Everyone has a </a:t>
            </a:r>
            <a:r>
              <a:rPr lang="en-US" sz="2400" dirty="0">
                <a:solidFill>
                  <a:srgbClr val="FF0000"/>
                </a:solidFill>
              </a:rPr>
              <a:t>moral</a:t>
            </a:r>
            <a:r>
              <a:rPr lang="en-US" sz="2400" dirty="0"/>
              <a:t> right to a good education</a:t>
            </a:r>
          </a:p>
          <a:p>
            <a:pPr marL="514350" indent="-514350">
              <a:buAutoNum type="arabicPeriod"/>
            </a:pPr>
            <a:endParaRPr lang="en-US" sz="2400" dirty="0" smtClean="0"/>
          </a:p>
          <a:p>
            <a:endParaRPr lang="en-US" sz="2400" dirty="0"/>
          </a:p>
          <a:p>
            <a:endParaRPr lang="en-US" sz="2400" dirty="0"/>
          </a:p>
        </p:txBody>
      </p:sp>
      <p:sp>
        <p:nvSpPr>
          <p:cNvPr id="4" name="Date Placeholder 3"/>
          <p:cNvSpPr>
            <a:spLocks noGrp="1"/>
          </p:cNvSpPr>
          <p:nvPr>
            <p:ph type="dt" sz="half" idx="10"/>
          </p:nvPr>
        </p:nvSpPr>
        <p:spPr/>
        <p:txBody>
          <a:bodyPr/>
          <a:lstStyle/>
          <a:p>
            <a:fld id="{1CCD80E6-4EAD-4043-AD06-950995DFE035}"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5</a:t>
            </a:fld>
            <a:endParaRPr lang="en-US"/>
          </a:p>
        </p:txBody>
      </p:sp>
    </p:spTree>
    <p:extLst>
      <p:ext uri="{BB962C8B-B14F-4D97-AF65-F5344CB8AC3E}">
        <p14:creationId xmlns:p14="http://schemas.microsoft.com/office/powerpoint/2010/main" xmlns="" val="384999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t> </a:t>
            </a:r>
            <a:r>
              <a:rPr lang="en-US" b="1" dirty="0" smtClean="0">
                <a:solidFill>
                  <a:srgbClr val="FF0000"/>
                </a:solidFill>
              </a:rPr>
              <a:t>Foundlings and adopted children.</a:t>
            </a:r>
            <a:endParaRPr lang="en-US" dirty="0" smtClean="0">
              <a:solidFill>
                <a:srgbClr val="FF0000"/>
              </a:solidFill>
            </a:endParaRPr>
          </a:p>
        </p:txBody>
      </p:sp>
      <p:sp>
        <p:nvSpPr>
          <p:cNvPr id="8195" name="Content Placeholder 2"/>
          <p:cNvSpPr>
            <a:spLocks noGrp="1"/>
          </p:cNvSpPr>
          <p:nvPr>
            <p:ph idx="1"/>
          </p:nvPr>
        </p:nvSpPr>
        <p:spPr>
          <a:xfrm>
            <a:off x="677334" y="1648497"/>
            <a:ext cx="8596668" cy="4392866"/>
          </a:xfrm>
        </p:spPr>
        <p:txBody>
          <a:bodyPr/>
          <a:lstStyle/>
          <a:p>
            <a:pPr eaLnBrk="1" hangingPunct="1"/>
            <a:r>
              <a:rPr lang="en-US" altLang="en-US" dirty="0" smtClean="0"/>
              <a:t> (1) A child of not more than five years of age found in Uganda, whose parents are not known, shall be presumed to be a citizen of Uganda by birth</a:t>
            </a:r>
            <a:endParaRPr lang="en-US" altLang="en-US" dirty="0"/>
          </a:p>
          <a:p>
            <a:pPr eaLnBrk="1" hangingPunct="1"/>
            <a:endParaRPr lang="en-US" altLang="en-US" dirty="0" smtClean="0"/>
          </a:p>
          <a:p>
            <a:r>
              <a:rPr lang="en-US" altLang="en-US" dirty="0"/>
              <a:t>(2) A child under the age of eighteen years neither of whose parents is a citizen of Uganda, who is adopted by a citizen of Uganda shall, on application, be registered as a citizen of Uganda. </a:t>
            </a:r>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B58E3B5E-0009-45B4-809A-8680EA43A0FD}" type="datetime1">
              <a:rPr lang="en-US"/>
              <a:pPr>
                <a:defRPr/>
              </a:pPr>
              <a:t>21-Feb-26</a:t>
            </a:fld>
            <a:endParaRPr lang="en-US"/>
          </a:p>
        </p:txBody>
      </p:sp>
      <p:sp>
        <p:nvSpPr>
          <p:cNvPr id="8197"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8B519C2B-56D3-46ED-8E43-305680BB0FA2}" type="slidenum">
              <a:rPr lang="en-US" altLang="en-US" sz="1200">
                <a:solidFill>
                  <a:srgbClr val="898989"/>
                </a:solidFill>
              </a:rPr>
              <a:pPr>
                <a:spcBef>
                  <a:spcPct val="0"/>
                </a:spcBef>
                <a:buFontTx/>
                <a:buNone/>
              </a:pPr>
              <a:t>50</a:t>
            </a:fld>
            <a:endParaRPr lang="en-US" altLang="en-US" sz="1200">
              <a:solidFill>
                <a:srgbClr val="898989"/>
              </a:solidFill>
            </a:endParaRPr>
          </a:p>
        </p:txBody>
      </p:sp>
    </p:spTree>
    <p:extLst>
      <p:ext uri="{BB962C8B-B14F-4D97-AF65-F5344CB8AC3E}">
        <p14:creationId xmlns:p14="http://schemas.microsoft.com/office/powerpoint/2010/main" xmlns="" val="11634148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8195">
                                            <p:txEl>
                                              <p:pRg st="0" end="0"/>
                                            </p:txEl>
                                          </p:spTgt>
                                        </p:tgtEl>
                                        <p:attrNameLst>
                                          <p:attrName>style.visibility</p:attrName>
                                        </p:attrNameLst>
                                      </p:cBhvr>
                                      <p:to>
                                        <p:strVal val="visible"/>
                                      </p:to>
                                    </p:set>
                                    <p:anim calcmode="lin" valueType="num">
                                      <p:cBhvr additive="base">
                                        <p:cTn id="13" dur="500" fill="hold"/>
                                        <p:tgtEl>
                                          <p:spTgt spid="81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8195">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8195">
                                            <p:txEl>
                                              <p:pRg st="2" end="2"/>
                                            </p:txEl>
                                          </p:spTgt>
                                        </p:tgtEl>
                                        <p:attrNameLst>
                                          <p:attrName>style.visibility</p:attrName>
                                        </p:attrNameLst>
                                      </p:cBhvr>
                                      <p:to>
                                        <p:strVal val="visible"/>
                                      </p:to>
                                    </p:set>
                                    <p:anim calcmode="lin" valueType="num">
                                      <p:cBhvr additive="base">
                                        <p:cTn id="17" dur="500" fill="hold"/>
                                        <p:tgtEl>
                                          <p:spTgt spid="8195">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81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48233"/>
            <a:ext cx="8229600" cy="1143000"/>
          </a:xfrm>
        </p:spPr>
        <p:txBody>
          <a:bodyPr rtlCol="0">
            <a:normAutofit fontScale="90000"/>
          </a:bodyPr>
          <a:lstStyle/>
          <a:p>
            <a:pPr>
              <a:defRPr/>
            </a:pPr>
            <a:r>
              <a:rPr lang="en-US" b="1" dirty="0" smtClean="0">
                <a:solidFill>
                  <a:srgbClr val="FF0000"/>
                </a:solidFill>
              </a:rPr>
              <a:t>Citizenship by registration </a:t>
            </a:r>
            <a:r>
              <a:rPr lang="en-US" dirty="0" smtClean="0">
                <a:solidFill>
                  <a:srgbClr val="FF0000"/>
                </a:solidFill>
              </a:rPr>
              <a:t/>
            </a:r>
            <a:br>
              <a:rPr lang="en-US" dirty="0" smtClean="0">
                <a:solidFill>
                  <a:srgbClr val="FF0000"/>
                </a:solidFill>
              </a:rPr>
            </a:br>
            <a:endParaRPr lang="en-US" dirty="0" smtClean="0">
              <a:solidFill>
                <a:srgbClr val="FF0000"/>
              </a:solidFill>
            </a:endParaRPr>
          </a:p>
        </p:txBody>
      </p:sp>
      <p:sp>
        <p:nvSpPr>
          <p:cNvPr id="10243" name="Content Placeholder 2"/>
          <p:cNvSpPr>
            <a:spLocks noGrp="1"/>
          </p:cNvSpPr>
          <p:nvPr>
            <p:ph idx="1"/>
          </p:nvPr>
        </p:nvSpPr>
        <p:spPr>
          <a:xfrm>
            <a:off x="450761" y="1184857"/>
            <a:ext cx="9594759" cy="4856506"/>
          </a:xfrm>
        </p:spPr>
        <p:txBody>
          <a:bodyPr>
            <a:normAutofit/>
          </a:bodyPr>
          <a:lstStyle/>
          <a:p>
            <a:pPr eaLnBrk="1" hangingPunct="1"/>
            <a:r>
              <a:rPr lang="en-US" altLang="en-US" sz="2000" dirty="0" smtClean="0"/>
              <a:t>(1) Every person born in Uganda— </a:t>
            </a:r>
          </a:p>
          <a:p>
            <a:pPr eaLnBrk="1" hangingPunct="1"/>
            <a:endParaRPr lang="en-US" altLang="en-US" sz="2000" dirty="0" smtClean="0"/>
          </a:p>
          <a:p>
            <a:pPr eaLnBrk="1" hangingPunct="1"/>
            <a:r>
              <a:rPr lang="en-US" altLang="en-US" sz="2000" dirty="0" smtClean="0"/>
              <a:t>(a) at the time of whose birth— </a:t>
            </a:r>
          </a:p>
          <a:p>
            <a:pPr lvl="1"/>
            <a:r>
              <a:rPr lang="en-US" altLang="en-US" sz="2000" dirty="0" smtClean="0"/>
              <a:t>(</a:t>
            </a:r>
            <a:r>
              <a:rPr lang="en-US" altLang="en-US" sz="2000" dirty="0" err="1" smtClean="0"/>
              <a:t>i</a:t>
            </a:r>
            <a:r>
              <a:rPr lang="en-US" altLang="en-US" sz="2000" dirty="0" smtClean="0"/>
              <a:t>) neither of his or her parents and none of his or her grandparents had diplomatic status in Uganda; and </a:t>
            </a:r>
          </a:p>
          <a:p>
            <a:pPr lvl="1"/>
            <a:r>
              <a:rPr lang="en-US" altLang="en-US" sz="2000" dirty="0" smtClean="0"/>
              <a:t>(ii) neither of his or her parents and none of his or her grandparents was a refugee in Uganda; and </a:t>
            </a:r>
          </a:p>
          <a:p>
            <a:pPr lvl="1"/>
            <a:endParaRPr lang="en-US" altLang="en-US" sz="2000" dirty="0" smtClean="0"/>
          </a:p>
          <a:p>
            <a:r>
              <a:rPr lang="en-US" altLang="en-US" dirty="0"/>
              <a:t>(b) who has lived continuously in Uganda since the ninth day of October, 1962, shall, on application, be entitled to be registered as a citizen of Uganda. </a:t>
            </a:r>
          </a:p>
          <a:p>
            <a:endParaRPr lang="en-US" altLang="en-US" dirty="0"/>
          </a:p>
          <a:p>
            <a:pPr lvl="1"/>
            <a:endParaRPr lang="en-US" altLang="en-US" sz="2000" dirty="0" smtClean="0"/>
          </a:p>
        </p:txBody>
      </p:sp>
      <p:sp>
        <p:nvSpPr>
          <p:cNvPr id="4" name="Date Placeholder 3"/>
          <p:cNvSpPr>
            <a:spLocks noGrp="1"/>
          </p:cNvSpPr>
          <p:nvPr>
            <p:ph type="dt" sz="quarter" idx="10"/>
          </p:nvPr>
        </p:nvSpPr>
        <p:spPr/>
        <p:txBody>
          <a:bodyPr/>
          <a:lstStyle/>
          <a:p>
            <a:pPr>
              <a:defRPr/>
            </a:pPr>
            <a:fld id="{A5DF71CB-0D32-4B27-98AA-76D7B12ECCA4}" type="datetime1">
              <a:rPr lang="en-US"/>
              <a:pPr>
                <a:defRPr/>
              </a:pPr>
              <a:t>21-Feb-26</a:t>
            </a:fld>
            <a:endParaRPr lang="en-US"/>
          </a:p>
        </p:txBody>
      </p:sp>
      <p:sp>
        <p:nvSpPr>
          <p:cNvPr id="10245"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66CD637E-411C-4324-85C7-B1CFC153FDD2}" type="slidenum">
              <a:rPr lang="en-US" altLang="en-US" sz="1200">
                <a:solidFill>
                  <a:srgbClr val="898989"/>
                </a:solidFill>
              </a:rPr>
              <a:pPr>
                <a:spcBef>
                  <a:spcPct val="0"/>
                </a:spcBef>
                <a:buFontTx/>
                <a:buNone/>
              </a:pPr>
              <a:t>51</a:t>
            </a:fld>
            <a:endParaRPr lang="en-US" altLang="en-US" sz="1200">
              <a:solidFill>
                <a:srgbClr val="898989"/>
              </a:solidFill>
            </a:endParaRPr>
          </a:p>
        </p:txBody>
      </p:sp>
    </p:spTree>
    <p:extLst>
      <p:ext uri="{BB962C8B-B14F-4D97-AF65-F5344CB8AC3E}">
        <p14:creationId xmlns:p14="http://schemas.microsoft.com/office/powerpoint/2010/main" xmlns="" val="836727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0243">
                                            <p:txEl>
                                              <p:pRg st="0" end="0"/>
                                            </p:txEl>
                                          </p:spTgt>
                                        </p:tgtEl>
                                        <p:attrNameLst>
                                          <p:attrName>style.visibility</p:attrName>
                                        </p:attrNameLst>
                                      </p:cBhvr>
                                      <p:to>
                                        <p:strVal val="visible"/>
                                      </p:to>
                                    </p:set>
                                    <p:anim calcmode="lin" valueType="num">
                                      <p:cBhvr additive="base">
                                        <p:cTn id="13" dur="500" fill="hold"/>
                                        <p:tgtEl>
                                          <p:spTgt spid="1024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024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10243">
                                            <p:txEl>
                                              <p:pRg st="2" end="2"/>
                                            </p:txEl>
                                          </p:spTgt>
                                        </p:tgtEl>
                                        <p:attrNameLst>
                                          <p:attrName>style.visibility</p:attrName>
                                        </p:attrNameLst>
                                      </p:cBhvr>
                                      <p:to>
                                        <p:strVal val="visible"/>
                                      </p:to>
                                    </p:set>
                                    <p:anim calcmode="lin" valueType="num">
                                      <p:cBhvr additive="base">
                                        <p:cTn id="19" dur="500" fill="hold"/>
                                        <p:tgtEl>
                                          <p:spTgt spid="1024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243">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10243">
                                            <p:txEl>
                                              <p:pRg st="3" end="3"/>
                                            </p:txEl>
                                          </p:spTgt>
                                        </p:tgtEl>
                                        <p:attrNameLst>
                                          <p:attrName>style.visibility</p:attrName>
                                        </p:attrNameLst>
                                      </p:cBhvr>
                                      <p:to>
                                        <p:strVal val="visible"/>
                                      </p:to>
                                    </p:set>
                                    <p:anim calcmode="lin" valueType="num">
                                      <p:cBhvr additive="base">
                                        <p:cTn id="23" dur="500" fill="hold"/>
                                        <p:tgtEl>
                                          <p:spTgt spid="10243">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243">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10243">
                                            <p:txEl>
                                              <p:pRg st="4" end="4"/>
                                            </p:txEl>
                                          </p:spTgt>
                                        </p:tgtEl>
                                        <p:attrNameLst>
                                          <p:attrName>style.visibility</p:attrName>
                                        </p:attrNameLst>
                                      </p:cBhvr>
                                      <p:to>
                                        <p:strVal val="visible"/>
                                      </p:to>
                                    </p:set>
                                    <p:anim calcmode="lin" valueType="num">
                                      <p:cBhvr additive="base">
                                        <p:cTn id="27" dur="500" fill="hold"/>
                                        <p:tgtEl>
                                          <p:spTgt spid="10243">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1024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10243">
                                            <p:txEl>
                                              <p:pRg st="6" end="6"/>
                                            </p:txEl>
                                          </p:spTgt>
                                        </p:tgtEl>
                                        <p:attrNameLst>
                                          <p:attrName>style.visibility</p:attrName>
                                        </p:attrNameLst>
                                      </p:cBhvr>
                                      <p:to>
                                        <p:strVal val="visible"/>
                                      </p:to>
                                    </p:set>
                                    <p:anim calcmode="lin" valueType="num">
                                      <p:cBhvr additive="base">
                                        <p:cTn id="33" dur="500" fill="hold"/>
                                        <p:tgtEl>
                                          <p:spTgt spid="1024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1024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8991"/>
            <a:ext cx="8596668" cy="1116170"/>
          </a:xfrm>
        </p:spPr>
        <p:txBody>
          <a:bodyPr rtlCol="0">
            <a:normAutofit fontScale="90000"/>
          </a:bodyPr>
          <a:lstStyle/>
          <a:p>
            <a:pPr>
              <a:defRPr/>
            </a:pPr>
            <a:r>
              <a:rPr lang="en-US" b="1" dirty="0" smtClean="0"/>
              <a:t/>
            </a:r>
            <a:br>
              <a:rPr lang="en-US" b="1" dirty="0" smtClean="0"/>
            </a:br>
            <a:r>
              <a:rPr lang="en-US" b="1" dirty="0" smtClean="0"/>
              <a:t>Citizenship by registration </a:t>
            </a:r>
            <a:r>
              <a:rPr lang="en-US" b="1" dirty="0" err="1" smtClean="0"/>
              <a:t>cntd</a:t>
            </a:r>
            <a:r>
              <a:rPr lang="en-US" b="1" dirty="0" smtClean="0"/>
              <a:t>. </a:t>
            </a:r>
            <a:r>
              <a:rPr lang="en-US" dirty="0" smtClean="0"/>
              <a:t/>
            </a:r>
            <a:br>
              <a:rPr lang="en-US" dirty="0" smtClean="0"/>
            </a:br>
            <a:endParaRPr lang="en-US" dirty="0" smtClean="0"/>
          </a:p>
        </p:txBody>
      </p:sp>
      <p:sp>
        <p:nvSpPr>
          <p:cNvPr id="12291" name="Content Placeholder 2"/>
          <p:cNvSpPr>
            <a:spLocks noGrp="1"/>
          </p:cNvSpPr>
          <p:nvPr>
            <p:ph idx="1"/>
          </p:nvPr>
        </p:nvSpPr>
        <p:spPr>
          <a:xfrm>
            <a:off x="677334" y="1455313"/>
            <a:ext cx="8596668" cy="4586049"/>
          </a:xfrm>
        </p:spPr>
        <p:txBody>
          <a:bodyPr>
            <a:normAutofit/>
          </a:bodyPr>
          <a:lstStyle/>
          <a:p>
            <a:pPr eaLnBrk="1" hangingPunct="1"/>
            <a:r>
              <a:rPr lang="en-US" altLang="en-US" dirty="0" smtClean="0"/>
              <a:t>(2) The following persons shall, upon application, be registered as citizens of Uganda— </a:t>
            </a:r>
          </a:p>
          <a:p>
            <a:pPr eaLnBrk="1" hangingPunct="1"/>
            <a:r>
              <a:rPr lang="en-US" altLang="en-US" dirty="0" smtClean="0"/>
              <a:t>(a) every person married to a Uganda citizen upon proof of a legal and subsisting marriage of three years or such other period prescribed by Parliament; </a:t>
            </a:r>
          </a:p>
          <a:p>
            <a:r>
              <a:rPr lang="en-US" altLang="en-US" dirty="0"/>
              <a:t>(b) every person who has legally and voluntarily migrated to and has been living in Uganda for at least ten years or such other period prescribed by Parliament;[in fact, 20 </a:t>
            </a:r>
            <a:r>
              <a:rPr lang="en-US" altLang="en-US" dirty="0" err="1"/>
              <a:t>yrs</a:t>
            </a:r>
            <a:r>
              <a:rPr lang="en-US" altLang="en-US" dirty="0"/>
              <a:t>] </a:t>
            </a:r>
            <a:endParaRPr lang="en-US" altLang="en-US" dirty="0" smtClean="0"/>
          </a:p>
          <a:p>
            <a:r>
              <a:rPr lang="en-US" altLang="en-US" dirty="0" smtClean="0"/>
              <a:t>(</a:t>
            </a:r>
            <a:r>
              <a:rPr lang="en-US" altLang="en-US" dirty="0"/>
              <a:t>c) every person who, on the commencement of this Constitution, has lived in Uganda for at least twenty years.</a:t>
            </a:r>
          </a:p>
          <a:p>
            <a:r>
              <a:rPr lang="en-US" altLang="en-US" dirty="0"/>
              <a:t>(3) Clause (2)(a) of this article applies also to a person who was married to a citizen of Uganda who, but for his or her death, would have continued to be a citizen of Uganda under this Constitution. </a:t>
            </a:r>
          </a:p>
          <a:p>
            <a:endParaRPr lang="en-US" altLang="en-US" dirty="0"/>
          </a:p>
          <a:p>
            <a:pPr eaLnBrk="1" hangingPunct="1"/>
            <a:endParaRPr lang="en-US" altLang="en-US" dirty="0" smtClean="0"/>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CA0ED100-1656-4887-A114-DA30B57902DC}" type="datetime1">
              <a:rPr lang="en-US"/>
              <a:pPr>
                <a:defRPr/>
              </a:pPr>
              <a:t>21-Feb-26</a:t>
            </a:fld>
            <a:endParaRPr lang="en-US"/>
          </a:p>
        </p:txBody>
      </p:sp>
      <p:sp>
        <p:nvSpPr>
          <p:cNvPr id="12293"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B0251ECA-917F-4E39-9D6F-533F70BC2648}" type="slidenum">
              <a:rPr lang="en-US" altLang="en-US" sz="1200">
                <a:solidFill>
                  <a:srgbClr val="898989"/>
                </a:solidFill>
              </a:rPr>
              <a:pPr>
                <a:spcBef>
                  <a:spcPct val="0"/>
                </a:spcBef>
                <a:buFontTx/>
                <a:buNone/>
              </a:pPr>
              <a:t>52</a:t>
            </a:fld>
            <a:endParaRPr lang="en-US" altLang="en-US" sz="1200">
              <a:solidFill>
                <a:srgbClr val="898989"/>
              </a:solidFill>
            </a:endParaRPr>
          </a:p>
        </p:txBody>
      </p:sp>
    </p:spTree>
    <p:extLst>
      <p:ext uri="{BB962C8B-B14F-4D97-AF65-F5344CB8AC3E}">
        <p14:creationId xmlns:p14="http://schemas.microsoft.com/office/powerpoint/2010/main" xmlns="" val="20892273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2291">
                                            <p:txEl>
                                              <p:pRg st="0" end="0"/>
                                            </p:txEl>
                                          </p:spTgt>
                                        </p:tgtEl>
                                        <p:attrNameLst>
                                          <p:attrName>style.visibility</p:attrName>
                                        </p:attrNameLst>
                                      </p:cBhvr>
                                      <p:to>
                                        <p:strVal val="visible"/>
                                      </p:to>
                                    </p:set>
                                    <p:anim calcmode="lin" valueType="num">
                                      <p:cBhvr additive="base">
                                        <p:cTn id="13" dur="500" fill="hold"/>
                                        <p:tgtEl>
                                          <p:spTgt spid="1229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29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2291">
                                            <p:txEl>
                                              <p:pRg st="1" end="1"/>
                                            </p:txEl>
                                          </p:spTgt>
                                        </p:tgtEl>
                                        <p:attrNameLst>
                                          <p:attrName>style.visibility</p:attrName>
                                        </p:attrNameLst>
                                      </p:cBhvr>
                                      <p:to>
                                        <p:strVal val="visible"/>
                                      </p:to>
                                    </p:set>
                                    <p:anim calcmode="lin" valueType="num">
                                      <p:cBhvr additive="base">
                                        <p:cTn id="17" dur="500" fill="hold"/>
                                        <p:tgtEl>
                                          <p:spTgt spid="1229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29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2291">
                                            <p:txEl>
                                              <p:pRg st="2" end="2"/>
                                            </p:txEl>
                                          </p:spTgt>
                                        </p:tgtEl>
                                        <p:attrNameLst>
                                          <p:attrName>style.visibility</p:attrName>
                                        </p:attrNameLst>
                                      </p:cBhvr>
                                      <p:to>
                                        <p:strVal val="visible"/>
                                      </p:to>
                                    </p:set>
                                    <p:anim calcmode="lin" valueType="num">
                                      <p:cBhvr additive="base">
                                        <p:cTn id="21" dur="500" fill="hold"/>
                                        <p:tgtEl>
                                          <p:spTgt spid="1229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2291">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2291">
                                            <p:txEl>
                                              <p:pRg st="3" end="3"/>
                                            </p:txEl>
                                          </p:spTgt>
                                        </p:tgtEl>
                                        <p:attrNameLst>
                                          <p:attrName>style.visibility</p:attrName>
                                        </p:attrNameLst>
                                      </p:cBhvr>
                                      <p:to>
                                        <p:strVal val="visible"/>
                                      </p:to>
                                    </p:set>
                                    <p:anim calcmode="lin" valueType="num">
                                      <p:cBhvr additive="base">
                                        <p:cTn id="25" dur="500" fill="hold"/>
                                        <p:tgtEl>
                                          <p:spTgt spid="1229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291">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12291">
                                            <p:txEl>
                                              <p:pRg st="4" end="4"/>
                                            </p:txEl>
                                          </p:spTgt>
                                        </p:tgtEl>
                                        <p:attrNameLst>
                                          <p:attrName>style.visibility</p:attrName>
                                        </p:attrNameLst>
                                      </p:cBhvr>
                                      <p:to>
                                        <p:strVal val="visible"/>
                                      </p:to>
                                    </p:set>
                                    <p:anim calcmode="lin" valueType="num">
                                      <p:cBhvr additive="base">
                                        <p:cTn id="31" dur="500" fill="hold"/>
                                        <p:tgtEl>
                                          <p:spTgt spid="12291">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29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1043189"/>
          </a:xfrm>
        </p:spPr>
        <p:txBody>
          <a:bodyPr rtlCol="0">
            <a:normAutofit fontScale="90000"/>
          </a:bodyPr>
          <a:lstStyle/>
          <a:p>
            <a:pPr>
              <a:defRPr/>
            </a:pPr>
            <a:r>
              <a:rPr lang="en-US" b="1" dirty="0" smtClean="0"/>
              <a:t/>
            </a:r>
            <a:br>
              <a:rPr lang="en-US" b="1" dirty="0" smtClean="0"/>
            </a:br>
            <a:r>
              <a:rPr lang="en-US" b="1" dirty="0" smtClean="0"/>
              <a:t>Citizenship by registration </a:t>
            </a:r>
            <a:r>
              <a:rPr lang="en-US" b="1" dirty="0" err="1" smtClean="0"/>
              <a:t>cntd</a:t>
            </a:r>
            <a:r>
              <a:rPr lang="en-US" b="1" dirty="0" smtClean="0"/>
              <a:t>. </a:t>
            </a:r>
            <a:r>
              <a:rPr lang="en-US" dirty="0" smtClean="0"/>
              <a:t/>
            </a:r>
            <a:br>
              <a:rPr lang="en-US" dirty="0" smtClean="0"/>
            </a:br>
            <a:endParaRPr lang="en-US" dirty="0" smtClean="0"/>
          </a:p>
        </p:txBody>
      </p:sp>
      <p:sp>
        <p:nvSpPr>
          <p:cNvPr id="3" name="Content Placeholder 2"/>
          <p:cNvSpPr>
            <a:spLocks noGrp="1"/>
          </p:cNvSpPr>
          <p:nvPr>
            <p:ph idx="1"/>
          </p:nvPr>
        </p:nvSpPr>
        <p:spPr>
          <a:xfrm>
            <a:off x="677333" y="1365161"/>
            <a:ext cx="9806069" cy="4881093"/>
          </a:xfrm>
        </p:spPr>
        <p:txBody>
          <a:bodyPr rtlCol="0">
            <a:normAutofit/>
          </a:bodyPr>
          <a:lstStyle/>
          <a:p>
            <a:pPr>
              <a:defRPr/>
            </a:pPr>
            <a:r>
              <a:rPr lang="en-US" sz="2400" dirty="0" smtClean="0"/>
              <a:t>(4) Where a person has been registered as a citizen of Uganda under clause (2)(a) of this article and the marriage by virtue of which that person was registered is— </a:t>
            </a:r>
          </a:p>
          <a:p>
            <a:pPr>
              <a:defRPr/>
            </a:pPr>
            <a:r>
              <a:rPr lang="en-US" sz="2400" dirty="0" smtClean="0"/>
              <a:t>(a) annulled or otherwise declared void by a court or tribunal of competent jurisdiction; or </a:t>
            </a:r>
          </a:p>
          <a:p>
            <a:pPr>
              <a:defRPr/>
            </a:pPr>
            <a:r>
              <a:rPr lang="en-US" sz="2400" dirty="0" smtClean="0"/>
              <a:t>(b) dissolved, that person shall, unless he or she renounces that citizenship, continue to be a citizen of Uganda.</a:t>
            </a:r>
          </a:p>
          <a:p>
            <a:pPr>
              <a:defRPr/>
            </a:pPr>
            <a:endParaRPr lang="en-US" dirty="0" smtClean="0"/>
          </a:p>
        </p:txBody>
      </p:sp>
      <p:sp>
        <p:nvSpPr>
          <p:cNvPr id="4" name="Date Placeholder 3"/>
          <p:cNvSpPr>
            <a:spLocks noGrp="1"/>
          </p:cNvSpPr>
          <p:nvPr>
            <p:ph type="dt" sz="quarter" idx="10"/>
          </p:nvPr>
        </p:nvSpPr>
        <p:spPr/>
        <p:txBody>
          <a:bodyPr/>
          <a:lstStyle/>
          <a:p>
            <a:pPr>
              <a:defRPr/>
            </a:pPr>
            <a:fld id="{FE23AB4D-EAAC-4C95-938B-D5DBE64B8623}" type="datetime1">
              <a:rPr lang="en-US"/>
              <a:pPr>
                <a:defRPr/>
              </a:pPr>
              <a:t>21-Feb-26</a:t>
            </a:fld>
            <a:endParaRPr lang="en-US"/>
          </a:p>
        </p:txBody>
      </p:sp>
      <p:sp>
        <p:nvSpPr>
          <p:cNvPr id="15365"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A95C26FC-0836-4487-A117-F0252BA02117}" type="slidenum">
              <a:rPr lang="en-US" altLang="en-US" sz="1200">
                <a:solidFill>
                  <a:srgbClr val="898989"/>
                </a:solidFill>
              </a:rPr>
              <a:pPr>
                <a:spcBef>
                  <a:spcPct val="0"/>
                </a:spcBef>
                <a:buFontTx/>
                <a:buNone/>
              </a:pPr>
              <a:t>53</a:t>
            </a:fld>
            <a:endParaRPr lang="en-US" altLang="en-US" sz="1200">
              <a:solidFill>
                <a:srgbClr val="898989"/>
              </a:solidFill>
            </a:endParaRPr>
          </a:p>
        </p:txBody>
      </p:sp>
    </p:spTree>
    <p:extLst>
      <p:ext uri="{BB962C8B-B14F-4D97-AF65-F5344CB8AC3E}">
        <p14:creationId xmlns:p14="http://schemas.microsoft.com/office/powerpoint/2010/main" xmlns="" val="2227304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90659"/>
            <a:ext cx="8596668" cy="871471"/>
          </a:xfrm>
        </p:spPr>
        <p:txBody>
          <a:bodyPr rtlCol="0">
            <a:normAutofit fontScale="90000"/>
          </a:bodyPr>
          <a:lstStyle/>
          <a:p>
            <a:pPr>
              <a:defRPr/>
            </a:pPr>
            <a:r>
              <a:rPr lang="en-US" b="1" dirty="0" smtClean="0">
                <a:solidFill>
                  <a:srgbClr val="FF0000"/>
                </a:solidFill>
              </a:rPr>
              <a:t>Citizenship by </a:t>
            </a:r>
            <a:r>
              <a:rPr lang="en-US" b="1" dirty="0" err="1" smtClean="0">
                <a:solidFill>
                  <a:srgbClr val="FF0000"/>
                </a:solidFill>
              </a:rPr>
              <a:t>naturalisation</a:t>
            </a:r>
            <a:r>
              <a:rPr lang="en-US" dirty="0" smtClean="0">
                <a:solidFill>
                  <a:srgbClr val="FF0000"/>
                </a:solidFill>
              </a:rPr>
              <a:t/>
            </a:r>
            <a:br>
              <a:rPr lang="en-US" dirty="0" smtClean="0">
                <a:solidFill>
                  <a:srgbClr val="FF0000"/>
                </a:solidFill>
              </a:rPr>
            </a:br>
            <a:endParaRPr lang="en-US" dirty="0" smtClean="0">
              <a:solidFill>
                <a:srgbClr val="FF0000"/>
              </a:solidFill>
            </a:endParaRPr>
          </a:p>
        </p:txBody>
      </p:sp>
      <p:sp>
        <p:nvSpPr>
          <p:cNvPr id="16387" name="Content Placeholder 2"/>
          <p:cNvSpPr>
            <a:spLocks noGrp="1"/>
          </p:cNvSpPr>
          <p:nvPr>
            <p:ph idx="1"/>
          </p:nvPr>
        </p:nvSpPr>
        <p:spPr>
          <a:xfrm>
            <a:off x="677334" y="1519707"/>
            <a:ext cx="8596668" cy="4521655"/>
          </a:xfrm>
        </p:spPr>
        <p:txBody>
          <a:bodyPr/>
          <a:lstStyle/>
          <a:p>
            <a:pPr eaLnBrk="1" hangingPunct="1"/>
            <a:r>
              <a:rPr lang="en-US" altLang="en-US" sz="2800" dirty="0" smtClean="0"/>
              <a:t>Parliament shall by law provide for the acquisition and loss of citizenship by </a:t>
            </a:r>
            <a:r>
              <a:rPr lang="en-US" altLang="en-US" sz="2800" dirty="0" err="1" smtClean="0"/>
              <a:t>naturalisation</a:t>
            </a:r>
            <a:r>
              <a:rPr lang="en-US" altLang="en-US" sz="2800" dirty="0" smtClean="0"/>
              <a:t> </a:t>
            </a:r>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7003DA03-0856-4EE8-AE3E-2143EB3ED92F}" type="datetime1">
              <a:rPr lang="en-US"/>
              <a:pPr>
                <a:defRPr/>
              </a:pPr>
              <a:t>21-Feb-26</a:t>
            </a:fld>
            <a:endParaRPr lang="en-US"/>
          </a:p>
        </p:txBody>
      </p:sp>
      <p:sp>
        <p:nvSpPr>
          <p:cNvPr id="16389"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E7FBF898-8E06-42F0-939D-158450C7C6B9}" type="slidenum">
              <a:rPr lang="en-US" altLang="en-US" sz="1200">
                <a:solidFill>
                  <a:srgbClr val="898989"/>
                </a:solidFill>
              </a:rPr>
              <a:pPr>
                <a:spcBef>
                  <a:spcPct val="0"/>
                </a:spcBef>
                <a:buFontTx/>
                <a:buNone/>
              </a:pPr>
              <a:t>54</a:t>
            </a:fld>
            <a:endParaRPr lang="en-US" altLang="en-US" sz="1200">
              <a:solidFill>
                <a:srgbClr val="898989"/>
              </a:solidFill>
            </a:endParaRPr>
          </a:p>
        </p:txBody>
      </p:sp>
    </p:spTree>
    <p:extLst>
      <p:ext uri="{BB962C8B-B14F-4D97-AF65-F5344CB8AC3E}">
        <p14:creationId xmlns:p14="http://schemas.microsoft.com/office/powerpoint/2010/main" xmlns="" val="19746781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6387">
                                            <p:txEl>
                                              <p:pRg st="0" end="0"/>
                                            </p:txEl>
                                          </p:spTgt>
                                        </p:tgtEl>
                                        <p:attrNameLst>
                                          <p:attrName>style.visibility</p:attrName>
                                        </p:attrNameLst>
                                      </p:cBhvr>
                                      <p:to>
                                        <p:strVal val="visible"/>
                                      </p:to>
                                    </p:set>
                                    <p:anim calcmode="lin" valueType="num">
                                      <p:cBhvr additive="base">
                                        <p:cTn id="13" dur="500" fill="hold"/>
                                        <p:tgtEl>
                                          <p:spTgt spid="16387">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6387">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44477"/>
            <a:ext cx="8596668" cy="772954"/>
          </a:xfrm>
        </p:spPr>
        <p:txBody>
          <a:bodyPr rtlCol="0">
            <a:normAutofit fontScale="90000"/>
          </a:bodyPr>
          <a:lstStyle/>
          <a:p>
            <a:pPr>
              <a:defRPr/>
            </a:pPr>
            <a:r>
              <a:rPr lang="en-US" b="1" dirty="0" smtClean="0">
                <a:solidFill>
                  <a:srgbClr val="FF0000"/>
                </a:solidFill>
              </a:rPr>
              <a:t>Loss of citizenship by registration</a:t>
            </a:r>
            <a:r>
              <a:rPr lang="en-US" dirty="0" smtClean="0">
                <a:solidFill>
                  <a:srgbClr val="FF0000"/>
                </a:solidFill>
              </a:rPr>
              <a:t/>
            </a:r>
            <a:br>
              <a:rPr lang="en-US" dirty="0" smtClean="0">
                <a:solidFill>
                  <a:srgbClr val="FF0000"/>
                </a:solidFill>
              </a:rPr>
            </a:br>
            <a:endParaRPr lang="en-US" dirty="0" smtClean="0">
              <a:solidFill>
                <a:srgbClr val="FF0000"/>
              </a:solidFill>
            </a:endParaRPr>
          </a:p>
        </p:txBody>
      </p:sp>
      <p:sp>
        <p:nvSpPr>
          <p:cNvPr id="17411" name="Content Placeholder 2"/>
          <p:cNvSpPr>
            <a:spLocks noGrp="1"/>
          </p:cNvSpPr>
          <p:nvPr>
            <p:ph idx="1"/>
          </p:nvPr>
        </p:nvSpPr>
        <p:spPr>
          <a:xfrm>
            <a:off x="677334" y="1287887"/>
            <a:ext cx="8596668" cy="4753476"/>
          </a:xfrm>
        </p:spPr>
        <p:txBody>
          <a:bodyPr/>
          <a:lstStyle/>
          <a:p>
            <a:pPr eaLnBrk="1" hangingPunct="1"/>
            <a:r>
              <a:rPr lang="en-US" altLang="en-US" dirty="0" smtClean="0"/>
              <a:t>A person may be deprived of his or her citizenship if acquired by </a:t>
            </a:r>
            <a:r>
              <a:rPr lang="en-US" altLang="en-US" b="1" dirty="0" smtClean="0">
                <a:solidFill>
                  <a:srgbClr val="FF0000"/>
                </a:solidFill>
              </a:rPr>
              <a:t>registration,</a:t>
            </a:r>
            <a:r>
              <a:rPr lang="en-US" altLang="en-US" dirty="0" smtClean="0"/>
              <a:t> on any of the following grounds— </a:t>
            </a:r>
          </a:p>
          <a:p>
            <a:pPr eaLnBrk="1" hangingPunct="1"/>
            <a:r>
              <a:rPr lang="en-US" altLang="en-US" dirty="0" smtClean="0"/>
              <a:t>(</a:t>
            </a:r>
            <a:r>
              <a:rPr lang="en-US" altLang="en-US" dirty="0" smtClean="0">
                <a:solidFill>
                  <a:srgbClr val="FF0000"/>
                </a:solidFill>
              </a:rPr>
              <a:t>a) voluntary acquisition of the citizenship of another country; [repealed 2005] </a:t>
            </a:r>
          </a:p>
          <a:p>
            <a:pPr eaLnBrk="1" hangingPunct="1"/>
            <a:r>
              <a:rPr lang="en-US" altLang="en-US" dirty="0" smtClean="0"/>
              <a:t>(b) voluntary service in the armed forces or security forces of a country hostile to or at war with Uganda; </a:t>
            </a:r>
          </a:p>
          <a:p>
            <a:r>
              <a:rPr lang="en-US" altLang="en-US" dirty="0"/>
              <a:t>(c) acquisition of Uganda citizenship by fraud, deceit, bribery, or having made intentional and deliberate false statements in his or her application for citizenship; and </a:t>
            </a:r>
          </a:p>
          <a:p>
            <a:r>
              <a:rPr lang="en-US" altLang="en-US" dirty="0"/>
              <a:t>(d) espionage against Uganda. </a:t>
            </a:r>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D3E25823-DF84-430B-90A0-88044E705B38}" type="datetime1">
              <a:rPr lang="en-US"/>
              <a:pPr>
                <a:defRPr/>
              </a:pPr>
              <a:t>21-Feb-26</a:t>
            </a:fld>
            <a:endParaRPr lang="en-US"/>
          </a:p>
        </p:txBody>
      </p:sp>
      <p:sp>
        <p:nvSpPr>
          <p:cNvPr id="17413"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D33C18F7-ED3F-4C6A-906A-A024BF84D347}" type="slidenum">
              <a:rPr lang="en-US" altLang="en-US" sz="1200">
                <a:solidFill>
                  <a:srgbClr val="898989"/>
                </a:solidFill>
              </a:rPr>
              <a:pPr>
                <a:spcBef>
                  <a:spcPct val="0"/>
                </a:spcBef>
                <a:buFontTx/>
                <a:buNone/>
              </a:pPr>
              <a:t>55</a:t>
            </a:fld>
            <a:endParaRPr lang="en-US" altLang="en-US" sz="1200">
              <a:solidFill>
                <a:srgbClr val="898989"/>
              </a:solidFill>
            </a:endParaRPr>
          </a:p>
        </p:txBody>
      </p:sp>
    </p:spTree>
    <p:extLst>
      <p:ext uri="{BB962C8B-B14F-4D97-AF65-F5344CB8AC3E}">
        <p14:creationId xmlns:p14="http://schemas.microsoft.com/office/powerpoint/2010/main" xmlns="" val="38451654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17411">
                                            <p:txEl>
                                              <p:pRg st="0" end="0"/>
                                            </p:txEl>
                                          </p:spTgt>
                                        </p:tgtEl>
                                        <p:attrNameLst>
                                          <p:attrName>style.visibility</p:attrName>
                                        </p:attrNameLst>
                                      </p:cBhvr>
                                      <p:to>
                                        <p:strVal val="visible"/>
                                      </p:to>
                                    </p:set>
                                    <p:anim calcmode="lin" valueType="num">
                                      <p:cBhvr additive="base">
                                        <p:cTn id="13" dur="500" fill="hold"/>
                                        <p:tgtEl>
                                          <p:spTgt spid="17411">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7411">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17411">
                                            <p:txEl>
                                              <p:pRg st="1" end="1"/>
                                            </p:txEl>
                                          </p:spTgt>
                                        </p:tgtEl>
                                        <p:attrNameLst>
                                          <p:attrName>style.visibility</p:attrName>
                                        </p:attrNameLst>
                                      </p:cBhvr>
                                      <p:to>
                                        <p:strVal val="visible"/>
                                      </p:to>
                                    </p:set>
                                    <p:anim calcmode="lin" valueType="num">
                                      <p:cBhvr additive="base">
                                        <p:cTn id="17" dur="500" fill="hold"/>
                                        <p:tgtEl>
                                          <p:spTgt spid="17411">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7411">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17411">
                                            <p:txEl>
                                              <p:pRg st="2" end="2"/>
                                            </p:txEl>
                                          </p:spTgt>
                                        </p:tgtEl>
                                        <p:attrNameLst>
                                          <p:attrName>style.visibility</p:attrName>
                                        </p:attrNameLst>
                                      </p:cBhvr>
                                      <p:to>
                                        <p:strVal val="visible"/>
                                      </p:to>
                                    </p:set>
                                    <p:anim calcmode="lin" valueType="num">
                                      <p:cBhvr additive="base">
                                        <p:cTn id="21" dur="500" fill="hold"/>
                                        <p:tgtEl>
                                          <p:spTgt spid="17411">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17411">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17411">
                                            <p:txEl>
                                              <p:pRg st="3" end="3"/>
                                            </p:txEl>
                                          </p:spTgt>
                                        </p:tgtEl>
                                        <p:attrNameLst>
                                          <p:attrName>style.visibility</p:attrName>
                                        </p:attrNameLst>
                                      </p:cBhvr>
                                      <p:to>
                                        <p:strVal val="visible"/>
                                      </p:to>
                                    </p:set>
                                    <p:anim calcmode="lin" valueType="num">
                                      <p:cBhvr additive="base">
                                        <p:cTn id="25" dur="500" fill="hold"/>
                                        <p:tgtEl>
                                          <p:spTgt spid="17411">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7411">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17411">
                                            <p:txEl>
                                              <p:pRg st="4" end="4"/>
                                            </p:txEl>
                                          </p:spTgt>
                                        </p:tgtEl>
                                        <p:attrNameLst>
                                          <p:attrName>style.visibility</p:attrName>
                                        </p:attrNameLst>
                                      </p:cBhvr>
                                      <p:to>
                                        <p:strVal val="visible"/>
                                      </p:to>
                                    </p:set>
                                    <p:anim calcmode="lin" valueType="num">
                                      <p:cBhvr additive="base">
                                        <p:cTn id="29" dur="500" fill="hold"/>
                                        <p:tgtEl>
                                          <p:spTgt spid="17411">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17411">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1820" y="94445"/>
            <a:ext cx="10032642" cy="1167685"/>
          </a:xfrm>
        </p:spPr>
        <p:txBody>
          <a:bodyPr rtlCol="0">
            <a:normAutofit fontScale="90000"/>
          </a:bodyPr>
          <a:lstStyle/>
          <a:p>
            <a:pPr>
              <a:defRPr/>
            </a:pPr>
            <a:r>
              <a:rPr lang="en-US" b="1" dirty="0" smtClean="0">
                <a:solidFill>
                  <a:srgbClr val="FF0000"/>
                </a:solidFill>
              </a:rPr>
              <a:t>Prohibition </a:t>
            </a:r>
            <a:r>
              <a:rPr lang="en-US" b="1" dirty="0">
                <a:solidFill>
                  <a:srgbClr val="FF0000"/>
                </a:solidFill>
              </a:rPr>
              <a:t>of dual citizenship[repealed / substituted 2005] </a:t>
            </a:r>
            <a:r>
              <a:rPr lang="en-US" b="1" dirty="0" smtClean="0">
                <a:solidFill>
                  <a:srgbClr val="FF0000"/>
                </a:solidFill>
              </a:rPr>
              <a:t> Now allowed</a:t>
            </a:r>
            <a:r>
              <a:rPr lang="en-US" dirty="0" smtClean="0"/>
              <a:t/>
            </a:r>
            <a:br>
              <a:rPr lang="en-US" dirty="0" smtClean="0"/>
            </a:br>
            <a:endParaRPr lang="en-US" dirty="0" smtClean="0"/>
          </a:p>
        </p:txBody>
      </p:sp>
      <p:sp>
        <p:nvSpPr>
          <p:cNvPr id="3" name="Content Placeholder 2"/>
          <p:cNvSpPr>
            <a:spLocks noGrp="1"/>
          </p:cNvSpPr>
          <p:nvPr>
            <p:ph idx="1"/>
          </p:nvPr>
        </p:nvSpPr>
        <p:spPr>
          <a:xfrm>
            <a:off x="677334" y="1262130"/>
            <a:ext cx="8596668" cy="5144357"/>
          </a:xfrm>
        </p:spPr>
        <p:txBody>
          <a:bodyPr rtlCol="0">
            <a:normAutofit fontScale="92500" lnSpcReduction="10000"/>
          </a:bodyPr>
          <a:lstStyle/>
          <a:p>
            <a:pPr>
              <a:defRPr/>
            </a:pPr>
            <a:r>
              <a:rPr lang="en-US" dirty="0" smtClean="0"/>
              <a:t>(1) Subject to this article, a Uganda citizen shall not hold the citizenship of another country concurrently with his or her Uganda citizenship. </a:t>
            </a:r>
          </a:p>
          <a:p>
            <a:pPr>
              <a:defRPr/>
            </a:pPr>
            <a:r>
              <a:rPr lang="en-US" dirty="0" smtClean="0"/>
              <a:t>(2) A citizen of Uganda shall cease forthwith to be a citizen of Uganda if, on attaining the age of eighteen years he or she, by voluntary act other than marriage, acquires or retains the citizenship of a country other than Uganda.</a:t>
            </a:r>
          </a:p>
          <a:p>
            <a:endParaRPr lang="en-US" altLang="en-US" dirty="0" smtClean="0"/>
          </a:p>
          <a:p>
            <a:r>
              <a:rPr lang="en-US" altLang="en-US" dirty="0" smtClean="0"/>
              <a:t>3</a:t>
            </a:r>
            <a:r>
              <a:rPr lang="en-US" altLang="en-US" dirty="0"/>
              <a:t>) A person who— </a:t>
            </a:r>
          </a:p>
          <a:p>
            <a:r>
              <a:rPr lang="en-US" altLang="en-US" dirty="0"/>
              <a:t>(a) becomes a citizen of Uganda by registration; and </a:t>
            </a:r>
          </a:p>
          <a:p>
            <a:r>
              <a:rPr lang="en-US" altLang="en-US" dirty="0"/>
              <a:t>(b) upon becoming a citizen of Uganda, is also a citizen of another country, shall cease to be a citizen of Uganda unless he or she has— </a:t>
            </a:r>
          </a:p>
          <a:p>
            <a:endParaRPr lang="en-US" altLang="en-US" dirty="0"/>
          </a:p>
          <a:p>
            <a:r>
              <a:rPr lang="en-US" dirty="0" smtClean="0"/>
              <a:t> </a:t>
            </a:r>
            <a:r>
              <a:rPr lang="en-US" altLang="en-US" dirty="0"/>
              <a:t>(c) renounced his or her citizenship of that other country; </a:t>
            </a:r>
          </a:p>
          <a:p>
            <a:r>
              <a:rPr lang="en-US" altLang="en-US" dirty="0"/>
              <a:t>(d) taken the oath of allegiance specified in the Fourth Schedule to this Constitution; </a:t>
            </a:r>
          </a:p>
          <a:p>
            <a:r>
              <a:rPr lang="en-US" altLang="en-US" dirty="0"/>
              <a:t>(e) made and registered such declaration of his or her intentions concerning residence as may be prescribed by law; or </a:t>
            </a:r>
          </a:p>
          <a:p>
            <a:endParaRPr lang="en-US" altLang="en-US" dirty="0"/>
          </a:p>
          <a:p>
            <a:pPr>
              <a:defRPr/>
            </a:pPr>
            <a:endParaRPr lang="en-US" dirty="0" smtClean="0"/>
          </a:p>
          <a:p>
            <a:pPr>
              <a:defRPr/>
            </a:pPr>
            <a:endParaRPr lang="en-US" dirty="0" smtClean="0"/>
          </a:p>
        </p:txBody>
      </p:sp>
      <p:sp>
        <p:nvSpPr>
          <p:cNvPr id="4" name="Date Placeholder 3"/>
          <p:cNvSpPr>
            <a:spLocks noGrp="1"/>
          </p:cNvSpPr>
          <p:nvPr>
            <p:ph type="dt" sz="quarter" idx="10"/>
          </p:nvPr>
        </p:nvSpPr>
        <p:spPr/>
        <p:txBody>
          <a:bodyPr/>
          <a:lstStyle/>
          <a:p>
            <a:pPr>
              <a:defRPr/>
            </a:pPr>
            <a:fld id="{804404EF-B350-4472-8A60-0FB6CD3BE187}" type="datetime1">
              <a:rPr lang="en-US"/>
              <a:pPr>
                <a:defRPr/>
              </a:pPr>
              <a:t>21-Feb-26</a:t>
            </a:fld>
            <a:endParaRPr lang="en-US"/>
          </a:p>
        </p:txBody>
      </p:sp>
      <p:sp>
        <p:nvSpPr>
          <p:cNvPr id="1946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0896CBC4-CFB2-4104-9A94-8A27F687C083}" type="slidenum">
              <a:rPr lang="en-US" altLang="en-US" sz="1200">
                <a:solidFill>
                  <a:srgbClr val="898989"/>
                </a:solidFill>
              </a:rPr>
              <a:pPr>
                <a:spcBef>
                  <a:spcPct val="0"/>
                </a:spcBef>
                <a:buFontTx/>
                <a:buNone/>
              </a:pPr>
              <a:t>56</a:t>
            </a:fld>
            <a:endParaRPr lang="en-US" altLang="en-US" sz="1200">
              <a:solidFill>
                <a:srgbClr val="898989"/>
              </a:solidFill>
            </a:endParaRPr>
          </a:p>
        </p:txBody>
      </p:sp>
    </p:spTree>
    <p:extLst>
      <p:ext uri="{BB962C8B-B14F-4D97-AF65-F5344CB8AC3E}">
        <p14:creationId xmlns:p14="http://schemas.microsoft.com/office/powerpoint/2010/main" xmlns="" val="4199823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additive="base">
                                        <p:cTn id="2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anim calcmode="lin" valueType="num">
                                      <p:cBhvr additive="base">
                                        <p:cTn id="3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7" end="7"/>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 calcmode="lin" valueType="num">
                                      <p:cBhvr additive="base">
                                        <p:cTn id="37"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8" end="8"/>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9" end="9"/>
                                            </p:txEl>
                                          </p:spTgt>
                                        </p:tgtEl>
                                        <p:attrNameLst>
                                          <p:attrName>style.visibility</p:attrName>
                                        </p:attrNameLst>
                                      </p:cBhvr>
                                      <p:to>
                                        <p:strVal val="visible"/>
                                      </p:to>
                                    </p:set>
                                    <p:anim calcmode="lin" valueType="num">
                                      <p:cBhvr additive="base">
                                        <p:cTn id="4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0"/>
            <a:ext cx="8596668" cy="768439"/>
          </a:xfrm>
        </p:spPr>
        <p:txBody>
          <a:bodyPr>
            <a:normAutofit fontScale="90000"/>
          </a:bodyPr>
          <a:lstStyle/>
          <a:p>
            <a:r>
              <a:rPr lang="en-US" b="1" dirty="0"/>
              <a:t>DUAL </a:t>
            </a:r>
            <a:r>
              <a:rPr lang="en-US" b="1" dirty="0" smtClean="0"/>
              <a:t>CITIZENSHIP </a:t>
            </a:r>
            <a:r>
              <a:rPr lang="en-US" dirty="0"/>
              <a:t/>
            </a:r>
            <a:br>
              <a:rPr lang="en-US" dirty="0"/>
            </a:br>
            <a:endParaRPr lang="en-US" dirty="0"/>
          </a:p>
        </p:txBody>
      </p:sp>
      <p:sp>
        <p:nvSpPr>
          <p:cNvPr id="3" name="Content Placeholder 2"/>
          <p:cNvSpPr>
            <a:spLocks noGrp="1"/>
          </p:cNvSpPr>
          <p:nvPr>
            <p:ph idx="1"/>
          </p:nvPr>
        </p:nvSpPr>
        <p:spPr>
          <a:xfrm>
            <a:off x="677334" y="605307"/>
            <a:ext cx="8596668" cy="5937161"/>
          </a:xfrm>
        </p:spPr>
        <p:txBody>
          <a:bodyPr>
            <a:normAutofit fontScale="85000" lnSpcReduction="10000"/>
          </a:bodyPr>
          <a:lstStyle/>
          <a:p>
            <a:pPr fontAlgn="base"/>
            <a:r>
              <a:rPr lang="en-US" dirty="0" smtClean="0"/>
              <a:t>In </a:t>
            </a:r>
            <a:r>
              <a:rPr lang="en-US" dirty="0"/>
              <a:t>Uganda, dual citizenship means the simultaneous possession of </a:t>
            </a:r>
            <a:r>
              <a:rPr lang="en-US" b="1" dirty="0">
                <a:solidFill>
                  <a:srgbClr val="FF0000"/>
                </a:solidFill>
              </a:rPr>
              <a:t>two</a:t>
            </a:r>
            <a:r>
              <a:rPr lang="en-US" dirty="0">
                <a:solidFill>
                  <a:srgbClr val="FF0000"/>
                </a:solidFill>
              </a:rPr>
              <a:t> </a:t>
            </a:r>
            <a:r>
              <a:rPr lang="en-US" dirty="0"/>
              <a:t>citizenship's of which one is Uganda. The possession of </a:t>
            </a:r>
            <a:r>
              <a:rPr lang="en-US" dirty="0">
                <a:solidFill>
                  <a:srgbClr val="FF0000"/>
                </a:solidFill>
              </a:rPr>
              <a:t>a </a:t>
            </a:r>
            <a:r>
              <a:rPr lang="en-US" b="1" dirty="0">
                <a:solidFill>
                  <a:srgbClr val="FF0000"/>
                </a:solidFill>
              </a:rPr>
              <a:t>third</a:t>
            </a:r>
            <a:r>
              <a:rPr lang="en-US" b="1" dirty="0"/>
              <a:t> </a:t>
            </a:r>
            <a:r>
              <a:rPr lang="en-US" dirty="0"/>
              <a:t>citizenship disqualifies one from holding or being a dual national of Uganda unless the third citizenship is renounced.</a:t>
            </a:r>
          </a:p>
          <a:p>
            <a:pPr fontAlgn="base"/>
            <a:r>
              <a:rPr lang="en-US" dirty="0">
                <a:solidFill>
                  <a:srgbClr val="FF0000"/>
                </a:solidFill>
              </a:rPr>
              <a:t>Until 2009, dual citizenship was prohibited in Uganda by Article 15 of the Constitution. Article 15 was amended by constitutional amendment No . </a:t>
            </a:r>
            <a:endParaRPr lang="en-US" dirty="0" smtClean="0">
              <a:solidFill>
                <a:srgbClr val="FF0000"/>
              </a:solidFill>
            </a:endParaRPr>
          </a:p>
          <a:p>
            <a:pPr fontAlgn="base"/>
            <a:r>
              <a:rPr lang="en-US" dirty="0" smtClean="0">
                <a:solidFill>
                  <a:srgbClr val="FF0000"/>
                </a:solidFill>
              </a:rPr>
              <a:t>Pursuant </a:t>
            </a:r>
            <a:r>
              <a:rPr lang="en-US" dirty="0">
                <a:solidFill>
                  <a:srgbClr val="FF0000"/>
                </a:solidFill>
              </a:rPr>
              <a:t>to which the Uganda Citizenship and Immigration Control (Amendments) Act 2009 was enacted providing for dual citizenship in Uganda</a:t>
            </a:r>
            <a:r>
              <a:rPr lang="en-US" dirty="0"/>
              <a:t>.</a:t>
            </a:r>
          </a:p>
          <a:p>
            <a:pPr fontAlgn="base"/>
            <a:r>
              <a:rPr lang="en-US" dirty="0"/>
              <a:t> The amendment was passed following the realization that Ugandans in the Diaspora make enormous contribution to the economic and socio-development of Uganda and the Government's need to:</a:t>
            </a:r>
          </a:p>
          <a:p>
            <a:pPr lvl="1" fontAlgn="base"/>
            <a:r>
              <a:rPr lang="en-US" dirty="0" err="1"/>
              <a:t>i</a:t>
            </a:r>
            <a:r>
              <a:rPr lang="en-US" dirty="0"/>
              <a:t>.    enable Ugandans in the Diaspora maintain linkages with their roots without any legal hindrances</a:t>
            </a:r>
          </a:p>
          <a:p>
            <a:pPr lvl="1" fontAlgn="base"/>
            <a:r>
              <a:rPr lang="en-US" dirty="0"/>
              <a:t>ii.   Attract potential investors</a:t>
            </a:r>
          </a:p>
          <a:p>
            <a:pPr lvl="1" fontAlgn="base"/>
            <a:r>
              <a:rPr lang="en-US" dirty="0"/>
              <a:t>iii.    Reap advantages that accrue from the grant of dual citizenship.</a:t>
            </a:r>
          </a:p>
          <a:p>
            <a:pPr fontAlgn="base"/>
            <a:r>
              <a:rPr lang="en-US" dirty="0"/>
              <a:t>Conditions for dual citizenship are detailed in the </a:t>
            </a:r>
            <a:r>
              <a:rPr lang="en-US" dirty="0">
                <a:hlinkClick r:id="rId2"/>
              </a:rPr>
              <a:t>Uganda Citizenship and </a:t>
            </a:r>
            <a:r>
              <a:rPr lang="en-US" dirty="0" err="1">
                <a:hlinkClick r:id="rId2"/>
              </a:rPr>
              <a:t>ImmigrationControl</a:t>
            </a:r>
            <a:r>
              <a:rPr lang="en-US" dirty="0">
                <a:hlinkClick r:id="rId2"/>
              </a:rPr>
              <a:t> (Amendment) Act 2009.</a:t>
            </a:r>
            <a:r>
              <a:rPr lang="en-US" dirty="0"/>
              <a:t> </a:t>
            </a:r>
            <a:endParaRPr lang="en-US" dirty="0" smtClean="0"/>
          </a:p>
          <a:p>
            <a:pPr fontAlgn="base"/>
            <a:r>
              <a:rPr lang="en-US" dirty="0" smtClean="0"/>
              <a:t>All </a:t>
            </a:r>
            <a:r>
              <a:rPr lang="en-US" dirty="0"/>
              <a:t>Ugandans who lost their Ugandan citizenship prior to 2009 by way of obtaining citizenship of another country can now reacquire their former Ugandan citizenship. Ugandans who desire to acquire citizenship of another country can also do so without losing their Ugandan citizenship. </a:t>
            </a:r>
            <a:endParaRPr lang="en-US" dirty="0" smtClean="0"/>
          </a:p>
          <a:p>
            <a:pPr lvl="1" fontAlgn="base"/>
            <a:r>
              <a:rPr lang="en-US" i="1" dirty="0"/>
              <a:t>https://paris.mofa.go.ug/visa/citizenship-dual-citizenship#:~:text=Article%2010%20%2D%20Citizenship%20by%20birth,day%20of%20February%2C%201926%20and</a:t>
            </a: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57</a:t>
            </a:fld>
            <a:endParaRPr lang="en-US"/>
          </a:p>
        </p:txBody>
      </p:sp>
    </p:spTree>
    <p:extLst>
      <p:ext uri="{BB962C8B-B14F-4D97-AF65-F5344CB8AC3E}">
        <p14:creationId xmlns:p14="http://schemas.microsoft.com/office/powerpoint/2010/main" xmlns="" val="386007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
                                            <p:txEl>
                                              <p:pRg st="8" end="8"/>
                                            </p:txEl>
                                          </p:spTgt>
                                        </p:tgtEl>
                                        <p:attrNameLst>
                                          <p:attrName>style.visibility</p:attrName>
                                        </p:attrNameLst>
                                      </p:cBhvr>
                                      <p:to>
                                        <p:strVal val="visible"/>
                                      </p:to>
                                    </p:set>
                                    <p:anim calcmode="lin" valueType="num">
                                      <p:cBhvr additive="base">
                                        <p:cTn id="5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
                                            <p:txEl>
                                              <p:pRg st="9" end="9"/>
                                            </p:txEl>
                                          </p:spTgt>
                                        </p:tgtEl>
                                        <p:attrNameLst>
                                          <p:attrName>style.visibility</p:attrName>
                                        </p:attrNameLst>
                                      </p:cBhvr>
                                      <p:to>
                                        <p:strVal val="visible"/>
                                      </p:to>
                                    </p:set>
                                    <p:anim calcmode="lin" valueType="num">
                                      <p:cBhvr additive="base">
                                        <p:cTn id="61"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2"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6"/>
            <a:ext cx="8596668" cy="658218"/>
          </a:xfrm>
        </p:spPr>
        <p:txBody>
          <a:bodyPr/>
          <a:lstStyle/>
          <a:p>
            <a:r>
              <a:rPr lang="en-US" dirty="0" smtClean="0"/>
              <a:t>Dual citizenship  After 2009 </a:t>
            </a:r>
            <a:endParaRPr lang="en-US" dirty="0"/>
          </a:p>
        </p:txBody>
      </p:sp>
      <p:sp>
        <p:nvSpPr>
          <p:cNvPr id="3" name="Content Placeholder 2"/>
          <p:cNvSpPr>
            <a:spLocks noGrp="1"/>
          </p:cNvSpPr>
          <p:nvPr>
            <p:ph idx="1"/>
          </p:nvPr>
        </p:nvSpPr>
        <p:spPr>
          <a:xfrm>
            <a:off x="677334" y="965917"/>
            <a:ext cx="9947736" cy="5692460"/>
          </a:xfrm>
        </p:spPr>
        <p:txBody>
          <a:bodyPr>
            <a:normAutofit fontScale="92500" lnSpcReduction="20000"/>
          </a:bodyPr>
          <a:lstStyle/>
          <a:p>
            <a:r>
              <a:rPr lang="en-US" dirty="0" smtClean="0"/>
              <a:t>(</a:t>
            </a:r>
            <a:r>
              <a:rPr lang="en-US" dirty="0"/>
              <a:t>1) A citizen of Uganda of eighteen years and above, who voluntarily acquires the citizenship of a country other than Uganda may retain the citizenship of Uganda subject to this Constitution and any law enacted by Parliament, </a:t>
            </a:r>
            <a:endParaRPr lang="en-US" dirty="0" smtClean="0"/>
          </a:p>
          <a:p>
            <a:r>
              <a:rPr lang="en-US" dirty="0" smtClean="0"/>
              <a:t>(</a:t>
            </a:r>
            <a:r>
              <a:rPr lang="en-US" dirty="0"/>
              <a:t>2) A person who is not a citizen of Uganda may, on acquiring the citizenship of Uganda, subject to this Constitution and any law enacted by Parliament, retain the citizenship of another country</a:t>
            </a:r>
            <a:r>
              <a:rPr lang="en-US" dirty="0" smtClean="0"/>
              <a:t>.</a:t>
            </a:r>
          </a:p>
          <a:p>
            <a:r>
              <a:rPr lang="en-US" dirty="0" smtClean="0"/>
              <a:t> </a:t>
            </a:r>
            <a:r>
              <a:rPr lang="en-US" dirty="0"/>
              <a:t>(3) Repealed</a:t>
            </a:r>
            <a:r>
              <a:rPr lang="en-US" dirty="0" smtClean="0"/>
              <a:t>.</a:t>
            </a:r>
          </a:p>
          <a:p>
            <a:r>
              <a:rPr lang="en-US" dirty="0" smtClean="0"/>
              <a:t> </a:t>
            </a:r>
            <a:r>
              <a:rPr lang="en-US" dirty="0"/>
              <a:t>(4) Repealed</a:t>
            </a:r>
            <a:r>
              <a:rPr lang="en-US" dirty="0" smtClean="0"/>
              <a:t>.</a:t>
            </a:r>
          </a:p>
          <a:p>
            <a:r>
              <a:rPr lang="en-US" dirty="0" smtClean="0"/>
              <a:t> </a:t>
            </a:r>
            <a:r>
              <a:rPr lang="en-US" dirty="0"/>
              <a:t>(5) Where the law of a country, other than Uganda, requires a person who marries a citizen of that country to renounce the citizenship of his or her own country by virtue of that marriage, a citizen of Uganda who is deprived of his or her citizenship by virtue </a:t>
            </a:r>
            <a:r>
              <a:rPr lang="en-US" dirty="0" smtClean="0"/>
              <a:t>of that </a:t>
            </a:r>
            <a:r>
              <a:rPr lang="en-US" dirty="0"/>
              <a:t>marriage shall, on the dissolution of that marriage, if he or she thereby loses his or her citizenship acquired by that marriage, become a citizen of Uganda. </a:t>
            </a:r>
            <a:endParaRPr lang="en-US" dirty="0" smtClean="0"/>
          </a:p>
          <a:p>
            <a:r>
              <a:rPr lang="en-US" dirty="0" smtClean="0"/>
              <a:t>(</a:t>
            </a:r>
            <a:r>
              <a:rPr lang="en-US" dirty="0"/>
              <a:t>6) Parliament shall by law prescribe the circumstances under </a:t>
            </a:r>
            <a:r>
              <a:rPr lang="en-US" dirty="0" smtClean="0"/>
              <a:t>which-</a:t>
            </a:r>
          </a:p>
          <a:p>
            <a:pPr lvl="1"/>
            <a:r>
              <a:rPr lang="en-US" dirty="0" smtClean="0"/>
              <a:t> </a:t>
            </a:r>
            <a:r>
              <a:rPr lang="en-US" dirty="0"/>
              <a:t>(a) a citizen of Uganda who acquires the citizenship of another country, may retain the citizenship of Uganda; </a:t>
            </a:r>
            <a:endParaRPr lang="en-US" dirty="0" smtClean="0"/>
          </a:p>
          <a:p>
            <a:pPr lvl="1"/>
            <a:r>
              <a:rPr lang="en-US" dirty="0" smtClean="0"/>
              <a:t>(</a:t>
            </a:r>
            <a:r>
              <a:rPr lang="en-US" dirty="0"/>
              <a:t>b) a citizen of Uganda whose citizenship of origin is of another country and who holds the citizenship of another country, may cease to be a citizen of Uganda; </a:t>
            </a:r>
            <a:endParaRPr lang="en-US" dirty="0" smtClean="0"/>
          </a:p>
          <a:p>
            <a:pPr lvl="1"/>
            <a:r>
              <a:rPr lang="en-US" dirty="0" smtClean="0"/>
              <a:t>(c). a </a:t>
            </a:r>
            <a:r>
              <a:rPr lang="en-US" dirty="0"/>
              <a:t>person who is not a citizen of Uganda may, on acquiring Uganda citizenship, retain the c</a:t>
            </a:r>
            <a:r>
              <a:rPr lang="en-US" dirty="0" smtClean="0"/>
              <a:t>itizenship </a:t>
            </a:r>
            <a:r>
              <a:rPr lang="en-US" dirty="0"/>
              <a:t>of another country.</a:t>
            </a:r>
            <a:endParaRPr lang="en-US" dirty="0" smtClean="0"/>
          </a:p>
          <a:p>
            <a:r>
              <a:rPr lang="en-US" dirty="0" smtClean="0"/>
              <a:t> </a:t>
            </a:r>
            <a:r>
              <a:rPr lang="en-US" dirty="0"/>
              <a:t>(7) Parliament shall by law prescribe the offices of State which a person who holds the citizenship of another country in addition to the citizenship of Uganda is not qualified to hold.</a:t>
            </a:r>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58</a:t>
            </a:fld>
            <a:endParaRPr lang="en-US"/>
          </a:p>
        </p:txBody>
      </p:sp>
    </p:spTree>
    <p:extLst>
      <p:ext uri="{BB962C8B-B14F-4D97-AF65-F5344CB8AC3E}">
        <p14:creationId xmlns:p14="http://schemas.microsoft.com/office/powerpoint/2010/main" xmlns="" val="31401340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anim calcmode="lin" valueType="num">
                                      <p:cBhvr additive="base">
                                        <p:cTn id="2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3">
                                            <p:txEl>
                                              <p:pRg st="5" end="5"/>
                                            </p:txEl>
                                          </p:spTgt>
                                        </p:tgtEl>
                                        <p:attrNameLst>
                                          <p:attrName>style.visibility</p:attrName>
                                        </p:attrNameLst>
                                      </p:cBhvr>
                                      <p:to>
                                        <p:strVal val="visible"/>
                                      </p:to>
                                    </p:set>
                                    <p:anim calcmode="lin" valueType="num">
                                      <p:cBhvr additive="base">
                                        <p:cTn id="4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5" end="5"/>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 calcmode="lin" valueType="num">
                                      <p:cBhvr additive="base">
                                        <p:cTn id="4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7" end="7"/>
                                            </p:txEl>
                                          </p:spTgt>
                                        </p:tgtEl>
                                        <p:attrNameLst>
                                          <p:attrName>style.visibility</p:attrName>
                                        </p:attrNameLst>
                                      </p:cBhvr>
                                      <p:to>
                                        <p:strVal val="visible"/>
                                      </p:to>
                                    </p:set>
                                    <p:anim calcmode="lin" valueType="num">
                                      <p:cBhvr additive="base">
                                        <p:cTn id="4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7" end="7"/>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 calcmode="lin" valueType="num">
                                      <p:cBhvr additive="base">
                                        <p:cTn id="5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3">
                                            <p:txEl>
                                              <p:pRg st="9" end="9"/>
                                            </p:txEl>
                                          </p:spTgt>
                                        </p:tgtEl>
                                        <p:attrNameLst>
                                          <p:attrName>style.visibility</p:attrName>
                                        </p:attrNameLst>
                                      </p:cBhvr>
                                      <p:to>
                                        <p:strVal val="visible"/>
                                      </p:to>
                                    </p:set>
                                    <p:anim calcmode="lin" valueType="num">
                                      <p:cBhvr additive="base">
                                        <p:cTn id="5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3">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t>Prohibition of dual citizenship </a:t>
            </a:r>
            <a:r>
              <a:rPr lang="en-US" b="1" dirty="0" err="1" smtClean="0"/>
              <a:t>ctnd</a:t>
            </a:r>
            <a:endParaRPr lang="en-US" dirty="0" smtClean="0"/>
          </a:p>
        </p:txBody>
      </p:sp>
      <p:sp>
        <p:nvSpPr>
          <p:cNvPr id="22531" name="Content Placeholder 2"/>
          <p:cNvSpPr>
            <a:spLocks noGrp="1"/>
          </p:cNvSpPr>
          <p:nvPr>
            <p:ph idx="1"/>
          </p:nvPr>
        </p:nvSpPr>
        <p:spPr>
          <a:xfrm>
            <a:off x="677333" y="1429555"/>
            <a:ext cx="8865911" cy="4611808"/>
          </a:xfrm>
        </p:spPr>
        <p:txBody>
          <a:bodyPr>
            <a:normAutofit fontScale="92500" lnSpcReduction="10000"/>
          </a:bodyPr>
          <a:lstStyle/>
          <a:p>
            <a:pPr eaLnBrk="1" hangingPunct="1"/>
            <a:r>
              <a:rPr lang="en-US" altLang="en-US" dirty="0" smtClean="0"/>
              <a:t>(f) obtained an extension of time for taking those steps and the extended period has not expired.</a:t>
            </a:r>
          </a:p>
          <a:p>
            <a:pPr eaLnBrk="1" hangingPunct="1"/>
            <a:endParaRPr lang="en-US" altLang="en-US" dirty="0"/>
          </a:p>
          <a:p>
            <a:r>
              <a:rPr lang="en-US" altLang="en-US" dirty="0"/>
              <a:t>(4) A Uganda citizen who loses his or her Uganda citizenship as a result of the acquisition or possession of the citizenship of another country shall, on the renunciation of his or her citizenship of that other country, become a citizen of Uganda. </a:t>
            </a:r>
            <a:endParaRPr lang="en-US" altLang="en-US" dirty="0" smtClean="0"/>
          </a:p>
          <a:p>
            <a:endParaRPr lang="en-US" altLang="en-US" dirty="0"/>
          </a:p>
          <a:p>
            <a:r>
              <a:rPr lang="en-US" altLang="en-US" dirty="0"/>
              <a:t> (5) Where the law of a country, other than Uganda, requires a person who marries a citizen of that country to renounce the citizenship of his or her own country by virtue of that marriage, </a:t>
            </a:r>
            <a:r>
              <a:rPr lang="en-US" altLang="en-US" dirty="0" smtClean="0"/>
              <a:t>……</a:t>
            </a:r>
          </a:p>
          <a:p>
            <a:endParaRPr lang="en-US" altLang="en-US" dirty="0"/>
          </a:p>
          <a:p>
            <a:r>
              <a:rPr lang="en-US" altLang="en-US" dirty="0"/>
              <a:t>…….a citizen of Uganda who is deprived of his or her citizenship by virtue of that marriage shall, on the dissolution of that marriage, if he or she thereby loses his or her citizenship acquired by that marriage, become a citizen of Uganda.</a:t>
            </a:r>
          </a:p>
          <a:p>
            <a:endParaRPr lang="en-US" altLang="en-US" dirty="0"/>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76D5EBD2-6975-4850-ADE1-6A3AD9665E76}" type="datetime1">
              <a:rPr lang="en-US"/>
              <a:pPr>
                <a:defRPr/>
              </a:pPr>
              <a:t>21-Feb-26</a:t>
            </a:fld>
            <a:endParaRPr lang="en-US"/>
          </a:p>
        </p:txBody>
      </p:sp>
      <p:sp>
        <p:nvSpPr>
          <p:cNvPr id="22533"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FCCC621F-178F-4AA4-834A-484BD0974C13}" type="slidenum">
              <a:rPr lang="en-US" altLang="en-US" sz="1200">
                <a:solidFill>
                  <a:srgbClr val="898989"/>
                </a:solidFill>
              </a:rPr>
              <a:pPr>
                <a:spcBef>
                  <a:spcPct val="0"/>
                </a:spcBef>
                <a:buFontTx/>
                <a:buNone/>
              </a:pPr>
              <a:t>59</a:t>
            </a:fld>
            <a:endParaRPr lang="en-US" altLang="en-US" sz="1200">
              <a:solidFill>
                <a:srgbClr val="898989"/>
              </a:solidFill>
            </a:endParaRPr>
          </a:p>
        </p:txBody>
      </p:sp>
    </p:spTree>
    <p:extLst>
      <p:ext uri="{BB962C8B-B14F-4D97-AF65-F5344CB8AC3E}">
        <p14:creationId xmlns:p14="http://schemas.microsoft.com/office/powerpoint/2010/main" xmlns="" val="30432833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51576" y="257577"/>
            <a:ext cx="8596668" cy="1015999"/>
          </a:xfrm>
        </p:spPr>
        <p:txBody>
          <a:bodyPr/>
          <a:lstStyle/>
          <a:p>
            <a:r>
              <a:rPr lang="en-US" dirty="0" smtClean="0"/>
              <a:t>History of Ethics</a:t>
            </a:r>
            <a:endParaRPr lang="en-US" dirty="0"/>
          </a:p>
        </p:txBody>
      </p:sp>
      <p:sp>
        <p:nvSpPr>
          <p:cNvPr id="3" name="Content Placeholder 2"/>
          <p:cNvSpPr>
            <a:spLocks noGrp="1"/>
          </p:cNvSpPr>
          <p:nvPr>
            <p:ph idx="1"/>
          </p:nvPr>
        </p:nvSpPr>
        <p:spPr>
          <a:xfrm>
            <a:off x="489397" y="914400"/>
            <a:ext cx="8758847" cy="5615189"/>
          </a:xfrm>
        </p:spPr>
        <p:txBody>
          <a:bodyPr>
            <a:noAutofit/>
          </a:bodyPr>
          <a:lstStyle/>
          <a:p>
            <a:r>
              <a:rPr lang="en-US" sz="2000" dirty="0" smtClean="0"/>
              <a:t>History begins with Greek Philosophy </a:t>
            </a:r>
          </a:p>
          <a:p>
            <a:pPr lvl="1"/>
            <a:r>
              <a:rPr lang="en-US" sz="2000" dirty="0" smtClean="0">
                <a:solidFill>
                  <a:srgbClr val="FF0000"/>
                </a:solidFill>
              </a:rPr>
              <a:t>Socrates</a:t>
            </a:r>
            <a:r>
              <a:rPr lang="en-US" sz="2000" dirty="0" smtClean="0"/>
              <a:t>: Any person who knows what is truly right will automatically do it</a:t>
            </a:r>
          </a:p>
          <a:p>
            <a:pPr lvl="4"/>
            <a:r>
              <a:rPr lang="en-US" sz="2000" dirty="0" smtClean="0"/>
              <a:t>Evil or bad actions are the results of ignorance</a:t>
            </a:r>
          </a:p>
          <a:p>
            <a:pPr lvl="1"/>
            <a:r>
              <a:rPr lang="en-US" sz="2000" dirty="0" smtClean="0">
                <a:solidFill>
                  <a:srgbClr val="FF0000"/>
                </a:solidFill>
              </a:rPr>
              <a:t>Aristotle: </a:t>
            </a:r>
            <a:r>
              <a:rPr lang="en-US" sz="2000" dirty="0" smtClean="0"/>
              <a:t>Posited an </a:t>
            </a:r>
            <a:r>
              <a:rPr lang="en-US" sz="2000" dirty="0" err="1" smtClean="0"/>
              <a:t>ethiocal</a:t>
            </a:r>
            <a:r>
              <a:rPr lang="en-US" sz="2000" dirty="0" smtClean="0"/>
              <a:t> system that may be termed “self-</a:t>
            </a:r>
            <a:r>
              <a:rPr lang="en-US" sz="2000" dirty="0" err="1" smtClean="0"/>
              <a:t>realizationism</a:t>
            </a:r>
            <a:r>
              <a:rPr lang="en-US" sz="2000" dirty="0" smtClean="0"/>
              <a:t>” (</a:t>
            </a:r>
            <a:r>
              <a:rPr lang="en-US" sz="2000" dirty="0" err="1" smtClean="0"/>
              <a:t>i.e</a:t>
            </a:r>
            <a:r>
              <a:rPr lang="en-US" sz="2000" dirty="0" smtClean="0"/>
              <a:t> when a person acts in accordance with his nature and realizes his full potential, he will do good and be content)</a:t>
            </a:r>
          </a:p>
          <a:p>
            <a:pPr lvl="1"/>
            <a:r>
              <a:rPr lang="en-US" sz="2000" dirty="0" smtClean="0">
                <a:solidFill>
                  <a:srgbClr val="FF0000"/>
                </a:solidFill>
              </a:rPr>
              <a:t>Hedonism:  </a:t>
            </a:r>
            <a:r>
              <a:rPr lang="en-US" sz="2000" dirty="0" smtClean="0"/>
              <a:t>the principle ethics is maximizing pleasure and minimizing pain </a:t>
            </a:r>
          </a:p>
          <a:p>
            <a:pPr lvl="1"/>
            <a:endParaRPr lang="en-US" sz="2000" dirty="0"/>
          </a:p>
          <a:p>
            <a:pPr lvl="1"/>
            <a:r>
              <a:rPr lang="en-US" sz="2000" dirty="0" smtClean="0">
                <a:solidFill>
                  <a:srgbClr val="FF0000"/>
                </a:solidFill>
              </a:rPr>
              <a:t>Stoicism: </a:t>
            </a:r>
            <a:r>
              <a:rPr lang="en-US" sz="2000" dirty="0" smtClean="0"/>
              <a:t>the foundation of stoic ethics is that good lies in the state of the soul itself, in wisdom and self control</a:t>
            </a:r>
          </a:p>
          <a:p>
            <a:pPr lvl="1"/>
            <a:r>
              <a:rPr lang="en-US" sz="2000" dirty="0" smtClean="0">
                <a:solidFill>
                  <a:srgbClr val="FF0000"/>
                </a:solidFill>
              </a:rPr>
              <a:t>Read more…..</a:t>
            </a:r>
          </a:p>
        </p:txBody>
      </p:sp>
      <p:sp>
        <p:nvSpPr>
          <p:cNvPr id="4" name="Date Placeholder 3"/>
          <p:cNvSpPr>
            <a:spLocks noGrp="1"/>
          </p:cNvSpPr>
          <p:nvPr>
            <p:ph type="dt" sz="half" idx="10"/>
          </p:nvPr>
        </p:nvSpPr>
        <p:spPr/>
        <p:txBody>
          <a:bodyPr/>
          <a:lstStyle/>
          <a:p>
            <a:fld id="{21CE9F95-52B5-4DE7-A751-A78D980A0EB4}"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6</a:t>
            </a:fld>
            <a:endParaRPr lang="en-US"/>
          </a:p>
        </p:txBody>
      </p:sp>
    </p:spTree>
    <p:extLst>
      <p:ext uri="{BB962C8B-B14F-4D97-AF65-F5344CB8AC3E}">
        <p14:creationId xmlns:p14="http://schemas.microsoft.com/office/powerpoint/2010/main" xmlns="" val="21497436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additive="base">
                                        <p:cTn id="3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61871"/>
            <a:ext cx="8596668" cy="691166"/>
          </a:xfrm>
        </p:spPr>
        <p:txBody>
          <a:bodyPr rtlCol="0">
            <a:normAutofit fontScale="90000"/>
          </a:bodyPr>
          <a:lstStyle/>
          <a:p>
            <a:pPr>
              <a:defRPr/>
            </a:pPr>
            <a:r>
              <a:rPr lang="en-US" b="1" dirty="0" smtClean="0">
                <a:solidFill>
                  <a:srgbClr val="FF0000"/>
                </a:solidFill>
              </a:rPr>
              <a:t>National Citizenship and Immigration Board. </a:t>
            </a:r>
            <a:r>
              <a:rPr lang="en-US" dirty="0" smtClean="0"/>
              <a:t/>
            </a:r>
            <a:br>
              <a:rPr lang="en-US" dirty="0" smtClean="0"/>
            </a:br>
            <a:endParaRPr lang="en-US" dirty="0" smtClean="0"/>
          </a:p>
        </p:txBody>
      </p:sp>
      <p:sp>
        <p:nvSpPr>
          <p:cNvPr id="3" name="Content Placeholder 2"/>
          <p:cNvSpPr>
            <a:spLocks noGrp="1"/>
          </p:cNvSpPr>
          <p:nvPr>
            <p:ph idx="1"/>
          </p:nvPr>
        </p:nvSpPr>
        <p:spPr>
          <a:xfrm>
            <a:off x="677334" y="953037"/>
            <a:ext cx="8596668" cy="5267459"/>
          </a:xfrm>
        </p:spPr>
        <p:txBody>
          <a:bodyPr rtlCol="0">
            <a:normAutofit/>
          </a:bodyPr>
          <a:lstStyle/>
          <a:p>
            <a:pPr>
              <a:defRPr/>
            </a:pPr>
            <a:r>
              <a:rPr lang="en-US" dirty="0" smtClean="0"/>
              <a:t>(1) There shall be a National Citizenship and Immigration Board. </a:t>
            </a:r>
          </a:p>
          <a:p>
            <a:pPr>
              <a:defRPr/>
            </a:pPr>
            <a:r>
              <a:rPr lang="en-US" dirty="0" smtClean="0"/>
              <a:t>(2) The board shall consist of a chairperson and not less than four other persons, each of whom shall be of high moral character and proven integrity, appointed by the President with the approval of Parliament. </a:t>
            </a:r>
          </a:p>
          <a:p>
            <a:pPr>
              <a:defRPr/>
            </a:pPr>
            <a:r>
              <a:rPr lang="en-US" dirty="0" smtClean="0"/>
              <a:t>(3) The functions of the board shall be prescribed by Parliament and shall include— </a:t>
            </a:r>
          </a:p>
          <a:p>
            <a:pPr lvl="1"/>
            <a:r>
              <a:rPr lang="en-US" altLang="en-US" dirty="0"/>
              <a:t>(a) registering and issuing national identity cards to citizens; </a:t>
            </a:r>
          </a:p>
          <a:p>
            <a:pPr lvl="1"/>
            <a:r>
              <a:rPr lang="en-US" altLang="en-US" dirty="0"/>
              <a:t>(b) issuing Uganda passports and other travel documents; </a:t>
            </a:r>
          </a:p>
          <a:p>
            <a:pPr lvl="1"/>
            <a:r>
              <a:rPr lang="en-US" altLang="en-US" dirty="0"/>
              <a:t>(c) granting and cancelling citizenship by registration and </a:t>
            </a:r>
            <a:r>
              <a:rPr lang="en-US" altLang="en-US" dirty="0" err="1"/>
              <a:t>naturalisation</a:t>
            </a:r>
            <a:r>
              <a:rPr lang="en-US" altLang="en-US" dirty="0"/>
              <a:t>; </a:t>
            </a:r>
          </a:p>
          <a:p>
            <a:pPr lvl="1"/>
            <a:r>
              <a:rPr lang="en-US" altLang="en-US" dirty="0"/>
              <a:t>(d) granting and cancelling immigration permits; and </a:t>
            </a:r>
            <a:endParaRPr lang="en-US" altLang="en-US" dirty="0" smtClean="0"/>
          </a:p>
          <a:p>
            <a:pPr lvl="1"/>
            <a:r>
              <a:rPr lang="en-US" altLang="en-US" dirty="0"/>
              <a:t>(e) registering and issuing identity cards to aliens. </a:t>
            </a:r>
          </a:p>
          <a:p>
            <a:r>
              <a:rPr lang="en-US" altLang="en-US" dirty="0"/>
              <a:t>(4) The functions of the board set out in clause (3)(a), (b) and (d) of this article may be </a:t>
            </a:r>
            <a:r>
              <a:rPr lang="en-US" altLang="en-US" dirty="0" err="1"/>
              <a:t>decentralised</a:t>
            </a:r>
            <a:r>
              <a:rPr lang="en-US" altLang="en-US" dirty="0"/>
              <a:t> to the district level. </a:t>
            </a:r>
          </a:p>
          <a:p>
            <a:pPr lvl="1"/>
            <a:endParaRPr lang="en-US" altLang="en-US" dirty="0"/>
          </a:p>
          <a:p>
            <a:pPr lvl="1"/>
            <a:endParaRPr lang="en-US" altLang="en-US" dirty="0"/>
          </a:p>
          <a:p>
            <a:pPr>
              <a:defRPr/>
            </a:pPr>
            <a:endParaRPr lang="en-US" dirty="0" smtClean="0"/>
          </a:p>
          <a:p>
            <a:pPr>
              <a:defRPr/>
            </a:pPr>
            <a:endParaRPr lang="en-US" dirty="0" smtClean="0"/>
          </a:p>
        </p:txBody>
      </p:sp>
      <p:sp>
        <p:nvSpPr>
          <p:cNvPr id="4" name="Date Placeholder 3"/>
          <p:cNvSpPr>
            <a:spLocks noGrp="1"/>
          </p:cNvSpPr>
          <p:nvPr>
            <p:ph type="dt" sz="quarter" idx="10"/>
          </p:nvPr>
        </p:nvSpPr>
        <p:spPr/>
        <p:txBody>
          <a:bodyPr/>
          <a:lstStyle/>
          <a:p>
            <a:pPr>
              <a:defRPr/>
            </a:pPr>
            <a:fld id="{669B2D0F-B6C3-441A-B07B-00E9BA4EC86B}" type="datetime1">
              <a:rPr lang="en-US"/>
              <a:pPr>
                <a:defRPr/>
              </a:pPr>
              <a:t>21-Feb-26</a:t>
            </a:fld>
            <a:endParaRPr lang="en-US"/>
          </a:p>
        </p:txBody>
      </p:sp>
      <p:sp>
        <p:nvSpPr>
          <p:cNvPr id="26629"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DEE4280C-CC74-45EB-B83D-318FCD84B028}" type="slidenum">
              <a:rPr lang="en-US" altLang="en-US" sz="1200">
                <a:solidFill>
                  <a:srgbClr val="898989"/>
                </a:solidFill>
              </a:rPr>
              <a:pPr>
                <a:spcBef>
                  <a:spcPct val="0"/>
                </a:spcBef>
                <a:buFontTx/>
                <a:buNone/>
              </a:pPr>
              <a:t>60</a:t>
            </a:fld>
            <a:endParaRPr lang="en-US" altLang="en-US" sz="1200">
              <a:solidFill>
                <a:srgbClr val="898989"/>
              </a:solidFill>
            </a:endParaRPr>
          </a:p>
        </p:txBody>
      </p:sp>
    </p:spTree>
    <p:extLst>
      <p:ext uri="{BB962C8B-B14F-4D97-AF65-F5344CB8AC3E}">
        <p14:creationId xmlns:p14="http://schemas.microsoft.com/office/powerpoint/2010/main" xmlns="" val="347094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210355"/>
            <a:ext cx="8596668" cy="1038896"/>
          </a:xfrm>
        </p:spPr>
        <p:txBody>
          <a:bodyPr>
            <a:normAutofit fontScale="90000"/>
          </a:bodyPr>
          <a:lstStyle/>
          <a:p>
            <a:r>
              <a:rPr lang="en-US" b="1" dirty="0"/>
              <a:t>OFFICES IN UGANDA WHICH CAN NOT BE HELD BY A DUAL CITIZEN</a:t>
            </a:r>
            <a:r>
              <a:rPr lang="en-US" dirty="0"/>
              <a:t/>
            </a:r>
            <a:br>
              <a:rPr lang="en-US" dirty="0"/>
            </a:br>
            <a:endParaRPr lang="en-US" dirty="0"/>
          </a:p>
        </p:txBody>
      </p:sp>
      <p:sp>
        <p:nvSpPr>
          <p:cNvPr id="3" name="Content Placeholder 2"/>
          <p:cNvSpPr>
            <a:spLocks noGrp="1"/>
          </p:cNvSpPr>
          <p:nvPr>
            <p:ph idx="1"/>
          </p:nvPr>
        </p:nvSpPr>
        <p:spPr>
          <a:xfrm>
            <a:off x="677334" y="1249250"/>
            <a:ext cx="9947736" cy="5608749"/>
          </a:xfrm>
        </p:spPr>
        <p:txBody>
          <a:bodyPr>
            <a:normAutofit fontScale="92500" lnSpcReduction="20000"/>
          </a:bodyPr>
          <a:lstStyle/>
          <a:p>
            <a:pPr fontAlgn="base"/>
            <a:r>
              <a:rPr lang="en-US" b="1" dirty="0"/>
              <a:t> </a:t>
            </a:r>
            <a:r>
              <a:rPr lang="en-US" dirty="0"/>
              <a:t>a)     President of Uganda</a:t>
            </a:r>
          </a:p>
          <a:p>
            <a:pPr fontAlgn="base"/>
            <a:r>
              <a:rPr lang="en-US" dirty="0"/>
              <a:t>b)    Vice President</a:t>
            </a:r>
          </a:p>
          <a:p>
            <a:pPr fontAlgn="base"/>
            <a:r>
              <a:rPr lang="en-US" dirty="0"/>
              <a:t>c)     Prime Minister</a:t>
            </a:r>
          </a:p>
          <a:p>
            <a:pPr fontAlgn="base"/>
            <a:r>
              <a:rPr lang="en-US" dirty="0"/>
              <a:t>d)    Cabinet Minister and other Ministers</a:t>
            </a:r>
          </a:p>
          <a:p>
            <a:pPr fontAlgn="base"/>
            <a:r>
              <a:rPr lang="en-US" dirty="0"/>
              <a:t>e) Inspector General and the Deputy Inspector General of Government</a:t>
            </a:r>
          </a:p>
          <a:p>
            <a:pPr fontAlgn="base"/>
            <a:r>
              <a:rPr lang="en-US" dirty="0"/>
              <a:t>f) Technical Head of the armed forces</a:t>
            </a:r>
            <a:br>
              <a:rPr lang="en-US" dirty="0"/>
            </a:br>
            <a:r>
              <a:rPr lang="en-US" dirty="0"/>
              <a:t>     </a:t>
            </a:r>
            <a:br>
              <a:rPr lang="en-US" dirty="0"/>
            </a:br>
            <a:r>
              <a:rPr lang="en-US" dirty="0"/>
              <a:t>g) Technical heads of Branches of the armed forces</a:t>
            </a:r>
            <a:br>
              <a:rPr lang="en-US" dirty="0"/>
            </a:br>
            <a:r>
              <a:rPr lang="en-US" dirty="0"/>
              <a:t>          </a:t>
            </a:r>
            <a:br>
              <a:rPr lang="en-US" dirty="0"/>
            </a:br>
            <a:r>
              <a:rPr lang="en-US" dirty="0"/>
              <a:t>h) Commanding Officers of armed forces units of at least battalion strength</a:t>
            </a:r>
            <a:br>
              <a:rPr lang="en-US" dirty="0"/>
            </a:br>
            <a:r>
              <a:rPr lang="en-US" dirty="0"/>
              <a:t>     </a:t>
            </a:r>
            <a:br>
              <a:rPr lang="en-US" dirty="0"/>
            </a:br>
            <a:r>
              <a:rPr lang="en-US" dirty="0" err="1"/>
              <a:t>i</a:t>
            </a:r>
            <a:r>
              <a:rPr lang="en-US" dirty="0"/>
              <a:t>) Officers responsible for heading departments responsible for records, personnel and logistics in all branches of the armed forces</a:t>
            </a:r>
            <a:br>
              <a:rPr lang="en-US" dirty="0"/>
            </a:br>
            <a:r>
              <a:rPr lang="en-US" dirty="0"/>
              <a:t>     </a:t>
            </a:r>
            <a:br>
              <a:rPr lang="en-US" dirty="0"/>
            </a:br>
            <a:r>
              <a:rPr lang="en-US" dirty="0"/>
              <a:t>j) Inspector General of Police and Deputy Inspector General of Police</a:t>
            </a:r>
            <a:br>
              <a:rPr lang="en-US" dirty="0"/>
            </a:br>
            <a:r>
              <a:rPr lang="en-US" dirty="0"/>
              <a:t>    </a:t>
            </a:r>
            <a:br>
              <a:rPr lang="en-US" dirty="0"/>
            </a:br>
            <a:r>
              <a:rPr lang="en-US" dirty="0"/>
              <a:t>k) Heads and Deputy Heads of National Security and Intelligence Organizations,(ESO, ISO &amp; CMI)</a:t>
            </a:r>
            <a:br>
              <a:rPr lang="en-US" dirty="0"/>
            </a:br>
            <a:r>
              <a:rPr lang="en-US" dirty="0"/>
              <a:t>     </a:t>
            </a:r>
            <a:br>
              <a:rPr lang="en-US" dirty="0"/>
            </a:br>
            <a:r>
              <a:rPr lang="en-US" dirty="0"/>
              <a:t>l) Member of the National Citizenship and Immigration </a:t>
            </a:r>
            <a:r>
              <a:rPr lang="en-US" dirty="0" smtClean="0"/>
              <a:t>Board</a:t>
            </a:r>
          </a:p>
          <a:p>
            <a:pPr marL="0" indent="0" fontAlgn="base">
              <a:buNone/>
            </a:pPr>
            <a:endParaRPr lang="en-US" dirty="0" smtClean="0"/>
          </a:p>
          <a:p>
            <a:pPr marL="0" indent="0" fontAlgn="base">
              <a:buNone/>
            </a:pPr>
            <a:r>
              <a:rPr lang="en-US" b="1" i="1" dirty="0" smtClean="0">
                <a:solidFill>
                  <a:srgbClr val="FF0000"/>
                </a:solidFill>
              </a:rPr>
              <a:t>Source: The Uganda citizenship  and Migration control (Amendment) Act 2009</a:t>
            </a:r>
            <a:endParaRPr lang="en-US" b="1" i="1" dirty="0">
              <a:solidFill>
                <a:srgbClr val="FF0000"/>
              </a:solidFill>
            </a:endParaRPr>
          </a:p>
          <a:p>
            <a:endParaRPr lang="en-US" dirty="0"/>
          </a:p>
        </p:txBody>
      </p:sp>
      <p:sp>
        <p:nvSpPr>
          <p:cNvPr id="4" name="Date Placeholder 3"/>
          <p:cNvSpPr>
            <a:spLocks noGrp="1"/>
          </p:cNvSpPr>
          <p:nvPr>
            <p:ph type="dt" sz="half" idx="10"/>
          </p:nvPr>
        </p:nvSpPr>
        <p:spPr/>
        <p:txBody>
          <a:bodyPr/>
          <a:lstStyle/>
          <a:p>
            <a:fld id="{0750C84A-92C7-4071-9E01-97995D3F9560}"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61</a:t>
            </a:fld>
            <a:endParaRPr lang="en-US"/>
          </a:p>
        </p:txBody>
      </p:sp>
    </p:spTree>
    <p:extLst>
      <p:ext uri="{BB962C8B-B14F-4D97-AF65-F5344CB8AC3E}">
        <p14:creationId xmlns:p14="http://schemas.microsoft.com/office/powerpoint/2010/main" xmlns="" val="171083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grpId="0"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3">
                                            <p:txEl>
                                              <p:pRg st="7" end="7"/>
                                            </p:txEl>
                                          </p:spTgt>
                                        </p:tgtEl>
                                        <p:attrNameLst>
                                          <p:attrName>style.visibility</p:attrName>
                                        </p:attrNameLst>
                                      </p:cBhvr>
                                      <p:to>
                                        <p:strVal val="visible"/>
                                      </p:to>
                                    </p:set>
                                    <p:anim calcmode="lin" valueType="num">
                                      <p:cBhvr additive="base">
                                        <p:cTn id="3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203200"/>
            <a:ext cx="6763555" cy="777877"/>
          </a:xfrm>
        </p:spPr>
        <p:txBody>
          <a:bodyPr rtlCol="0">
            <a:normAutofit fontScale="90000"/>
          </a:bodyPr>
          <a:lstStyle/>
          <a:p>
            <a:pPr>
              <a:defRPr/>
            </a:pPr>
            <a:r>
              <a:rPr lang="en-US" b="1" dirty="0" smtClean="0">
                <a:solidFill>
                  <a:srgbClr val="FF0000"/>
                </a:solidFill>
              </a:rPr>
              <a:t>Duties of a citizen</a:t>
            </a:r>
            <a:r>
              <a:rPr lang="en-US" dirty="0" smtClean="0">
                <a:solidFill>
                  <a:srgbClr val="FF0000"/>
                </a:solidFill>
              </a:rPr>
              <a:t/>
            </a:r>
            <a:br>
              <a:rPr lang="en-US" dirty="0" smtClean="0">
                <a:solidFill>
                  <a:srgbClr val="FF0000"/>
                </a:solidFill>
              </a:rPr>
            </a:br>
            <a:endParaRPr lang="en-US" dirty="0" smtClean="0">
              <a:solidFill>
                <a:srgbClr val="FF0000"/>
              </a:solidFill>
            </a:endParaRPr>
          </a:p>
        </p:txBody>
      </p:sp>
      <p:sp>
        <p:nvSpPr>
          <p:cNvPr id="3" name="Content Placeholder 2"/>
          <p:cNvSpPr>
            <a:spLocks noGrp="1"/>
          </p:cNvSpPr>
          <p:nvPr>
            <p:ph idx="1"/>
          </p:nvPr>
        </p:nvSpPr>
        <p:spPr>
          <a:xfrm>
            <a:off x="677334" y="981077"/>
            <a:ext cx="8596668" cy="5060286"/>
          </a:xfrm>
        </p:spPr>
        <p:txBody>
          <a:bodyPr rtlCol="0">
            <a:normAutofit/>
          </a:bodyPr>
          <a:lstStyle/>
          <a:p>
            <a:pPr>
              <a:buNone/>
              <a:defRPr/>
            </a:pPr>
            <a:r>
              <a:rPr lang="en-US" dirty="0" smtClean="0"/>
              <a:t>	(1) It is the duty of every citizen of Uganda— </a:t>
            </a:r>
          </a:p>
          <a:p>
            <a:pPr lvl="1">
              <a:defRPr/>
            </a:pPr>
            <a:r>
              <a:rPr lang="en-US" dirty="0" smtClean="0"/>
              <a:t>(a) to respect the national anthem, flag, coat of arms and currency; </a:t>
            </a:r>
          </a:p>
          <a:p>
            <a:pPr lvl="1">
              <a:defRPr/>
            </a:pPr>
            <a:r>
              <a:rPr lang="en-US" dirty="0" smtClean="0"/>
              <a:t>(b) to respect the rights and freedoms of others; </a:t>
            </a:r>
          </a:p>
          <a:p>
            <a:pPr lvl="1">
              <a:defRPr/>
            </a:pPr>
            <a:r>
              <a:rPr lang="en-US" dirty="0" smtClean="0"/>
              <a:t>(c) to protect children and vulnerable persons against any form of abuse, harassment or ill-treatment; </a:t>
            </a:r>
          </a:p>
          <a:p>
            <a:pPr lvl="1">
              <a:defRPr/>
            </a:pPr>
            <a:r>
              <a:rPr lang="en-US" dirty="0" smtClean="0"/>
              <a:t>(d) to protect and preserve public property; </a:t>
            </a:r>
          </a:p>
          <a:p>
            <a:pPr lvl="1"/>
            <a:r>
              <a:rPr lang="en-US" altLang="en-US" dirty="0"/>
              <a:t>(e) to defend Uganda and to render national service when necessary; </a:t>
            </a:r>
          </a:p>
          <a:p>
            <a:pPr lvl="1"/>
            <a:r>
              <a:rPr lang="en-US" altLang="en-US" dirty="0"/>
              <a:t>(f) to cooperate with lawful agencies in the maintenance of law and order; </a:t>
            </a:r>
          </a:p>
          <a:p>
            <a:pPr lvl="1"/>
            <a:r>
              <a:rPr lang="en-US" altLang="en-US" dirty="0"/>
              <a:t>(g) to pay taxes; </a:t>
            </a:r>
          </a:p>
          <a:p>
            <a:pPr lvl="1"/>
            <a:r>
              <a:rPr lang="en-US" altLang="en-US" dirty="0"/>
              <a:t>(h) to register for electoral and other lawful purposes; </a:t>
            </a:r>
            <a:endParaRPr lang="en-US" altLang="en-US" dirty="0" smtClean="0"/>
          </a:p>
          <a:p>
            <a:pPr lvl="1"/>
            <a:r>
              <a:rPr lang="en-US" altLang="en-US" dirty="0" err="1"/>
              <a:t>i</a:t>
            </a:r>
            <a:r>
              <a:rPr lang="en-US" altLang="en-US" dirty="0"/>
              <a:t>) to combat corruption and misuse or wastage of public property; and </a:t>
            </a:r>
          </a:p>
          <a:p>
            <a:pPr lvl="1"/>
            <a:r>
              <a:rPr lang="en-US" altLang="en-US" dirty="0"/>
              <a:t>(j) to create and protect a clean and healthy environment. </a:t>
            </a:r>
          </a:p>
          <a:p>
            <a:pPr>
              <a:buNone/>
            </a:pPr>
            <a:endParaRPr lang="en-US" altLang="en-US" dirty="0"/>
          </a:p>
          <a:p>
            <a:pPr lvl="1"/>
            <a:endParaRPr lang="en-US" altLang="en-US" dirty="0"/>
          </a:p>
          <a:p>
            <a:pPr lvl="1">
              <a:defRPr/>
            </a:pPr>
            <a:endParaRPr lang="en-US" dirty="0" smtClean="0"/>
          </a:p>
          <a:p>
            <a:pPr>
              <a:defRPr/>
            </a:pPr>
            <a:endParaRPr lang="en-US" dirty="0" smtClean="0"/>
          </a:p>
        </p:txBody>
      </p:sp>
      <p:sp>
        <p:nvSpPr>
          <p:cNvPr id="4" name="Date Placeholder 3"/>
          <p:cNvSpPr>
            <a:spLocks noGrp="1"/>
          </p:cNvSpPr>
          <p:nvPr>
            <p:ph type="dt" sz="quarter" idx="10"/>
          </p:nvPr>
        </p:nvSpPr>
        <p:spPr/>
        <p:txBody>
          <a:bodyPr/>
          <a:lstStyle/>
          <a:p>
            <a:pPr>
              <a:defRPr/>
            </a:pPr>
            <a:fld id="{13F68DC5-7160-4358-8C76-C1784D0D73D0}" type="datetime1">
              <a:rPr lang="en-US"/>
              <a:pPr>
                <a:defRPr/>
              </a:pPr>
              <a:t>21-Feb-26</a:t>
            </a:fld>
            <a:endParaRPr lang="en-US"/>
          </a:p>
        </p:txBody>
      </p:sp>
      <p:sp>
        <p:nvSpPr>
          <p:cNvPr id="2970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BB5C10A8-F5E2-4F4C-9CFB-FDF13C99A8EC}" type="slidenum">
              <a:rPr lang="en-US" altLang="en-US" sz="1200">
                <a:solidFill>
                  <a:srgbClr val="898989"/>
                </a:solidFill>
              </a:rPr>
              <a:pPr>
                <a:spcBef>
                  <a:spcPct val="0"/>
                </a:spcBef>
                <a:buFontTx/>
                <a:buNone/>
              </a:pPr>
              <a:t>62</a:t>
            </a:fld>
            <a:endParaRPr lang="en-US" altLang="en-US" sz="1200">
              <a:solidFill>
                <a:srgbClr val="898989"/>
              </a:solidFill>
            </a:endParaRPr>
          </a:p>
        </p:txBody>
      </p:sp>
    </p:spTree>
    <p:extLst>
      <p:ext uri="{BB962C8B-B14F-4D97-AF65-F5344CB8AC3E}">
        <p14:creationId xmlns:p14="http://schemas.microsoft.com/office/powerpoint/2010/main" xmlns="" val="280747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3">
                                            <p:txEl>
                                              <p:pRg st="1" end="1"/>
                                            </p:txEl>
                                          </p:spTgt>
                                        </p:tgtEl>
                                        <p:attrNameLst>
                                          <p:attrName>style.visibility</p:attrName>
                                        </p:attrNameLst>
                                      </p:cBhvr>
                                      <p:to>
                                        <p:strVal val="visible"/>
                                      </p:to>
                                    </p:set>
                                    <p:anim calcmode="lin" valueType="num">
                                      <p:cBhvr additive="base">
                                        <p:cTn id="1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additive="base">
                                        <p:cTn id="21"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additive="base">
                                        <p:cTn id="2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additive="base">
                                        <p:cTn id="33"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5" presetID="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par>
                                <p:cTn id="39" presetID="2" presetClass="entr" presetSubtype="4" fill="hold" nodeType="withEffect">
                                  <p:stCondLst>
                                    <p:cond delay="0"/>
                                  </p:stCondLst>
                                  <p:childTnLst>
                                    <p:set>
                                      <p:cBhvr>
                                        <p:cTn id="40" dur="1" fill="hold">
                                          <p:stCondLst>
                                            <p:cond delay="0"/>
                                          </p:stCondLst>
                                        </p:cTn>
                                        <p:tgtEl>
                                          <p:spTgt spid="3">
                                            <p:txEl>
                                              <p:pRg st="7" end="7"/>
                                            </p:txEl>
                                          </p:spTgt>
                                        </p:tgtEl>
                                        <p:attrNameLst>
                                          <p:attrName>style.visibility</p:attrName>
                                        </p:attrNameLst>
                                      </p:cBhvr>
                                      <p:to>
                                        <p:strVal val="visible"/>
                                      </p:to>
                                    </p:set>
                                    <p:anim calcmode="lin" valueType="num">
                                      <p:cBhvr additive="base">
                                        <p:cTn id="41"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2" dur="500" fill="hold"/>
                                        <p:tgtEl>
                                          <p:spTgt spid="3">
                                            <p:txEl>
                                              <p:pRg st="7" end="7"/>
                                            </p:txEl>
                                          </p:spTgt>
                                        </p:tgtEl>
                                        <p:attrNameLst>
                                          <p:attrName>ppt_y</p:attrName>
                                        </p:attrNameLst>
                                      </p:cBhvr>
                                      <p:tavLst>
                                        <p:tav tm="0">
                                          <p:val>
                                            <p:strVal val="1+#ppt_h/2"/>
                                          </p:val>
                                        </p:tav>
                                        <p:tav tm="100000">
                                          <p:val>
                                            <p:strVal val="#ppt_y"/>
                                          </p:val>
                                        </p:tav>
                                      </p:tavLst>
                                    </p:anim>
                                  </p:childTnLst>
                                </p:cTn>
                              </p:par>
                              <p:par>
                                <p:cTn id="43" presetID="2" presetClass="entr" presetSubtype="4" fill="hold" nodeType="withEffect">
                                  <p:stCondLst>
                                    <p:cond delay="0"/>
                                  </p:stCondLst>
                                  <p:childTnLst>
                                    <p:set>
                                      <p:cBhvr>
                                        <p:cTn id="44" dur="1" fill="hold">
                                          <p:stCondLst>
                                            <p:cond delay="0"/>
                                          </p:stCondLst>
                                        </p:cTn>
                                        <p:tgtEl>
                                          <p:spTgt spid="3">
                                            <p:txEl>
                                              <p:pRg st="8" end="8"/>
                                            </p:txEl>
                                          </p:spTgt>
                                        </p:tgtEl>
                                        <p:attrNameLst>
                                          <p:attrName>style.visibility</p:attrName>
                                        </p:attrNameLst>
                                      </p:cBhvr>
                                      <p:to>
                                        <p:strVal val="visible"/>
                                      </p:to>
                                    </p:set>
                                    <p:anim calcmode="lin" valueType="num">
                                      <p:cBhvr additive="base">
                                        <p:cTn id="4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3">
                                            <p:txEl>
                                              <p:pRg st="8" end="8"/>
                                            </p:txEl>
                                          </p:spTgt>
                                        </p:tgtEl>
                                        <p:attrNameLst>
                                          <p:attrName>ppt_y</p:attrName>
                                        </p:attrNameLst>
                                      </p:cBhvr>
                                      <p:tavLst>
                                        <p:tav tm="0">
                                          <p:val>
                                            <p:strVal val="1+#ppt_h/2"/>
                                          </p:val>
                                        </p:tav>
                                        <p:tav tm="100000">
                                          <p:val>
                                            <p:strVal val="#ppt_y"/>
                                          </p:val>
                                        </p:tav>
                                      </p:tavLst>
                                    </p:anim>
                                  </p:childTnLst>
                                </p:cTn>
                              </p:par>
                              <p:par>
                                <p:cTn id="47" presetID="2" presetClass="entr" presetSubtype="4" fill="hold" nodeType="withEffect">
                                  <p:stCondLst>
                                    <p:cond delay="0"/>
                                  </p:stCondLst>
                                  <p:childTnLst>
                                    <p:set>
                                      <p:cBhvr>
                                        <p:cTn id="48" dur="1" fill="hold">
                                          <p:stCondLst>
                                            <p:cond delay="0"/>
                                          </p:stCondLst>
                                        </p:cTn>
                                        <p:tgtEl>
                                          <p:spTgt spid="3">
                                            <p:txEl>
                                              <p:pRg st="9" end="9"/>
                                            </p:txEl>
                                          </p:spTgt>
                                        </p:tgtEl>
                                        <p:attrNameLst>
                                          <p:attrName>style.visibility</p:attrName>
                                        </p:attrNameLst>
                                      </p:cBhvr>
                                      <p:to>
                                        <p:strVal val="visible"/>
                                      </p:to>
                                    </p:set>
                                    <p:anim calcmode="lin" valueType="num">
                                      <p:cBhvr additive="base">
                                        <p:cTn id="49" dur="500" fill="hold"/>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3">
                                            <p:txEl>
                                              <p:pRg st="9" end="9"/>
                                            </p:txEl>
                                          </p:spTgt>
                                        </p:tgtEl>
                                        <p:attrNameLst>
                                          <p:attrName>ppt_y</p:attrName>
                                        </p:attrNameLst>
                                      </p:cBhvr>
                                      <p:tavLst>
                                        <p:tav tm="0">
                                          <p:val>
                                            <p:strVal val="1+#ppt_h/2"/>
                                          </p:val>
                                        </p:tav>
                                        <p:tav tm="100000">
                                          <p:val>
                                            <p:strVal val="#ppt_y"/>
                                          </p:val>
                                        </p:tav>
                                      </p:tavLst>
                                    </p:anim>
                                  </p:childTnLst>
                                </p:cTn>
                              </p:par>
                              <p:par>
                                <p:cTn id="51" presetID="2" presetClass="entr" presetSubtype="4" fill="hold" nodeType="withEffect">
                                  <p:stCondLst>
                                    <p:cond delay="0"/>
                                  </p:stCondLst>
                                  <p:childTnLst>
                                    <p:set>
                                      <p:cBhvr>
                                        <p:cTn id="52" dur="1" fill="hold">
                                          <p:stCondLst>
                                            <p:cond delay="0"/>
                                          </p:stCondLst>
                                        </p:cTn>
                                        <p:tgtEl>
                                          <p:spTgt spid="3">
                                            <p:txEl>
                                              <p:pRg st="10" end="10"/>
                                            </p:txEl>
                                          </p:spTgt>
                                        </p:tgtEl>
                                        <p:attrNameLst>
                                          <p:attrName>style.visibility</p:attrName>
                                        </p:attrNameLst>
                                      </p:cBhvr>
                                      <p:to>
                                        <p:strVal val="visible"/>
                                      </p:to>
                                    </p:set>
                                    <p:anim calcmode="lin" valueType="num">
                                      <p:cBhvr additive="base">
                                        <p:cTn id="53" dur="500" fill="hold"/>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54" dur="500" fill="hold"/>
                                        <p:tgtEl>
                                          <p:spTgt spid="3">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t>Duties of a citizen </a:t>
            </a:r>
            <a:r>
              <a:rPr lang="en-US" b="1" dirty="0" err="1" smtClean="0"/>
              <a:t>ctnd</a:t>
            </a:r>
            <a:r>
              <a:rPr lang="en-US" b="1" dirty="0" smtClean="0"/>
              <a:t> </a:t>
            </a:r>
            <a:r>
              <a:rPr lang="en-US" dirty="0" smtClean="0"/>
              <a:t/>
            </a:r>
            <a:br>
              <a:rPr lang="en-US" dirty="0" smtClean="0"/>
            </a:br>
            <a:endParaRPr lang="en-US" dirty="0" smtClean="0"/>
          </a:p>
        </p:txBody>
      </p:sp>
      <p:sp>
        <p:nvSpPr>
          <p:cNvPr id="32771" name="Content Placeholder 2"/>
          <p:cNvSpPr>
            <a:spLocks noGrp="1"/>
          </p:cNvSpPr>
          <p:nvPr>
            <p:ph idx="1"/>
          </p:nvPr>
        </p:nvSpPr>
        <p:spPr>
          <a:xfrm>
            <a:off x="677334" y="1635617"/>
            <a:ext cx="8596668" cy="4405745"/>
          </a:xfrm>
        </p:spPr>
        <p:txBody>
          <a:bodyPr/>
          <a:lstStyle/>
          <a:p>
            <a:pPr eaLnBrk="1" hangingPunct="1"/>
            <a:r>
              <a:rPr lang="en-US" altLang="en-US" dirty="0" smtClean="0"/>
              <a:t>(2) It is the duty of all able-bodied citizens to undergo military training for the </a:t>
            </a:r>
            <a:r>
              <a:rPr lang="en-US" altLang="en-US" dirty="0" err="1" smtClean="0"/>
              <a:t>defence</a:t>
            </a:r>
            <a:r>
              <a:rPr lang="en-US" altLang="en-US" dirty="0" smtClean="0"/>
              <a:t> of this Constitution and the protection of the territorial integrity of Uganda whenever called upon to do so; and the State shall ensure that facilities are available for such training. </a:t>
            </a:r>
          </a:p>
          <a:p>
            <a:pPr eaLnBrk="1" hangingPunct="1"/>
            <a:endParaRPr lang="en-US" altLang="en-US"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CCE88A67-F079-4449-A4E1-C1CCCE96CA00}" type="datetime1">
              <a:rPr lang="en-US"/>
              <a:pPr>
                <a:defRPr/>
              </a:pPr>
              <a:t>21-Feb-26</a:t>
            </a:fld>
            <a:endParaRPr lang="en-US"/>
          </a:p>
        </p:txBody>
      </p:sp>
      <p:sp>
        <p:nvSpPr>
          <p:cNvPr id="32773"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86F395B0-7446-4EBD-BAF6-EB378C612836}" type="slidenum">
              <a:rPr lang="en-US" altLang="en-US" sz="1200">
                <a:solidFill>
                  <a:srgbClr val="898989"/>
                </a:solidFill>
              </a:rPr>
              <a:pPr>
                <a:spcBef>
                  <a:spcPct val="0"/>
                </a:spcBef>
                <a:buFontTx/>
                <a:buNone/>
              </a:pPr>
              <a:t>63</a:t>
            </a:fld>
            <a:endParaRPr lang="en-US" altLang="en-US" sz="1200">
              <a:solidFill>
                <a:srgbClr val="898989"/>
              </a:solidFill>
            </a:endParaRPr>
          </a:p>
        </p:txBody>
      </p:sp>
    </p:spTree>
    <p:extLst>
      <p:ext uri="{BB962C8B-B14F-4D97-AF65-F5344CB8AC3E}">
        <p14:creationId xmlns:p14="http://schemas.microsoft.com/office/powerpoint/2010/main" xmlns="" val="30695949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2771">
                                            <p:txEl>
                                              <p:pRg st="0" end="0"/>
                                            </p:txEl>
                                          </p:spTgt>
                                        </p:tgtEl>
                                        <p:attrNameLst>
                                          <p:attrName>style.visibility</p:attrName>
                                        </p:attrNameLst>
                                      </p:cBhvr>
                                      <p:to>
                                        <p:strVal val="visible"/>
                                      </p:to>
                                    </p:set>
                                    <p:anim calcmode="lin" valueType="num">
                                      <p:cBhvr additive="base">
                                        <p:cTn id="7" dur="500" fill="hold"/>
                                        <p:tgtEl>
                                          <p:spTgt spid="3277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2771">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fontScale="90000"/>
          </a:bodyPr>
          <a:lstStyle/>
          <a:p>
            <a:pPr>
              <a:defRPr/>
            </a:pPr>
            <a:r>
              <a:rPr lang="en-US" b="1" dirty="0" smtClean="0"/>
              <a:t/>
            </a:r>
            <a:br>
              <a:rPr lang="en-US" b="1" dirty="0" smtClean="0"/>
            </a:br>
            <a:r>
              <a:rPr lang="en-US" b="1" dirty="0" smtClean="0">
                <a:solidFill>
                  <a:srgbClr val="FF0000"/>
                </a:solidFill>
              </a:rPr>
              <a:t>Registration of births, marriages and deaths. </a:t>
            </a:r>
            <a:br>
              <a:rPr lang="en-US" b="1" dirty="0" smtClean="0">
                <a:solidFill>
                  <a:srgbClr val="FF0000"/>
                </a:solidFill>
              </a:rPr>
            </a:br>
            <a:r>
              <a:rPr lang="en-US" b="1" dirty="0">
                <a:solidFill>
                  <a:srgbClr val="FF0000"/>
                </a:solidFill>
              </a:rPr>
              <a:t/>
            </a:r>
            <a:br>
              <a:rPr lang="en-US" b="1" dirty="0">
                <a:solidFill>
                  <a:srgbClr val="FF0000"/>
                </a:solidFill>
              </a:rPr>
            </a:br>
            <a:r>
              <a:rPr lang="en-US" dirty="0" smtClean="0"/>
              <a:t/>
            </a:r>
            <a:br>
              <a:rPr lang="en-US" dirty="0" smtClean="0"/>
            </a:br>
            <a:endParaRPr lang="en-US" dirty="0" smtClean="0"/>
          </a:p>
        </p:txBody>
      </p:sp>
      <p:sp>
        <p:nvSpPr>
          <p:cNvPr id="33795" name="Content Placeholder 2"/>
          <p:cNvSpPr>
            <a:spLocks noGrp="1"/>
          </p:cNvSpPr>
          <p:nvPr>
            <p:ph idx="1"/>
          </p:nvPr>
        </p:nvSpPr>
        <p:spPr>
          <a:xfrm>
            <a:off x="677334" y="2601532"/>
            <a:ext cx="8596668" cy="3439830"/>
          </a:xfrm>
        </p:spPr>
        <p:txBody>
          <a:bodyPr/>
          <a:lstStyle/>
          <a:p>
            <a:pPr eaLnBrk="1" hangingPunct="1"/>
            <a:r>
              <a:rPr lang="en-US" altLang="en-US" sz="3600" dirty="0" smtClean="0"/>
              <a:t>The State shall register every birth, marriage and death occurring in Uganda. </a:t>
            </a:r>
          </a:p>
          <a:p>
            <a:pPr eaLnBrk="1" hangingPunct="1">
              <a:buFont typeface="Arial" panose="020B0604020202020204" pitchFamily="34" charset="0"/>
              <a:buNone/>
            </a:pPr>
            <a:r>
              <a:rPr lang="en-US" altLang="en-US" sz="3600" b="1" dirty="0" smtClean="0"/>
              <a:t> </a:t>
            </a:r>
            <a:endParaRPr lang="en-US" altLang="en-US" sz="3600"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6B76DAB3-2BDD-4153-8CCB-E66BDC1F1C0F}" type="datetime1">
              <a:rPr lang="en-US"/>
              <a:pPr>
                <a:defRPr/>
              </a:pPr>
              <a:t>21-Feb-26</a:t>
            </a:fld>
            <a:endParaRPr lang="en-US"/>
          </a:p>
        </p:txBody>
      </p:sp>
      <p:sp>
        <p:nvSpPr>
          <p:cNvPr id="33797"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0E875747-8931-4350-801A-B327962EDC70}" type="slidenum">
              <a:rPr lang="en-US" altLang="en-US" sz="1200">
                <a:solidFill>
                  <a:srgbClr val="898989"/>
                </a:solidFill>
              </a:rPr>
              <a:pPr>
                <a:spcBef>
                  <a:spcPct val="0"/>
                </a:spcBef>
                <a:buFontTx/>
                <a:buNone/>
              </a:pPr>
              <a:t>64</a:t>
            </a:fld>
            <a:endParaRPr lang="en-US" altLang="en-US" sz="1200">
              <a:solidFill>
                <a:srgbClr val="898989"/>
              </a:solidFill>
            </a:endParaRPr>
          </a:p>
        </p:txBody>
      </p:sp>
    </p:spTree>
    <p:extLst>
      <p:ext uri="{BB962C8B-B14F-4D97-AF65-F5344CB8AC3E}">
        <p14:creationId xmlns:p14="http://schemas.microsoft.com/office/powerpoint/2010/main" xmlns="" val="410289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3795">
                                            <p:txEl>
                                              <p:pRg st="0" end="0"/>
                                            </p:txEl>
                                          </p:spTgt>
                                        </p:tgtEl>
                                        <p:attrNameLst>
                                          <p:attrName>style.visibility</p:attrName>
                                        </p:attrNameLst>
                                      </p:cBhvr>
                                      <p:to>
                                        <p:strVal val="visible"/>
                                      </p:to>
                                    </p:set>
                                    <p:anim calcmode="lin" valueType="num">
                                      <p:cBhvr additive="base">
                                        <p:cTn id="13" dur="5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3795">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3795">
                                            <p:txEl>
                                              <p:pRg st="1" end="1"/>
                                            </p:txEl>
                                          </p:spTgt>
                                        </p:tgtEl>
                                        <p:attrNameLst>
                                          <p:attrName>style.visibility</p:attrName>
                                        </p:attrNameLst>
                                      </p:cBhvr>
                                      <p:to>
                                        <p:strVal val="visible"/>
                                      </p:to>
                                    </p:set>
                                    <p:anim calcmode="lin" valueType="num">
                                      <p:cBhvr additive="base">
                                        <p:cTn id="19" dur="5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3795">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3795" grpId="0" build="p"/>
    </p:bld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b="1" dirty="0" smtClean="0">
                <a:solidFill>
                  <a:srgbClr val="FF0000"/>
                </a:solidFill>
              </a:rPr>
              <a:t>Citizenship of a parent dying before the birth of a person. </a:t>
            </a:r>
          </a:p>
        </p:txBody>
      </p:sp>
      <p:sp>
        <p:nvSpPr>
          <p:cNvPr id="34819" name="Content Placeholder 2"/>
          <p:cNvSpPr>
            <a:spLocks noGrp="1"/>
          </p:cNvSpPr>
          <p:nvPr>
            <p:ph idx="1"/>
          </p:nvPr>
        </p:nvSpPr>
        <p:spPr>
          <a:xfrm>
            <a:off x="677333" y="2034862"/>
            <a:ext cx="9754553" cy="4006501"/>
          </a:xfrm>
        </p:spPr>
        <p:txBody>
          <a:bodyPr>
            <a:normAutofit/>
          </a:bodyPr>
          <a:lstStyle/>
          <a:p>
            <a:pPr eaLnBrk="1" hangingPunct="1"/>
            <a:r>
              <a:rPr lang="en-US" altLang="en-US" sz="2000" dirty="0" smtClean="0"/>
              <a:t>(1) A reference in this Chapter to the citizenship of the parent of a person at the time of the birth of that person shall, in relation to a person born after the death of the parent, be construed as a reference to the citizenship of the parent at the time of the parent’s death. </a:t>
            </a:r>
          </a:p>
          <a:p>
            <a:pPr marL="0" indent="0" eaLnBrk="1" hangingPunct="1">
              <a:buNone/>
            </a:pPr>
            <a:endParaRPr lang="en-US" altLang="en-US" sz="2000" dirty="0" smtClean="0"/>
          </a:p>
          <a:p>
            <a:pPr marL="0" indent="0" eaLnBrk="1" hangingPunct="1">
              <a:buNone/>
            </a:pPr>
            <a:endParaRPr lang="en-US" altLang="en-US" sz="2000" dirty="0" smtClean="0"/>
          </a:p>
          <a:p>
            <a:r>
              <a:rPr lang="en-US" altLang="en-US" sz="2000" dirty="0" smtClean="0"/>
              <a:t>(</a:t>
            </a:r>
            <a:r>
              <a:rPr lang="en-US" altLang="en-US" sz="2000" dirty="0"/>
              <a:t>2) For the purposes of clause (1) of this article, where the death occurred before the coming into force of this Constitution, the citizenship that the parent would have had if he or she had died on the coming into force of this Constitution shall be taken to be his or her citizenship at the time of his or her death. </a:t>
            </a:r>
          </a:p>
          <a:p>
            <a:pPr eaLnBrk="1" hangingPunct="1"/>
            <a:endParaRPr lang="en-US" altLang="en-US" sz="2000" dirty="0" smtClean="0"/>
          </a:p>
          <a:p>
            <a:pPr eaLnBrk="1" hangingPunct="1"/>
            <a:endParaRPr lang="en-US" altLang="en-US" dirty="0" smtClean="0"/>
          </a:p>
        </p:txBody>
      </p:sp>
      <p:sp>
        <p:nvSpPr>
          <p:cNvPr id="4" name="Date Placeholder 3"/>
          <p:cNvSpPr>
            <a:spLocks noGrp="1"/>
          </p:cNvSpPr>
          <p:nvPr>
            <p:ph type="dt" sz="quarter" idx="10"/>
          </p:nvPr>
        </p:nvSpPr>
        <p:spPr/>
        <p:txBody>
          <a:bodyPr/>
          <a:lstStyle/>
          <a:p>
            <a:pPr>
              <a:defRPr/>
            </a:pPr>
            <a:fld id="{BFDFA29C-DE8E-45CB-9C60-1F7BC7739F9B}" type="datetime1">
              <a:rPr lang="en-US"/>
              <a:pPr>
                <a:defRPr/>
              </a:pPr>
              <a:t>21-Feb-26</a:t>
            </a:fld>
            <a:endParaRPr lang="en-US"/>
          </a:p>
        </p:txBody>
      </p:sp>
      <p:sp>
        <p:nvSpPr>
          <p:cNvPr id="34821" name="Slide Number Placeholder 4"/>
          <p:cNvSpPr>
            <a:spLocks noGrp="1"/>
          </p:cNvSpPr>
          <p:nvPr>
            <p:ph type="sldNum" sz="quarter" idx="12"/>
          </p:nvPr>
        </p:nvSpPr>
        <p:spPr bwMode="auto">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Georgia" panose="02040502050405020303" pitchFamily="18" charset="0"/>
              </a:defRPr>
            </a:lvl1pPr>
            <a:lvl2pPr marL="742950" indent="-285750">
              <a:spcBef>
                <a:spcPct val="20000"/>
              </a:spcBef>
              <a:buFont typeface="Arial" panose="020B0604020202020204" pitchFamily="34" charset="0"/>
              <a:buChar char="–"/>
              <a:defRPr sz="2800">
                <a:solidFill>
                  <a:schemeClr val="tx1"/>
                </a:solidFill>
                <a:latin typeface="Georgia" panose="02040502050405020303" pitchFamily="18" charset="0"/>
              </a:defRPr>
            </a:lvl2pPr>
            <a:lvl3pPr marL="1143000" indent="-228600">
              <a:spcBef>
                <a:spcPct val="20000"/>
              </a:spcBef>
              <a:buFont typeface="Arial" panose="020B0604020202020204" pitchFamily="34" charset="0"/>
              <a:buChar char="•"/>
              <a:defRPr sz="2400">
                <a:solidFill>
                  <a:schemeClr val="tx1"/>
                </a:solidFill>
                <a:latin typeface="Georgia" panose="02040502050405020303" pitchFamily="18" charset="0"/>
              </a:defRPr>
            </a:lvl3pPr>
            <a:lvl4pPr marL="1600200" indent="-228600">
              <a:spcBef>
                <a:spcPct val="20000"/>
              </a:spcBef>
              <a:buFont typeface="Arial" panose="020B0604020202020204" pitchFamily="34" charset="0"/>
              <a:buChar char="–"/>
              <a:defRPr sz="2000">
                <a:solidFill>
                  <a:schemeClr val="tx1"/>
                </a:solidFill>
                <a:latin typeface="Georgia" panose="02040502050405020303" pitchFamily="18" charset="0"/>
              </a:defRPr>
            </a:lvl4pPr>
            <a:lvl5pPr marL="2057400" indent="-228600">
              <a:spcBef>
                <a:spcPct val="20000"/>
              </a:spcBef>
              <a:buFont typeface="Arial" panose="020B0604020202020204" pitchFamily="34" charset="0"/>
              <a:buChar char="»"/>
              <a:defRPr sz="2000">
                <a:solidFill>
                  <a:schemeClr val="tx1"/>
                </a:solidFill>
                <a:latin typeface="Georgia" panose="02040502050405020303" pitchFamily="18"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Georgia" panose="02040502050405020303" pitchFamily="18" charset="0"/>
              </a:defRPr>
            </a:lvl9pPr>
          </a:lstStyle>
          <a:p>
            <a:pPr>
              <a:spcBef>
                <a:spcPct val="0"/>
              </a:spcBef>
              <a:buFontTx/>
              <a:buNone/>
            </a:pPr>
            <a:fld id="{6413939C-7B16-4589-AB9A-757EDCEDD79B}" type="slidenum">
              <a:rPr lang="en-US" altLang="en-US" sz="1200">
                <a:solidFill>
                  <a:srgbClr val="898989"/>
                </a:solidFill>
              </a:rPr>
              <a:pPr>
                <a:spcBef>
                  <a:spcPct val="0"/>
                </a:spcBef>
                <a:buFontTx/>
                <a:buNone/>
              </a:pPr>
              <a:t>65</a:t>
            </a:fld>
            <a:endParaRPr lang="en-US" altLang="en-US" sz="1200">
              <a:solidFill>
                <a:srgbClr val="898989"/>
              </a:solidFill>
            </a:endParaRPr>
          </a:p>
        </p:txBody>
      </p:sp>
    </p:spTree>
    <p:extLst>
      <p:ext uri="{BB962C8B-B14F-4D97-AF65-F5344CB8AC3E}">
        <p14:creationId xmlns:p14="http://schemas.microsoft.com/office/powerpoint/2010/main" xmlns="" val="2278196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4819">
                                            <p:txEl>
                                              <p:pRg st="0" end="0"/>
                                            </p:txEl>
                                          </p:spTgt>
                                        </p:tgtEl>
                                        <p:attrNameLst>
                                          <p:attrName>style.visibility</p:attrName>
                                        </p:attrNameLst>
                                      </p:cBhvr>
                                      <p:to>
                                        <p:strVal val="visible"/>
                                      </p:to>
                                    </p:set>
                                    <p:anim calcmode="lin" valueType="num">
                                      <p:cBhvr additive="base">
                                        <p:cTn id="13" dur="500" fill="hold"/>
                                        <p:tgtEl>
                                          <p:spTgt spid="34819">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4819">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4819">
                                            <p:txEl>
                                              <p:pRg st="3" end="3"/>
                                            </p:txEl>
                                          </p:spTgt>
                                        </p:tgtEl>
                                        <p:attrNameLst>
                                          <p:attrName>style.visibility</p:attrName>
                                        </p:attrNameLst>
                                      </p:cBhvr>
                                      <p:to>
                                        <p:strVal val="visible"/>
                                      </p:to>
                                    </p:set>
                                    <p:anim calcmode="lin" valueType="num">
                                      <p:cBhvr additive="base">
                                        <p:cTn id="19" dur="500" fill="hold"/>
                                        <p:tgtEl>
                                          <p:spTgt spid="34819">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4819">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4819" grpId="0" build="p"/>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Uganda’s indigenous communities as at 1st February, </a:t>
            </a:r>
            <a:r>
              <a:rPr lang="en-US" b="1" dirty="0" smtClean="0">
                <a:solidFill>
                  <a:srgbClr val="FF0000"/>
                </a:solidFill>
              </a:rPr>
              <a:t>1926…………………. (1)</a:t>
            </a:r>
            <a:endParaRPr lang="en-US" dirty="0"/>
          </a:p>
        </p:txBody>
      </p:sp>
      <p:sp>
        <p:nvSpPr>
          <p:cNvPr id="4" name="Content Placeholder 3"/>
          <p:cNvSpPr>
            <a:spLocks noGrp="1"/>
          </p:cNvSpPr>
          <p:nvPr>
            <p:ph sz="half" idx="2"/>
          </p:nvPr>
        </p:nvSpPr>
        <p:spPr>
          <a:xfrm>
            <a:off x="677334" y="2379382"/>
            <a:ext cx="4185623" cy="3304117"/>
          </a:xfrm>
        </p:spPr>
        <p:txBody>
          <a:bodyPr>
            <a:noAutofit/>
          </a:bodyPr>
          <a:lstStyle/>
          <a:p>
            <a:r>
              <a:rPr lang="en-US" altLang="en-US" sz="2800" dirty="0"/>
              <a:t>1. </a:t>
            </a:r>
            <a:r>
              <a:rPr lang="en-US" altLang="en-US" sz="2800" dirty="0" err="1"/>
              <a:t>Acholi</a:t>
            </a:r>
            <a:r>
              <a:rPr lang="en-US" altLang="en-US" sz="2800" dirty="0"/>
              <a:t> </a:t>
            </a:r>
          </a:p>
          <a:p>
            <a:r>
              <a:rPr lang="en-US" altLang="en-US" sz="2800" dirty="0"/>
              <a:t>2. </a:t>
            </a:r>
            <a:r>
              <a:rPr lang="en-US" altLang="en-US" sz="2800" dirty="0" err="1"/>
              <a:t>Alur</a:t>
            </a:r>
            <a:r>
              <a:rPr lang="en-US" altLang="en-US" sz="2800" dirty="0"/>
              <a:t> </a:t>
            </a:r>
          </a:p>
          <a:p>
            <a:r>
              <a:rPr lang="en-US" altLang="en-US" sz="2800" dirty="0"/>
              <a:t>3. </a:t>
            </a:r>
            <a:r>
              <a:rPr lang="en-US" altLang="en-US" sz="2800" dirty="0" err="1"/>
              <a:t>Baamba</a:t>
            </a:r>
            <a:r>
              <a:rPr lang="en-US" altLang="en-US" sz="2800" dirty="0"/>
              <a:t> </a:t>
            </a:r>
          </a:p>
          <a:p>
            <a:r>
              <a:rPr lang="en-US" altLang="en-US" sz="2800" dirty="0"/>
              <a:t>4. </a:t>
            </a:r>
            <a:r>
              <a:rPr lang="en-US" altLang="en-US" sz="2800" dirty="0" err="1"/>
              <a:t>Babukusu</a:t>
            </a:r>
            <a:r>
              <a:rPr lang="en-US" altLang="en-US" sz="2800" dirty="0"/>
              <a:t> </a:t>
            </a:r>
          </a:p>
          <a:p>
            <a:r>
              <a:rPr lang="en-US" altLang="en-US" sz="2800" dirty="0"/>
              <a:t>5. </a:t>
            </a:r>
            <a:r>
              <a:rPr lang="en-US" altLang="en-US" sz="2800" dirty="0" err="1"/>
              <a:t>Babwisi</a:t>
            </a:r>
            <a:r>
              <a:rPr lang="en-US" altLang="en-US" sz="2800" dirty="0"/>
              <a:t> </a:t>
            </a:r>
          </a:p>
          <a:p>
            <a:r>
              <a:rPr lang="en-US" altLang="en-US" sz="2800" dirty="0"/>
              <a:t>6. </a:t>
            </a:r>
            <a:r>
              <a:rPr lang="en-US" altLang="en-US" sz="2800" dirty="0" err="1"/>
              <a:t>Bafumbira</a:t>
            </a:r>
            <a:r>
              <a:rPr lang="en-US" altLang="en-US" sz="2800" dirty="0"/>
              <a:t> </a:t>
            </a:r>
          </a:p>
          <a:p>
            <a:r>
              <a:rPr lang="en-US" altLang="en-US" sz="2800" dirty="0"/>
              <a:t>7. </a:t>
            </a:r>
            <a:r>
              <a:rPr lang="en-US" altLang="en-US" sz="2800" dirty="0" err="1"/>
              <a:t>Baganda</a:t>
            </a:r>
            <a:r>
              <a:rPr lang="en-US" altLang="en-US" sz="2800" dirty="0"/>
              <a:t> </a:t>
            </a:r>
          </a:p>
          <a:p>
            <a:pPr marL="0" indent="0">
              <a:buNone/>
            </a:pPr>
            <a:endParaRPr lang="en-US" sz="2800" dirty="0"/>
          </a:p>
        </p:txBody>
      </p:sp>
      <p:sp>
        <p:nvSpPr>
          <p:cNvPr id="6" name="Content Placeholder 5"/>
          <p:cNvSpPr>
            <a:spLocks noGrp="1"/>
          </p:cNvSpPr>
          <p:nvPr>
            <p:ph sz="quarter" idx="4"/>
          </p:nvPr>
        </p:nvSpPr>
        <p:spPr>
          <a:xfrm>
            <a:off x="5112324" y="2379382"/>
            <a:ext cx="4185617" cy="3841114"/>
          </a:xfrm>
        </p:spPr>
        <p:txBody>
          <a:bodyPr>
            <a:noAutofit/>
          </a:bodyPr>
          <a:lstStyle/>
          <a:p>
            <a:r>
              <a:rPr lang="en-US" altLang="en-US" sz="2800" dirty="0"/>
              <a:t>8. </a:t>
            </a:r>
            <a:r>
              <a:rPr lang="en-US" altLang="en-US" sz="2800" dirty="0" err="1"/>
              <a:t>Bagisu</a:t>
            </a:r>
            <a:r>
              <a:rPr lang="en-US" altLang="en-US" sz="2800" dirty="0"/>
              <a:t> </a:t>
            </a:r>
          </a:p>
          <a:p>
            <a:r>
              <a:rPr lang="en-US" altLang="en-US" sz="2800" dirty="0"/>
              <a:t>9. </a:t>
            </a:r>
            <a:r>
              <a:rPr lang="en-US" altLang="en-US" sz="2800" dirty="0" err="1"/>
              <a:t>Bagungu</a:t>
            </a:r>
            <a:r>
              <a:rPr lang="en-US" altLang="en-US" sz="2800" dirty="0"/>
              <a:t> </a:t>
            </a:r>
          </a:p>
          <a:p>
            <a:r>
              <a:rPr lang="en-US" altLang="en-US" sz="2800" dirty="0"/>
              <a:t>10. </a:t>
            </a:r>
            <a:r>
              <a:rPr lang="en-US" altLang="en-US" sz="2800" dirty="0" err="1"/>
              <a:t>Bagwe</a:t>
            </a:r>
            <a:r>
              <a:rPr lang="en-US" altLang="en-US" sz="2800" dirty="0"/>
              <a:t> </a:t>
            </a:r>
          </a:p>
          <a:p>
            <a:r>
              <a:rPr lang="en-US" altLang="en-US" sz="2800" dirty="0"/>
              <a:t>11. </a:t>
            </a:r>
            <a:r>
              <a:rPr lang="en-US" altLang="en-US" sz="2800" dirty="0" err="1"/>
              <a:t>Bagwere</a:t>
            </a:r>
            <a:r>
              <a:rPr lang="en-US" altLang="en-US" sz="2800" dirty="0"/>
              <a:t> </a:t>
            </a:r>
          </a:p>
          <a:p>
            <a:r>
              <a:rPr lang="en-US" altLang="en-US" sz="2800" dirty="0"/>
              <a:t>12. </a:t>
            </a:r>
            <a:r>
              <a:rPr lang="en-US" altLang="en-US" sz="2800" dirty="0" err="1"/>
              <a:t>Bahehe</a:t>
            </a:r>
            <a:r>
              <a:rPr lang="en-US" altLang="en-US" sz="2800" dirty="0"/>
              <a:t> </a:t>
            </a:r>
          </a:p>
          <a:p>
            <a:r>
              <a:rPr lang="en-US" altLang="en-US" sz="2800" dirty="0"/>
              <a:t>13. </a:t>
            </a:r>
            <a:r>
              <a:rPr lang="en-US" altLang="en-US" sz="2800" dirty="0" err="1"/>
              <a:t>Bahororo</a:t>
            </a:r>
            <a:r>
              <a:rPr lang="en-US" altLang="en-US" sz="2800" dirty="0"/>
              <a:t> </a:t>
            </a:r>
          </a:p>
          <a:p>
            <a:r>
              <a:rPr lang="en-US" altLang="en-US" sz="2800" dirty="0"/>
              <a:t>14. </a:t>
            </a:r>
            <a:r>
              <a:rPr lang="en-US" altLang="en-US" sz="2800" dirty="0" err="1"/>
              <a:t>Bakenyi</a:t>
            </a:r>
            <a:r>
              <a:rPr lang="en-US" altLang="en-US" sz="2800" dirty="0"/>
              <a:t> </a:t>
            </a:r>
          </a:p>
          <a:p>
            <a:endParaRPr lang="en-US" sz="2800"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66</a:t>
            </a:fld>
            <a:endParaRPr lang="en-US"/>
          </a:p>
        </p:txBody>
      </p:sp>
    </p:spTree>
    <p:extLst>
      <p:ext uri="{BB962C8B-B14F-4D97-AF65-F5344CB8AC3E}">
        <p14:creationId xmlns:p14="http://schemas.microsoft.com/office/powerpoint/2010/main" xmlns="" val="503656514"/>
      </p:ext>
    </p:extLst>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Uganda’s indigenous communities as at 1st February, </a:t>
            </a:r>
            <a:r>
              <a:rPr lang="en-US" b="1" dirty="0" smtClean="0">
                <a:solidFill>
                  <a:srgbClr val="FF0000"/>
                </a:solidFill>
              </a:rPr>
              <a:t>1926………………….(2)</a:t>
            </a:r>
            <a:endParaRPr lang="en-US" dirty="0"/>
          </a:p>
        </p:txBody>
      </p:sp>
      <p:sp>
        <p:nvSpPr>
          <p:cNvPr id="4" name="Content Placeholder 3"/>
          <p:cNvSpPr>
            <a:spLocks noGrp="1"/>
          </p:cNvSpPr>
          <p:nvPr>
            <p:ph sz="half" idx="2"/>
          </p:nvPr>
        </p:nvSpPr>
        <p:spPr>
          <a:xfrm>
            <a:off x="677334" y="2379382"/>
            <a:ext cx="4185623" cy="3841114"/>
          </a:xfrm>
        </p:spPr>
        <p:txBody>
          <a:bodyPr>
            <a:noAutofit/>
          </a:bodyPr>
          <a:lstStyle/>
          <a:p>
            <a:r>
              <a:rPr lang="en-US" altLang="en-US" sz="2800" dirty="0"/>
              <a:t>15. </a:t>
            </a:r>
            <a:r>
              <a:rPr lang="en-US" altLang="en-US" sz="2800" dirty="0" err="1"/>
              <a:t>Bakiga</a:t>
            </a:r>
            <a:r>
              <a:rPr lang="en-US" altLang="en-US" sz="2800" dirty="0"/>
              <a:t> </a:t>
            </a:r>
          </a:p>
          <a:p>
            <a:r>
              <a:rPr lang="en-US" altLang="en-US" sz="2800" dirty="0"/>
              <a:t>16. </a:t>
            </a:r>
            <a:r>
              <a:rPr lang="en-US" altLang="en-US" sz="2800" dirty="0" err="1"/>
              <a:t>Bakonzo</a:t>
            </a:r>
            <a:r>
              <a:rPr lang="en-US" altLang="en-US" sz="2800" dirty="0"/>
              <a:t> </a:t>
            </a:r>
          </a:p>
          <a:p>
            <a:r>
              <a:rPr lang="en-US" altLang="en-US" sz="2800" dirty="0"/>
              <a:t>17. </a:t>
            </a:r>
            <a:r>
              <a:rPr lang="en-US" altLang="en-US" sz="2800" dirty="0" err="1"/>
              <a:t>Banyabindi</a:t>
            </a:r>
            <a:r>
              <a:rPr lang="en-US" altLang="en-US" sz="2800" dirty="0"/>
              <a:t> </a:t>
            </a:r>
          </a:p>
          <a:p>
            <a:r>
              <a:rPr lang="en-US" altLang="en-US" sz="2800" dirty="0"/>
              <a:t>18. </a:t>
            </a:r>
            <a:r>
              <a:rPr lang="en-US" altLang="en-US" sz="2800" dirty="0" err="1"/>
              <a:t>Banyankore</a:t>
            </a:r>
            <a:r>
              <a:rPr lang="en-US" altLang="en-US" sz="2800" dirty="0"/>
              <a:t> </a:t>
            </a:r>
          </a:p>
          <a:p>
            <a:r>
              <a:rPr lang="en-US" altLang="en-US" sz="2800" dirty="0"/>
              <a:t>19. </a:t>
            </a:r>
            <a:r>
              <a:rPr lang="en-US" altLang="en-US" sz="2800" dirty="0" err="1"/>
              <a:t>Banyara</a:t>
            </a:r>
            <a:r>
              <a:rPr lang="en-US" altLang="en-US" sz="2800" dirty="0"/>
              <a:t> </a:t>
            </a:r>
          </a:p>
          <a:p>
            <a:r>
              <a:rPr lang="en-US" altLang="en-US" sz="2800" dirty="0"/>
              <a:t>20. </a:t>
            </a:r>
            <a:r>
              <a:rPr lang="en-US" altLang="en-US" sz="2800" dirty="0" err="1"/>
              <a:t>Banyarwanda</a:t>
            </a:r>
            <a:r>
              <a:rPr lang="en-US" altLang="en-US" sz="2800" dirty="0"/>
              <a:t> </a:t>
            </a:r>
          </a:p>
          <a:p>
            <a:r>
              <a:rPr lang="en-US" altLang="en-US" sz="2800" dirty="0"/>
              <a:t>21. </a:t>
            </a:r>
            <a:r>
              <a:rPr lang="en-US" altLang="en-US" sz="2800" dirty="0" err="1"/>
              <a:t>Banyole</a:t>
            </a:r>
            <a:r>
              <a:rPr lang="en-US" altLang="en-US" sz="2800" dirty="0"/>
              <a:t> </a:t>
            </a:r>
          </a:p>
          <a:p>
            <a:endParaRPr lang="en-US" sz="2800" dirty="0"/>
          </a:p>
        </p:txBody>
      </p:sp>
      <p:sp>
        <p:nvSpPr>
          <p:cNvPr id="6" name="Content Placeholder 5"/>
          <p:cNvSpPr>
            <a:spLocks noGrp="1"/>
          </p:cNvSpPr>
          <p:nvPr>
            <p:ph sz="quarter" idx="4"/>
          </p:nvPr>
        </p:nvSpPr>
        <p:spPr>
          <a:xfrm>
            <a:off x="5112324" y="1930400"/>
            <a:ext cx="4185617" cy="4290096"/>
          </a:xfrm>
        </p:spPr>
        <p:txBody>
          <a:bodyPr>
            <a:noAutofit/>
          </a:bodyPr>
          <a:lstStyle/>
          <a:p>
            <a:pPr>
              <a:defRPr/>
            </a:pPr>
            <a:r>
              <a:rPr lang="en-US" sz="2800" dirty="0"/>
              <a:t>22. </a:t>
            </a:r>
            <a:r>
              <a:rPr lang="en-US" sz="2800" dirty="0" err="1"/>
              <a:t>Banyoro</a:t>
            </a:r>
            <a:r>
              <a:rPr lang="en-US" sz="2800" dirty="0"/>
              <a:t> </a:t>
            </a:r>
          </a:p>
          <a:p>
            <a:pPr>
              <a:defRPr/>
            </a:pPr>
            <a:r>
              <a:rPr lang="en-US" sz="2800" dirty="0"/>
              <a:t>23. </a:t>
            </a:r>
            <a:r>
              <a:rPr lang="en-US" sz="2800" dirty="0" err="1"/>
              <a:t>Baruli</a:t>
            </a:r>
            <a:r>
              <a:rPr lang="en-US" sz="2800" dirty="0"/>
              <a:t> </a:t>
            </a:r>
          </a:p>
          <a:p>
            <a:pPr>
              <a:defRPr/>
            </a:pPr>
            <a:r>
              <a:rPr lang="en-US" sz="2800" dirty="0"/>
              <a:t>24. </a:t>
            </a:r>
            <a:r>
              <a:rPr lang="en-US" sz="2800" dirty="0" err="1"/>
              <a:t>Basamia</a:t>
            </a:r>
            <a:r>
              <a:rPr lang="en-US" sz="2800" dirty="0"/>
              <a:t> </a:t>
            </a:r>
          </a:p>
          <a:p>
            <a:pPr>
              <a:defRPr/>
            </a:pPr>
            <a:r>
              <a:rPr lang="en-US" sz="2800" dirty="0"/>
              <a:t>25. </a:t>
            </a:r>
            <a:r>
              <a:rPr lang="en-US" sz="2800" dirty="0" err="1"/>
              <a:t>Basoga</a:t>
            </a:r>
            <a:r>
              <a:rPr lang="en-US" sz="2800" dirty="0"/>
              <a:t> </a:t>
            </a:r>
          </a:p>
          <a:p>
            <a:pPr>
              <a:defRPr/>
            </a:pPr>
            <a:r>
              <a:rPr lang="en-US" sz="2800" dirty="0"/>
              <a:t>26. </a:t>
            </a:r>
            <a:r>
              <a:rPr lang="en-US" sz="2800" dirty="0" err="1"/>
              <a:t>Basongora</a:t>
            </a:r>
            <a:r>
              <a:rPr lang="en-US" sz="2800" dirty="0"/>
              <a:t> </a:t>
            </a:r>
          </a:p>
          <a:p>
            <a:pPr>
              <a:defRPr/>
            </a:pPr>
            <a:r>
              <a:rPr lang="en-US" sz="2800" dirty="0"/>
              <a:t>27. </a:t>
            </a:r>
            <a:r>
              <a:rPr lang="en-US" sz="2800" dirty="0" err="1"/>
              <a:t>Batagwenda</a:t>
            </a:r>
            <a:r>
              <a:rPr lang="en-US" sz="2800" dirty="0"/>
              <a:t> </a:t>
            </a:r>
          </a:p>
          <a:p>
            <a:pPr>
              <a:defRPr/>
            </a:pPr>
            <a:r>
              <a:rPr lang="en-US" sz="2800" dirty="0"/>
              <a:t>28. </a:t>
            </a:r>
            <a:r>
              <a:rPr lang="en-US" sz="2800" dirty="0" err="1"/>
              <a:t>Batoro</a:t>
            </a:r>
            <a:r>
              <a:rPr lang="en-US" sz="2800" dirty="0"/>
              <a:t> </a:t>
            </a:r>
          </a:p>
          <a:p>
            <a:pPr>
              <a:defRPr/>
            </a:pPr>
            <a:r>
              <a:rPr lang="en-US" sz="2800" dirty="0"/>
              <a:t>29. </a:t>
            </a:r>
            <a:r>
              <a:rPr lang="en-US" sz="2800" dirty="0" err="1"/>
              <a:t>Batuku</a:t>
            </a:r>
            <a:r>
              <a:rPr lang="en-US" sz="2800" dirty="0"/>
              <a:t> </a:t>
            </a:r>
          </a:p>
          <a:p>
            <a:endParaRPr lang="en-US" sz="2800"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67</a:t>
            </a:fld>
            <a:endParaRPr lang="en-US"/>
          </a:p>
        </p:txBody>
      </p:sp>
    </p:spTree>
    <p:extLst>
      <p:ext uri="{BB962C8B-B14F-4D97-AF65-F5344CB8AC3E}">
        <p14:creationId xmlns:p14="http://schemas.microsoft.com/office/powerpoint/2010/main" xmlns="" val="2079087209"/>
      </p:ext>
    </p:extLst>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Uganda’s indigenous communities as at 1st February, </a:t>
            </a:r>
            <a:r>
              <a:rPr lang="en-US" b="1" dirty="0" smtClean="0">
                <a:solidFill>
                  <a:srgbClr val="FF0000"/>
                </a:solidFill>
              </a:rPr>
              <a:t>1926……………..(3)</a:t>
            </a:r>
            <a:endParaRPr lang="en-US" dirty="0"/>
          </a:p>
        </p:txBody>
      </p:sp>
      <p:sp>
        <p:nvSpPr>
          <p:cNvPr id="4" name="Content Placeholder 3"/>
          <p:cNvSpPr>
            <a:spLocks noGrp="1"/>
          </p:cNvSpPr>
          <p:nvPr>
            <p:ph sz="half" idx="2"/>
          </p:nvPr>
        </p:nvSpPr>
        <p:spPr>
          <a:xfrm>
            <a:off x="677334" y="1930400"/>
            <a:ext cx="4185623" cy="4290096"/>
          </a:xfrm>
        </p:spPr>
        <p:txBody>
          <a:bodyPr>
            <a:noAutofit/>
          </a:bodyPr>
          <a:lstStyle/>
          <a:p>
            <a:pPr>
              <a:defRPr/>
            </a:pPr>
            <a:r>
              <a:rPr lang="en-US" sz="2800" dirty="0"/>
              <a:t>30. </a:t>
            </a:r>
            <a:r>
              <a:rPr lang="en-US" sz="2800" dirty="0" err="1"/>
              <a:t>Batwa</a:t>
            </a:r>
            <a:r>
              <a:rPr lang="en-US" sz="2800" dirty="0"/>
              <a:t> </a:t>
            </a:r>
          </a:p>
          <a:p>
            <a:pPr>
              <a:defRPr/>
            </a:pPr>
            <a:r>
              <a:rPr lang="en-US" sz="2800" dirty="0"/>
              <a:t>31. </a:t>
            </a:r>
            <a:r>
              <a:rPr lang="en-US" sz="2800" dirty="0" err="1"/>
              <a:t>Chope</a:t>
            </a:r>
            <a:r>
              <a:rPr lang="en-US" sz="2800" dirty="0"/>
              <a:t> </a:t>
            </a:r>
          </a:p>
          <a:p>
            <a:pPr>
              <a:defRPr/>
            </a:pPr>
            <a:r>
              <a:rPr lang="en-US" sz="2800" dirty="0"/>
              <a:t>32. </a:t>
            </a:r>
            <a:r>
              <a:rPr lang="en-US" sz="2800" dirty="0" err="1"/>
              <a:t>Dodoth</a:t>
            </a:r>
            <a:r>
              <a:rPr lang="en-US" sz="2800" dirty="0"/>
              <a:t> </a:t>
            </a:r>
          </a:p>
          <a:p>
            <a:pPr>
              <a:defRPr/>
            </a:pPr>
            <a:r>
              <a:rPr lang="en-US" sz="2800" dirty="0"/>
              <a:t>33. </a:t>
            </a:r>
            <a:r>
              <a:rPr lang="en-US" sz="2800" dirty="0" err="1"/>
              <a:t>Ethur</a:t>
            </a:r>
            <a:r>
              <a:rPr lang="en-US" sz="2800" dirty="0"/>
              <a:t> </a:t>
            </a:r>
          </a:p>
          <a:p>
            <a:pPr>
              <a:defRPr/>
            </a:pPr>
            <a:r>
              <a:rPr lang="en-US" sz="2800" dirty="0"/>
              <a:t>34. </a:t>
            </a:r>
            <a:r>
              <a:rPr lang="en-US" sz="2800" dirty="0" err="1"/>
              <a:t>Ik</a:t>
            </a:r>
            <a:r>
              <a:rPr lang="en-US" sz="2800" dirty="0"/>
              <a:t> (</a:t>
            </a:r>
            <a:r>
              <a:rPr lang="en-US" sz="2800" dirty="0" err="1"/>
              <a:t>Teuso</a:t>
            </a:r>
            <a:r>
              <a:rPr lang="en-US" sz="2800" dirty="0"/>
              <a:t>) </a:t>
            </a:r>
          </a:p>
          <a:p>
            <a:pPr>
              <a:defRPr/>
            </a:pPr>
            <a:r>
              <a:rPr lang="en-US" sz="2800" dirty="0"/>
              <a:t>35. </a:t>
            </a:r>
            <a:r>
              <a:rPr lang="en-US" sz="2800" dirty="0" err="1"/>
              <a:t>Iteso</a:t>
            </a:r>
            <a:r>
              <a:rPr lang="en-US" sz="2800" dirty="0"/>
              <a:t> </a:t>
            </a:r>
          </a:p>
          <a:p>
            <a:pPr>
              <a:defRPr/>
            </a:pPr>
            <a:r>
              <a:rPr lang="en-US" sz="2800" dirty="0"/>
              <a:t>36. </a:t>
            </a:r>
            <a:r>
              <a:rPr lang="en-US" sz="2800" dirty="0" err="1"/>
              <a:t>Jie</a:t>
            </a:r>
            <a:r>
              <a:rPr lang="en-US" sz="2800" dirty="0"/>
              <a:t> </a:t>
            </a:r>
          </a:p>
          <a:p>
            <a:pPr>
              <a:defRPr/>
            </a:pPr>
            <a:r>
              <a:rPr lang="en-US" sz="2800" dirty="0"/>
              <a:t>37. </a:t>
            </a:r>
            <a:r>
              <a:rPr lang="en-US" sz="2800" dirty="0" err="1"/>
              <a:t>Jonam</a:t>
            </a:r>
            <a:r>
              <a:rPr lang="en-US" sz="2800" dirty="0"/>
              <a:t> </a:t>
            </a:r>
          </a:p>
          <a:p>
            <a:endParaRPr lang="en-US" sz="2800" dirty="0"/>
          </a:p>
        </p:txBody>
      </p:sp>
      <p:sp>
        <p:nvSpPr>
          <p:cNvPr id="6" name="Content Placeholder 5"/>
          <p:cNvSpPr>
            <a:spLocks noGrp="1"/>
          </p:cNvSpPr>
          <p:nvPr>
            <p:ph sz="quarter" idx="4"/>
          </p:nvPr>
        </p:nvSpPr>
        <p:spPr>
          <a:xfrm>
            <a:off x="5112324" y="1930400"/>
            <a:ext cx="4185617" cy="4290096"/>
          </a:xfrm>
        </p:spPr>
        <p:txBody>
          <a:bodyPr>
            <a:noAutofit/>
          </a:bodyPr>
          <a:lstStyle/>
          <a:p>
            <a:r>
              <a:rPr lang="en-US" altLang="en-US" sz="2800" dirty="0"/>
              <a:t>38. </a:t>
            </a:r>
            <a:r>
              <a:rPr lang="en-US" altLang="en-US" sz="2800" dirty="0" err="1"/>
              <a:t>Jopadhola</a:t>
            </a:r>
            <a:r>
              <a:rPr lang="en-US" altLang="en-US" sz="2800" dirty="0"/>
              <a:t> </a:t>
            </a:r>
          </a:p>
          <a:p>
            <a:r>
              <a:rPr lang="en-US" altLang="en-US" sz="2800" dirty="0"/>
              <a:t>39. </a:t>
            </a:r>
            <a:r>
              <a:rPr lang="en-US" altLang="en-US" sz="2800" dirty="0" err="1"/>
              <a:t>Kakwa</a:t>
            </a:r>
            <a:r>
              <a:rPr lang="en-US" altLang="en-US" sz="2800" dirty="0"/>
              <a:t> </a:t>
            </a:r>
          </a:p>
          <a:p>
            <a:r>
              <a:rPr lang="en-US" altLang="en-US" sz="2800" dirty="0"/>
              <a:t>40. </a:t>
            </a:r>
            <a:r>
              <a:rPr lang="en-US" altLang="en-US" sz="2800" dirty="0" err="1"/>
              <a:t>Karimojong</a:t>
            </a:r>
            <a:r>
              <a:rPr lang="en-US" altLang="en-US" sz="2800" dirty="0"/>
              <a:t> </a:t>
            </a:r>
          </a:p>
          <a:p>
            <a:r>
              <a:rPr lang="en-US" altLang="en-US" sz="2800" dirty="0"/>
              <a:t>41. </a:t>
            </a:r>
            <a:r>
              <a:rPr lang="en-US" altLang="en-US" sz="2800" dirty="0" err="1"/>
              <a:t>Kebu</a:t>
            </a:r>
            <a:r>
              <a:rPr lang="en-US" altLang="en-US" sz="2800" dirty="0"/>
              <a:t> (</a:t>
            </a:r>
            <a:r>
              <a:rPr lang="en-US" altLang="en-US" sz="2800" dirty="0" err="1"/>
              <a:t>Okebu</a:t>
            </a:r>
            <a:r>
              <a:rPr lang="en-US" altLang="en-US" sz="2800" dirty="0"/>
              <a:t>) </a:t>
            </a:r>
          </a:p>
          <a:p>
            <a:r>
              <a:rPr lang="en-US" altLang="en-US" sz="2800" dirty="0"/>
              <a:t>42. Kuku </a:t>
            </a:r>
            <a:endParaRPr lang="en-US" altLang="en-US" sz="2800" dirty="0" smtClean="0"/>
          </a:p>
          <a:p>
            <a:r>
              <a:rPr lang="en-US" altLang="en-US" sz="2800" dirty="0"/>
              <a:t>43. </a:t>
            </a:r>
            <a:r>
              <a:rPr lang="en-US" altLang="en-US" sz="2800" dirty="0" err="1"/>
              <a:t>Kumam</a:t>
            </a:r>
            <a:r>
              <a:rPr lang="en-US" altLang="en-US" sz="2800" dirty="0"/>
              <a:t> </a:t>
            </a:r>
          </a:p>
          <a:p>
            <a:r>
              <a:rPr lang="en-US" altLang="en-US" sz="2800" dirty="0"/>
              <a:t>44. </a:t>
            </a:r>
            <a:r>
              <a:rPr lang="en-US" altLang="en-US" sz="2800" dirty="0" err="1"/>
              <a:t>Langi</a:t>
            </a:r>
            <a:r>
              <a:rPr lang="en-US" altLang="en-US" sz="2800" dirty="0"/>
              <a:t> </a:t>
            </a:r>
          </a:p>
          <a:p>
            <a:r>
              <a:rPr lang="en-US" altLang="en-US" sz="2800" dirty="0"/>
              <a:t>45. </a:t>
            </a:r>
            <a:r>
              <a:rPr lang="en-US" altLang="en-US" sz="2800" dirty="0" err="1"/>
              <a:t>Lendu</a:t>
            </a:r>
            <a:r>
              <a:rPr lang="en-US" altLang="en-US" sz="2800" dirty="0"/>
              <a:t> </a:t>
            </a:r>
          </a:p>
          <a:p>
            <a:endParaRPr lang="en-US" altLang="en-US" sz="2800" dirty="0"/>
          </a:p>
          <a:p>
            <a:endParaRPr lang="en-US" sz="2800"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68</a:t>
            </a:fld>
            <a:endParaRPr lang="en-US"/>
          </a:p>
        </p:txBody>
      </p:sp>
    </p:spTree>
    <p:extLst>
      <p:ext uri="{BB962C8B-B14F-4D97-AF65-F5344CB8AC3E}">
        <p14:creationId xmlns:p14="http://schemas.microsoft.com/office/powerpoint/2010/main" xmlns="" val="3971429645"/>
      </p:ext>
    </p:extLst>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solidFill>
                  <a:srgbClr val="FF0000"/>
                </a:solidFill>
              </a:rPr>
              <a:t>Uganda’s indigenous communities as at 1st February, </a:t>
            </a:r>
            <a:r>
              <a:rPr lang="en-US" b="1" dirty="0" smtClean="0">
                <a:solidFill>
                  <a:srgbClr val="FF0000"/>
                </a:solidFill>
              </a:rPr>
              <a:t>1926………………….(4)</a:t>
            </a:r>
            <a:endParaRPr lang="en-US" dirty="0"/>
          </a:p>
        </p:txBody>
      </p:sp>
      <p:sp>
        <p:nvSpPr>
          <p:cNvPr id="4" name="Content Placeholder 3"/>
          <p:cNvSpPr>
            <a:spLocks noGrp="1"/>
          </p:cNvSpPr>
          <p:nvPr>
            <p:ph sz="half" idx="2"/>
          </p:nvPr>
        </p:nvSpPr>
        <p:spPr>
          <a:xfrm>
            <a:off x="677334" y="1930400"/>
            <a:ext cx="4185623" cy="4290096"/>
          </a:xfrm>
        </p:spPr>
        <p:txBody>
          <a:bodyPr>
            <a:noAutofit/>
          </a:bodyPr>
          <a:lstStyle/>
          <a:p>
            <a:r>
              <a:rPr lang="en-US" altLang="en-US" sz="2800" dirty="0"/>
              <a:t>46. </a:t>
            </a:r>
            <a:r>
              <a:rPr lang="en-US" altLang="en-US" sz="2800" dirty="0" err="1"/>
              <a:t>Lugbara</a:t>
            </a:r>
            <a:r>
              <a:rPr lang="en-US" altLang="en-US" sz="2800" dirty="0"/>
              <a:t> </a:t>
            </a:r>
          </a:p>
          <a:p>
            <a:r>
              <a:rPr lang="en-US" altLang="en-US" sz="2800" dirty="0"/>
              <a:t>47. </a:t>
            </a:r>
            <a:r>
              <a:rPr lang="en-US" altLang="en-US" sz="2800" dirty="0" err="1"/>
              <a:t>Madi</a:t>
            </a:r>
            <a:r>
              <a:rPr lang="en-US" altLang="en-US" sz="2800" dirty="0"/>
              <a:t> </a:t>
            </a:r>
          </a:p>
          <a:p>
            <a:r>
              <a:rPr lang="en-US" altLang="en-US" sz="2800" dirty="0"/>
              <a:t>48. </a:t>
            </a:r>
            <a:r>
              <a:rPr lang="en-US" altLang="en-US" sz="2800" dirty="0" err="1"/>
              <a:t>Mening</a:t>
            </a:r>
            <a:r>
              <a:rPr lang="en-US" altLang="en-US" sz="2800" dirty="0"/>
              <a:t> </a:t>
            </a:r>
            <a:endParaRPr lang="en-US" altLang="en-US" sz="2800" dirty="0" smtClean="0"/>
          </a:p>
          <a:p>
            <a:pPr>
              <a:defRPr/>
            </a:pPr>
            <a:r>
              <a:rPr lang="en-US" sz="2800" dirty="0"/>
              <a:t>49. </a:t>
            </a:r>
            <a:r>
              <a:rPr lang="en-US" sz="2800" dirty="0" err="1"/>
              <a:t>Mvuba</a:t>
            </a:r>
            <a:r>
              <a:rPr lang="en-US" sz="2800" dirty="0"/>
              <a:t> </a:t>
            </a:r>
          </a:p>
          <a:p>
            <a:pPr>
              <a:defRPr/>
            </a:pPr>
            <a:r>
              <a:rPr lang="en-US" sz="2800" dirty="0"/>
              <a:t>50. </a:t>
            </a:r>
            <a:r>
              <a:rPr lang="en-US" sz="2800" dirty="0" err="1"/>
              <a:t>Napore</a:t>
            </a:r>
            <a:endParaRPr lang="en-US" sz="2800" dirty="0"/>
          </a:p>
          <a:p>
            <a:pPr>
              <a:defRPr/>
            </a:pPr>
            <a:r>
              <a:rPr lang="en-US" sz="2800" dirty="0"/>
              <a:t> 51. </a:t>
            </a:r>
            <a:r>
              <a:rPr lang="en-US" sz="2800" dirty="0" err="1"/>
              <a:t>Nubi</a:t>
            </a:r>
            <a:r>
              <a:rPr lang="en-US" sz="2800" dirty="0"/>
              <a:t> </a:t>
            </a:r>
          </a:p>
          <a:p>
            <a:pPr>
              <a:defRPr/>
            </a:pPr>
            <a:r>
              <a:rPr lang="en-US" sz="2800" dirty="0"/>
              <a:t>52. </a:t>
            </a:r>
            <a:r>
              <a:rPr lang="en-US" sz="2800" dirty="0" err="1"/>
              <a:t>Nyangia</a:t>
            </a:r>
            <a:r>
              <a:rPr lang="en-US" sz="2800" dirty="0"/>
              <a:t> </a:t>
            </a:r>
          </a:p>
          <a:p>
            <a:endParaRPr lang="en-US" altLang="en-US" sz="2800" dirty="0"/>
          </a:p>
          <a:p>
            <a:endParaRPr lang="en-US" sz="2800" dirty="0"/>
          </a:p>
        </p:txBody>
      </p:sp>
      <p:sp>
        <p:nvSpPr>
          <p:cNvPr id="6" name="Content Placeholder 5"/>
          <p:cNvSpPr>
            <a:spLocks noGrp="1"/>
          </p:cNvSpPr>
          <p:nvPr>
            <p:ph sz="quarter" idx="4"/>
          </p:nvPr>
        </p:nvSpPr>
        <p:spPr>
          <a:xfrm>
            <a:off x="5112324" y="1930400"/>
            <a:ext cx="4185617" cy="4290096"/>
          </a:xfrm>
        </p:spPr>
        <p:txBody>
          <a:bodyPr>
            <a:noAutofit/>
          </a:bodyPr>
          <a:lstStyle/>
          <a:p>
            <a:pPr>
              <a:defRPr/>
            </a:pPr>
            <a:r>
              <a:rPr lang="en-US" sz="2800" dirty="0" smtClean="0"/>
              <a:t>53</a:t>
            </a:r>
            <a:r>
              <a:rPr lang="en-US" sz="2800" dirty="0"/>
              <a:t>. </a:t>
            </a:r>
            <a:r>
              <a:rPr lang="en-US" sz="2800" dirty="0" err="1"/>
              <a:t>Pokot</a:t>
            </a:r>
            <a:r>
              <a:rPr lang="en-US" sz="2800" dirty="0"/>
              <a:t> </a:t>
            </a:r>
          </a:p>
          <a:p>
            <a:pPr>
              <a:defRPr/>
            </a:pPr>
            <a:r>
              <a:rPr lang="en-US" sz="2800" dirty="0"/>
              <a:t>54. </a:t>
            </a:r>
            <a:r>
              <a:rPr lang="en-US" sz="2800" dirty="0" err="1"/>
              <a:t>Sabiny</a:t>
            </a:r>
            <a:r>
              <a:rPr lang="en-US" sz="2800" dirty="0"/>
              <a:t> </a:t>
            </a:r>
          </a:p>
          <a:p>
            <a:pPr>
              <a:defRPr/>
            </a:pPr>
            <a:r>
              <a:rPr lang="en-US" sz="2800" dirty="0"/>
              <a:t>55. So (</a:t>
            </a:r>
            <a:r>
              <a:rPr lang="en-US" sz="2800" dirty="0" err="1"/>
              <a:t>Tepeth</a:t>
            </a:r>
            <a:r>
              <a:rPr lang="en-US" sz="2800" dirty="0"/>
              <a:t>) </a:t>
            </a:r>
          </a:p>
          <a:p>
            <a:pPr>
              <a:defRPr/>
            </a:pPr>
            <a:r>
              <a:rPr lang="en-US" sz="2800" dirty="0"/>
              <a:t>56. </a:t>
            </a:r>
            <a:r>
              <a:rPr lang="en-US" sz="2800" dirty="0" err="1"/>
              <a:t>Vonoma</a:t>
            </a:r>
            <a:r>
              <a:rPr lang="en-US" sz="2800" dirty="0"/>
              <a:t> </a:t>
            </a:r>
          </a:p>
          <a:p>
            <a:pPr>
              <a:buNone/>
              <a:defRPr/>
            </a:pPr>
            <a:r>
              <a:rPr lang="en-US" sz="2800" dirty="0"/>
              <a:t> </a:t>
            </a:r>
          </a:p>
          <a:p>
            <a:endParaRPr lang="en-US" sz="2800"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69</a:t>
            </a:fld>
            <a:endParaRPr lang="en-US"/>
          </a:p>
        </p:txBody>
      </p:sp>
    </p:spTree>
    <p:extLst>
      <p:ext uri="{BB962C8B-B14F-4D97-AF65-F5344CB8AC3E}">
        <p14:creationId xmlns:p14="http://schemas.microsoft.com/office/powerpoint/2010/main" xmlns="" val="29186102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4455" y="377780"/>
            <a:ext cx="8596668" cy="807076"/>
          </a:xfrm>
        </p:spPr>
        <p:txBody>
          <a:bodyPr>
            <a:normAutofit/>
          </a:bodyPr>
          <a:lstStyle/>
          <a:p>
            <a:r>
              <a:rPr lang="en-US" sz="4400" dirty="0" smtClean="0"/>
              <a:t>Code of Ethics </a:t>
            </a:r>
            <a:endParaRPr lang="en-US" sz="4400" dirty="0"/>
          </a:p>
        </p:txBody>
      </p:sp>
      <p:sp>
        <p:nvSpPr>
          <p:cNvPr id="3" name="Content Placeholder 2"/>
          <p:cNvSpPr>
            <a:spLocks noGrp="1"/>
          </p:cNvSpPr>
          <p:nvPr>
            <p:ph idx="1"/>
          </p:nvPr>
        </p:nvSpPr>
        <p:spPr>
          <a:xfrm>
            <a:off x="838200" y="1184856"/>
            <a:ext cx="10515600" cy="5370490"/>
          </a:xfrm>
        </p:spPr>
        <p:txBody>
          <a:bodyPr>
            <a:noAutofit/>
          </a:bodyPr>
          <a:lstStyle/>
          <a:p>
            <a:r>
              <a:rPr lang="en-US" sz="2400" dirty="0" smtClean="0"/>
              <a:t>A written </a:t>
            </a:r>
            <a:r>
              <a:rPr lang="en-US" sz="2400" dirty="0" smtClean="0">
                <a:solidFill>
                  <a:srgbClr val="FF0000"/>
                </a:solidFill>
              </a:rPr>
              <a:t>set of guidelines </a:t>
            </a:r>
            <a:r>
              <a:rPr lang="en-US" sz="2400" dirty="0" smtClean="0"/>
              <a:t>issued by an organization to its workers and management to help them conduct their actions in accordance with its primary values and ethical standards </a:t>
            </a:r>
          </a:p>
          <a:p>
            <a:r>
              <a:rPr lang="en-US" sz="2400" dirty="0" smtClean="0">
                <a:solidFill>
                  <a:srgbClr val="FF0000"/>
                </a:solidFill>
              </a:rPr>
              <a:t>Conditions for making code effective:</a:t>
            </a:r>
          </a:p>
          <a:p>
            <a:pPr lvl="1"/>
            <a:r>
              <a:rPr lang="en-US" sz="2400" dirty="0" smtClean="0"/>
              <a:t>There should be a valid motivation for introduction of ethics</a:t>
            </a:r>
          </a:p>
          <a:p>
            <a:pPr lvl="1"/>
            <a:r>
              <a:rPr lang="en-US" sz="2400" dirty="0" smtClean="0"/>
              <a:t>Broad acceptance within the organization </a:t>
            </a:r>
          </a:p>
          <a:p>
            <a:pPr lvl="1"/>
            <a:r>
              <a:rPr lang="en-US" sz="2400" dirty="0" smtClean="0"/>
              <a:t>Continuous feedback is vital </a:t>
            </a:r>
          </a:p>
          <a:p>
            <a:pPr lvl="1"/>
            <a:r>
              <a:rPr lang="en-US" sz="2400" dirty="0" smtClean="0"/>
              <a:t>Verification and Control: New guidelines should be drawn up if the rules prove inadequate in any way</a:t>
            </a:r>
          </a:p>
          <a:p>
            <a:pPr lvl="1"/>
            <a:r>
              <a:rPr lang="en-US" sz="2400" dirty="0" smtClean="0"/>
              <a:t>Integration in the broad organization philosophy </a:t>
            </a:r>
          </a:p>
          <a:p>
            <a:pPr lvl="1"/>
            <a:r>
              <a:rPr lang="en-US" sz="2400" dirty="0" smtClean="0"/>
              <a:t>Sanctions and controls </a:t>
            </a:r>
          </a:p>
          <a:p>
            <a:pPr lvl="1"/>
            <a:endParaRPr lang="en-US" sz="2400" dirty="0"/>
          </a:p>
        </p:txBody>
      </p:sp>
      <p:sp>
        <p:nvSpPr>
          <p:cNvPr id="4" name="Date Placeholder 3"/>
          <p:cNvSpPr>
            <a:spLocks noGrp="1"/>
          </p:cNvSpPr>
          <p:nvPr>
            <p:ph type="dt" sz="half" idx="10"/>
          </p:nvPr>
        </p:nvSpPr>
        <p:spPr/>
        <p:txBody>
          <a:bodyPr/>
          <a:lstStyle/>
          <a:p>
            <a:fld id="{625107EE-3612-4839-AA1F-47BBB693D44A}"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7</a:t>
            </a:fld>
            <a:endParaRPr lang="en-US"/>
          </a:p>
        </p:txBody>
      </p:sp>
    </p:spTree>
    <p:extLst>
      <p:ext uri="{BB962C8B-B14F-4D97-AF65-F5344CB8AC3E}">
        <p14:creationId xmlns:p14="http://schemas.microsoft.com/office/powerpoint/2010/main" xmlns="" val="20274658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calcmode="lin" valueType="num">
                                      <p:cBhvr additive="base">
                                        <p:cTn id="2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2" end="2"/>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3">
                                            <p:txEl>
                                              <p:pRg st="3" end="3"/>
                                            </p:txEl>
                                          </p:spTgt>
                                        </p:tgtEl>
                                        <p:attrNameLst>
                                          <p:attrName>style.visibility</p:attrName>
                                        </p:attrNameLst>
                                      </p:cBhvr>
                                      <p:to>
                                        <p:strVal val="visible"/>
                                      </p:to>
                                    </p:set>
                                    <p:anim calcmode="lin" valueType="num">
                                      <p:cBhvr additive="base">
                                        <p:cTn id="27"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3">
                                            <p:txEl>
                                              <p:pRg st="3" end="3"/>
                                            </p:txEl>
                                          </p:spTgt>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additive="base">
                                        <p:cTn id="3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5" end="5"/>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additive="base">
                                        <p:cTn id="3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6" end="6"/>
                                            </p:tx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Amendment of third schedule to the constitution </a:t>
            </a:r>
            <a:r>
              <a:rPr lang="en-US" dirty="0"/>
              <a:t> 2005 </a:t>
            </a:r>
            <a:br>
              <a:rPr lang="en-US" dirty="0"/>
            </a:br>
            <a:endParaRPr lang="en-US" dirty="0"/>
          </a:p>
        </p:txBody>
      </p:sp>
      <p:sp>
        <p:nvSpPr>
          <p:cNvPr id="4" name="Content Placeholder 3"/>
          <p:cNvSpPr>
            <a:spLocks noGrp="1"/>
          </p:cNvSpPr>
          <p:nvPr>
            <p:ph sz="half" idx="2"/>
          </p:nvPr>
        </p:nvSpPr>
        <p:spPr>
          <a:xfrm>
            <a:off x="677334" y="1930400"/>
            <a:ext cx="4185623" cy="4290096"/>
          </a:xfrm>
        </p:spPr>
        <p:txBody>
          <a:bodyPr>
            <a:noAutofit/>
          </a:bodyPr>
          <a:lstStyle/>
          <a:p>
            <a:r>
              <a:rPr lang="en-US" altLang="en-US" sz="2800" dirty="0" err="1" smtClean="0"/>
              <a:t>Aliba</a:t>
            </a:r>
            <a:r>
              <a:rPr lang="en-US" altLang="en-US" sz="2800" dirty="0"/>
              <a:t>; </a:t>
            </a:r>
          </a:p>
          <a:p>
            <a:r>
              <a:rPr lang="en-US" altLang="en-US" sz="2800" dirty="0" err="1"/>
              <a:t>Aringa</a:t>
            </a:r>
            <a:r>
              <a:rPr lang="en-US" altLang="en-US" sz="2800" dirty="0"/>
              <a:t>; </a:t>
            </a:r>
          </a:p>
          <a:p>
            <a:r>
              <a:rPr lang="en-US" altLang="en-US" sz="2800" dirty="0" err="1"/>
              <a:t>Banyabutumbi</a:t>
            </a:r>
            <a:r>
              <a:rPr lang="en-US" altLang="en-US" sz="2800" dirty="0"/>
              <a:t>; </a:t>
            </a:r>
          </a:p>
          <a:p>
            <a:r>
              <a:rPr lang="en-US" altLang="en-US" sz="2800" dirty="0" err="1"/>
              <a:t>Banyaruguru</a:t>
            </a:r>
            <a:r>
              <a:rPr lang="en-US" altLang="en-US" sz="2800" dirty="0"/>
              <a:t>; </a:t>
            </a:r>
          </a:p>
          <a:p>
            <a:r>
              <a:rPr lang="en-US" altLang="en-US" sz="2800" dirty="0" err="1"/>
              <a:t>Barundi</a:t>
            </a:r>
            <a:r>
              <a:rPr lang="en-US" altLang="en-US" sz="2800" dirty="0"/>
              <a:t>; </a:t>
            </a:r>
          </a:p>
        </p:txBody>
      </p:sp>
      <p:sp>
        <p:nvSpPr>
          <p:cNvPr id="6" name="Content Placeholder 5"/>
          <p:cNvSpPr>
            <a:spLocks noGrp="1"/>
          </p:cNvSpPr>
          <p:nvPr>
            <p:ph sz="quarter" idx="4"/>
          </p:nvPr>
        </p:nvSpPr>
        <p:spPr>
          <a:xfrm>
            <a:off x="5112324" y="1930400"/>
            <a:ext cx="4185617" cy="4290096"/>
          </a:xfrm>
        </p:spPr>
        <p:txBody>
          <a:bodyPr>
            <a:noAutofit/>
          </a:bodyPr>
          <a:lstStyle/>
          <a:p>
            <a:r>
              <a:rPr lang="en-US" altLang="en-US" sz="2800" dirty="0" err="1"/>
              <a:t>Gimara</a:t>
            </a:r>
            <a:r>
              <a:rPr lang="en-US" altLang="en-US" sz="2800" dirty="0"/>
              <a:t>; </a:t>
            </a:r>
          </a:p>
          <a:p>
            <a:r>
              <a:rPr lang="en-US" altLang="en-US" sz="2800" dirty="0" err="1"/>
              <a:t>Ngikutio</a:t>
            </a:r>
            <a:r>
              <a:rPr lang="en-US" altLang="en-US" sz="2800" dirty="0"/>
              <a:t>; </a:t>
            </a:r>
          </a:p>
          <a:p>
            <a:r>
              <a:rPr lang="en-US" altLang="en-US" sz="2800" dirty="0" err="1"/>
              <a:t>Reli</a:t>
            </a:r>
            <a:r>
              <a:rPr lang="en-US" altLang="en-US" sz="2800" dirty="0"/>
              <a:t>; and </a:t>
            </a:r>
          </a:p>
          <a:p>
            <a:r>
              <a:rPr lang="en-US" altLang="en-US" sz="2800" dirty="0"/>
              <a:t>Shana.”</a:t>
            </a:r>
          </a:p>
          <a:p>
            <a:pPr>
              <a:buNone/>
              <a:defRPr/>
            </a:pPr>
            <a:r>
              <a:rPr lang="en-US" sz="2800" dirty="0"/>
              <a:t> </a:t>
            </a:r>
          </a:p>
          <a:p>
            <a:endParaRPr lang="en-US" sz="2800" dirty="0"/>
          </a:p>
        </p:txBody>
      </p:sp>
      <p:sp>
        <p:nvSpPr>
          <p:cNvPr id="7" name="Date Placeholder 6"/>
          <p:cNvSpPr>
            <a:spLocks noGrp="1"/>
          </p:cNvSpPr>
          <p:nvPr>
            <p:ph type="dt" sz="half" idx="10"/>
          </p:nvPr>
        </p:nvSpPr>
        <p:spPr/>
        <p:txBody>
          <a:bodyPr/>
          <a:lstStyle/>
          <a:p>
            <a:fld id="{E9893C3A-0DF4-463F-B01F-F51D0B0C4563}" type="datetime1">
              <a:rPr lang="en-US" smtClean="0"/>
              <a:pPr/>
              <a:t>21-Feb-26</a:t>
            </a:fld>
            <a:endParaRPr lang="en-US"/>
          </a:p>
        </p:txBody>
      </p:sp>
      <p:sp>
        <p:nvSpPr>
          <p:cNvPr id="8" name="Slide Number Placeholder 7"/>
          <p:cNvSpPr>
            <a:spLocks noGrp="1"/>
          </p:cNvSpPr>
          <p:nvPr>
            <p:ph type="sldNum" sz="quarter" idx="12"/>
          </p:nvPr>
        </p:nvSpPr>
        <p:spPr/>
        <p:txBody>
          <a:bodyPr/>
          <a:lstStyle/>
          <a:p>
            <a:fld id="{E4DFA2B1-9FBA-4948-A0C7-EAF138024AC0}" type="slidenum">
              <a:rPr lang="en-US" smtClean="0"/>
              <a:pPr/>
              <a:t>70</a:t>
            </a:fld>
            <a:endParaRPr lang="en-US"/>
          </a:p>
        </p:txBody>
      </p:sp>
    </p:spTree>
    <p:extLst>
      <p:ext uri="{BB962C8B-B14F-4D97-AF65-F5344CB8AC3E}">
        <p14:creationId xmlns:p14="http://schemas.microsoft.com/office/powerpoint/2010/main" xmlns="" val="31336994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Code of conduct ethics for professionals </a:t>
            </a:r>
            <a:endParaRPr lang="en-US" dirty="0"/>
          </a:p>
        </p:txBody>
      </p:sp>
      <p:sp>
        <p:nvSpPr>
          <p:cNvPr id="3" name="Content Placeholder 2"/>
          <p:cNvSpPr>
            <a:spLocks noGrp="1"/>
          </p:cNvSpPr>
          <p:nvPr>
            <p:ph idx="1"/>
          </p:nvPr>
        </p:nvSpPr>
        <p:spPr>
          <a:xfrm>
            <a:off x="677334" y="1751527"/>
            <a:ext cx="8596668" cy="4289835"/>
          </a:xfrm>
        </p:spPr>
        <p:txBody>
          <a:bodyPr>
            <a:normAutofit/>
          </a:bodyPr>
          <a:lstStyle/>
          <a:p>
            <a:r>
              <a:rPr lang="en-US" sz="2800" dirty="0" smtClean="0"/>
              <a:t>Chartered Accountants </a:t>
            </a:r>
          </a:p>
          <a:p>
            <a:r>
              <a:rPr lang="en-US" sz="2800" dirty="0" smtClean="0"/>
              <a:t>Engineers </a:t>
            </a:r>
          </a:p>
          <a:p>
            <a:r>
              <a:rPr lang="en-US" sz="2800" dirty="0" smtClean="0"/>
              <a:t>Medical </a:t>
            </a:r>
          </a:p>
          <a:p>
            <a:r>
              <a:rPr lang="en-US" sz="2800" dirty="0" smtClean="0"/>
              <a:t>Etc</a:t>
            </a:r>
          </a:p>
          <a:p>
            <a:endParaRPr lang="en-US" sz="2800" dirty="0" smtClean="0"/>
          </a:p>
          <a:p>
            <a:r>
              <a:rPr lang="en-US" sz="2800" dirty="0" smtClean="0"/>
              <a:t>To be covered in subsequent lectures </a:t>
            </a:r>
            <a:endParaRPr lang="en-US" sz="2800" dirty="0"/>
          </a:p>
        </p:txBody>
      </p:sp>
      <p:sp>
        <p:nvSpPr>
          <p:cNvPr id="4" name="Date Placeholder 3"/>
          <p:cNvSpPr>
            <a:spLocks noGrp="1"/>
          </p:cNvSpPr>
          <p:nvPr>
            <p:ph type="dt" sz="half" idx="10"/>
          </p:nvPr>
        </p:nvSpPr>
        <p:spPr/>
        <p:txBody>
          <a:bodyPr/>
          <a:lstStyle/>
          <a:p>
            <a:fld id="{E76CDA13-5034-4A6B-9677-9C16EEF56365}"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8</a:t>
            </a:fld>
            <a:endParaRPr lang="en-US"/>
          </a:p>
        </p:txBody>
      </p:sp>
    </p:spTree>
    <p:extLst>
      <p:ext uri="{BB962C8B-B14F-4D97-AF65-F5344CB8AC3E}">
        <p14:creationId xmlns:p14="http://schemas.microsoft.com/office/powerpoint/2010/main" xmlns="" val="293199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8338" y="455277"/>
            <a:ext cx="10515600" cy="768215"/>
          </a:xfrm>
        </p:spPr>
        <p:txBody>
          <a:bodyPr>
            <a:noAutofit/>
          </a:bodyPr>
          <a:lstStyle/>
          <a:p>
            <a:r>
              <a:rPr lang="en-US" sz="4800" dirty="0" smtClean="0"/>
              <a:t>2. Morality </a:t>
            </a:r>
            <a:endParaRPr lang="en-US" sz="4800" dirty="0"/>
          </a:p>
        </p:txBody>
      </p:sp>
      <p:sp>
        <p:nvSpPr>
          <p:cNvPr id="3" name="Content Placeholder 2"/>
          <p:cNvSpPr>
            <a:spLocks noGrp="1"/>
          </p:cNvSpPr>
          <p:nvPr>
            <p:ph idx="1"/>
          </p:nvPr>
        </p:nvSpPr>
        <p:spPr>
          <a:xfrm>
            <a:off x="838200" y="1442434"/>
            <a:ext cx="10611118" cy="5074276"/>
          </a:xfrm>
        </p:spPr>
        <p:txBody>
          <a:bodyPr>
            <a:noAutofit/>
          </a:bodyPr>
          <a:lstStyle/>
          <a:p>
            <a:r>
              <a:rPr lang="en-US" sz="2800" dirty="0" smtClean="0"/>
              <a:t>From the Latin word </a:t>
            </a:r>
            <a:r>
              <a:rPr lang="en-US" sz="2800" i="1" dirty="0" smtClean="0"/>
              <a:t>moralitas</a:t>
            </a:r>
            <a:r>
              <a:rPr lang="en-US" sz="2800" dirty="0" smtClean="0"/>
              <a:t> : Manner, proper character, proper behavior </a:t>
            </a:r>
          </a:p>
          <a:p>
            <a:r>
              <a:rPr lang="en-US" sz="2800" dirty="0" smtClean="0"/>
              <a:t>It is the conduct or rules that a person or community adhere to, believing these things to be, in some sense, obligatory </a:t>
            </a:r>
          </a:p>
          <a:p>
            <a:r>
              <a:rPr lang="en-US" sz="2800" dirty="0" smtClean="0"/>
              <a:t>It gives us rules for everyday life (morals= moral rules) </a:t>
            </a:r>
            <a:r>
              <a:rPr lang="en-US" sz="2800" b="1" dirty="0" smtClean="0"/>
              <a:t>and its is practical </a:t>
            </a:r>
          </a:p>
          <a:p>
            <a:r>
              <a:rPr lang="en-US" sz="2800" dirty="0" smtClean="0"/>
              <a:t>Defined  as a “</a:t>
            </a:r>
            <a:r>
              <a:rPr lang="en-US" sz="2800" i="1" dirty="0" smtClean="0"/>
              <a:t>system of rules for guiding human conduct, and principles for evaluation those rules</a:t>
            </a:r>
            <a:r>
              <a:rPr lang="en-US" sz="2800" dirty="0" smtClean="0"/>
              <a:t>” </a:t>
            </a:r>
          </a:p>
          <a:p>
            <a:pPr lvl="1"/>
            <a:r>
              <a:rPr lang="en-US" sz="2800" dirty="0" smtClean="0"/>
              <a:t>Morality is a system </a:t>
            </a:r>
          </a:p>
          <a:p>
            <a:pPr lvl="1"/>
            <a:r>
              <a:rPr lang="en-US" sz="2800" dirty="0" smtClean="0"/>
              <a:t>It is a system comprised of moral rules and principles </a:t>
            </a:r>
            <a:endParaRPr lang="en-US" sz="2800" dirty="0"/>
          </a:p>
          <a:p>
            <a:endParaRPr lang="en-US" sz="2800" dirty="0"/>
          </a:p>
        </p:txBody>
      </p:sp>
      <p:sp>
        <p:nvSpPr>
          <p:cNvPr id="4" name="Date Placeholder 3"/>
          <p:cNvSpPr>
            <a:spLocks noGrp="1"/>
          </p:cNvSpPr>
          <p:nvPr>
            <p:ph type="dt" sz="half" idx="10"/>
          </p:nvPr>
        </p:nvSpPr>
        <p:spPr/>
        <p:txBody>
          <a:bodyPr/>
          <a:lstStyle/>
          <a:p>
            <a:fld id="{0B2CBA47-0A85-4616-8B56-53DB8D0D8B87}" type="datetime1">
              <a:rPr lang="en-US" smtClean="0"/>
              <a:pPr/>
              <a:t>21-Feb-26</a:t>
            </a:fld>
            <a:endParaRPr lang="en-US"/>
          </a:p>
        </p:txBody>
      </p:sp>
      <p:sp>
        <p:nvSpPr>
          <p:cNvPr id="5" name="Slide Number Placeholder 4"/>
          <p:cNvSpPr>
            <a:spLocks noGrp="1"/>
          </p:cNvSpPr>
          <p:nvPr>
            <p:ph type="sldNum" sz="quarter" idx="12"/>
          </p:nvPr>
        </p:nvSpPr>
        <p:spPr/>
        <p:txBody>
          <a:bodyPr/>
          <a:lstStyle/>
          <a:p>
            <a:fld id="{E4DFA2B1-9FBA-4948-A0C7-EAF138024AC0}" type="slidenum">
              <a:rPr lang="en-US" smtClean="0"/>
              <a:pPr/>
              <a:t>9</a:t>
            </a:fld>
            <a:endParaRPr lang="en-US"/>
          </a:p>
        </p:txBody>
      </p:sp>
    </p:spTree>
    <p:extLst>
      <p:ext uri="{BB962C8B-B14F-4D97-AF65-F5344CB8AC3E}">
        <p14:creationId xmlns:p14="http://schemas.microsoft.com/office/powerpoint/2010/main" xmlns="" val="2504689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additive="base">
                                        <p:cTn id="13"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calcmode="lin" valueType="num">
                                      <p:cBhvr additive="base">
                                        <p:cTn id="19"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calcmode="lin" valueType="num">
                                      <p:cBhvr additive="base">
                                        <p:cTn id="2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calcmode="lin" valueType="num">
                                      <p:cBhvr additive="base">
                                        <p:cTn id="31"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3" end="3"/>
                                            </p:txEl>
                                          </p:spTgt>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 calcmode="lin" valueType="num">
                                      <p:cBhvr additive="base">
                                        <p:cTn id="3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3">
                                            <p:txEl>
                                              <p:pRg st="4" end="4"/>
                                            </p:tx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anim calcmode="lin" valueType="num">
                                      <p:cBhvr additive="base">
                                        <p:cTn id="39"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20268</TotalTime>
  <Words>5389</Words>
  <Application>Microsoft Office PowerPoint</Application>
  <PresentationFormat>Custom</PresentationFormat>
  <Paragraphs>699</Paragraphs>
  <Slides>70</Slides>
  <Notes>1</Notes>
  <HiddenSlides>0</HiddenSlides>
  <MMClips>0</MMClips>
  <ScaleCrop>false</ScaleCrop>
  <HeadingPairs>
    <vt:vector size="4" baseType="variant">
      <vt:variant>
        <vt:lpstr>Theme</vt:lpstr>
      </vt:variant>
      <vt:variant>
        <vt:i4>1</vt:i4>
      </vt:variant>
      <vt:variant>
        <vt:lpstr>Slide Titles</vt:lpstr>
      </vt:variant>
      <vt:variant>
        <vt:i4>70</vt:i4>
      </vt:variant>
    </vt:vector>
  </HeadingPairs>
  <TitlesOfParts>
    <vt:vector size="71" baseType="lpstr">
      <vt:lpstr>Facet</vt:lpstr>
      <vt:lpstr>Lecture 2</vt:lpstr>
      <vt:lpstr>1. Ethics</vt:lpstr>
      <vt:lpstr>Definitions of Ethics</vt:lpstr>
      <vt:lpstr>Major ethical principles</vt:lpstr>
      <vt:lpstr>Major areas/types  of ethics</vt:lpstr>
      <vt:lpstr>History of Ethics</vt:lpstr>
      <vt:lpstr>Code of Ethics </vt:lpstr>
      <vt:lpstr>Code of conduct ethics for professionals </vt:lpstr>
      <vt:lpstr>2. Morality </vt:lpstr>
      <vt:lpstr>Slide 10</vt:lpstr>
      <vt:lpstr>Where does our morality come from?</vt:lpstr>
      <vt:lpstr>3. Integrity </vt:lpstr>
      <vt:lpstr>Types of integrity </vt:lpstr>
      <vt:lpstr>Traits of people with true integrity </vt:lpstr>
      <vt:lpstr>Lecture 3</vt:lpstr>
      <vt:lpstr>Lecture 4</vt:lpstr>
      <vt:lpstr>Professionalism </vt:lpstr>
      <vt:lpstr>Characteristics of professionalism </vt:lpstr>
      <vt:lpstr>Profession </vt:lpstr>
      <vt:lpstr>Professional </vt:lpstr>
      <vt:lpstr>Slide 21</vt:lpstr>
      <vt:lpstr>Characteristics/Qualities of Professionals </vt:lpstr>
      <vt:lpstr>Slide 23</vt:lpstr>
      <vt:lpstr>Measuring professionalism </vt:lpstr>
      <vt:lpstr>Professional Ethics (clips)  </vt:lpstr>
      <vt:lpstr>Why do we need to study professional ethics? </vt:lpstr>
      <vt:lpstr> The role of professional ethics </vt:lpstr>
      <vt:lpstr>Slide 28</vt:lpstr>
      <vt:lpstr>Examples of Professional ethics </vt:lpstr>
      <vt:lpstr>Obstacles to and challenges of professionalism and ethics in Africa </vt:lpstr>
      <vt:lpstr>Slide 31</vt:lpstr>
      <vt:lpstr>Professional Ethical Concerns- Responsibilities of Computing Professionals  </vt:lpstr>
      <vt:lpstr>Software/IT engineering: Some of the ethical principles </vt:lpstr>
      <vt:lpstr>Ethical Concerns that call for vigilance among professionals in Computing and IT </vt:lpstr>
      <vt:lpstr>Slide 35</vt:lpstr>
      <vt:lpstr>Uganda’s case</vt:lpstr>
      <vt:lpstr>Reading materials</vt:lpstr>
      <vt:lpstr>Slide 38</vt:lpstr>
      <vt:lpstr>Key terms </vt:lpstr>
      <vt:lpstr>Responsible citizenship</vt:lpstr>
      <vt:lpstr>Slide 41</vt:lpstr>
      <vt:lpstr>A responsible citizen’s obligations </vt:lpstr>
      <vt:lpstr>Dimensions of responsible citizenry </vt:lpstr>
      <vt:lpstr>Characteristics of a responsible citizen based on the three dimensions</vt:lpstr>
      <vt:lpstr>Slide 45</vt:lpstr>
      <vt:lpstr>The Constitution and the Question of Citizenship in Uganda</vt:lpstr>
      <vt:lpstr>Introduction</vt:lpstr>
      <vt:lpstr> The 1995 Constitution: Chapter Three:  Citizenship  </vt:lpstr>
      <vt:lpstr>Citizenship by birth </vt:lpstr>
      <vt:lpstr> Foundlings and adopted children.</vt:lpstr>
      <vt:lpstr>Citizenship by registration  </vt:lpstr>
      <vt:lpstr> Citizenship by registration cntd.  </vt:lpstr>
      <vt:lpstr> Citizenship by registration cntd.  </vt:lpstr>
      <vt:lpstr>Citizenship by naturalisation </vt:lpstr>
      <vt:lpstr>Loss of citizenship by registration </vt:lpstr>
      <vt:lpstr>Prohibition of dual citizenship[repealed / substituted 2005]  Now allowed </vt:lpstr>
      <vt:lpstr>DUAL CITIZENSHIP  </vt:lpstr>
      <vt:lpstr>Dual citizenship  After 2009 </vt:lpstr>
      <vt:lpstr>Prohibition of dual citizenship ctnd</vt:lpstr>
      <vt:lpstr>National Citizenship and Immigration Board.  </vt:lpstr>
      <vt:lpstr>OFFICES IN UGANDA WHICH CAN NOT BE HELD BY A DUAL CITIZEN </vt:lpstr>
      <vt:lpstr>Duties of a citizen </vt:lpstr>
      <vt:lpstr>Duties of a citizen ctnd  </vt:lpstr>
      <vt:lpstr> Registration of births, marriages and deaths.    </vt:lpstr>
      <vt:lpstr>Citizenship of a parent dying before the birth of a person. </vt:lpstr>
      <vt:lpstr>Uganda’s indigenous communities as at 1st February, 1926…………………. (1)</vt:lpstr>
      <vt:lpstr>Uganda’s indigenous communities as at 1st February, 1926………………….(2)</vt:lpstr>
      <vt:lpstr>Uganda’s indigenous communities as at 1st February, 1926……………..(3)</vt:lpstr>
      <vt:lpstr>Uganda’s indigenous communities as at 1st February, 1926………………….(4)</vt:lpstr>
      <vt:lpstr>Amendment of third schedule to the constitution  2005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Windows User</dc:creator>
  <cp:lastModifiedBy>Rogers</cp:lastModifiedBy>
  <cp:revision>274</cp:revision>
  <dcterms:created xsi:type="dcterms:W3CDTF">2025-02-11T12:58:07Z</dcterms:created>
  <dcterms:modified xsi:type="dcterms:W3CDTF">2026-02-21T19:54:16Z</dcterms:modified>
</cp:coreProperties>
</file>