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636" r:id="rId2"/>
    <p:sldId id="637" r:id="rId3"/>
    <p:sldId id="638" r:id="rId4"/>
    <p:sldId id="639" r:id="rId5"/>
    <p:sldId id="640" r:id="rId6"/>
    <p:sldId id="641" r:id="rId7"/>
    <p:sldId id="642" r:id="rId8"/>
    <p:sldId id="643" r:id="rId9"/>
    <p:sldId id="644" r:id="rId10"/>
    <p:sldId id="645" r:id="rId11"/>
    <p:sldId id="646" r:id="rId12"/>
    <p:sldId id="647" r:id="rId13"/>
    <p:sldId id="648" r:id="rId14"/>
    <p:sldId id="649" r:id="rId15"/>
    <p:sldId id="650" r:id="rId16"/>
    <p:sldId id="651" r:id="rId17"/>
    <p:sldId id="652" r:id="rId18"/>
    <p:sldId id="653" r:id="rId19"/>
    <p:sldId id="654" r:id="rId20"/>
    <p:sldId id="655" r:id="rId21"/>
    <p:sldId id="656" r:id="rId22"/>
    <p:sldId id="657" r:id="rId23"/>
    <p:sldId id="658" r:id="rId24"/>
    <p:sldId id="65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74" autoAdjust="0"/>
    <p:restoredTop sz="94660"/>
  </p:normalViewPr>
  <p:slideViewPr>
    <p:cSldViewPr snapToGrid="0">
      <p:cViewPr varScale="1">
        <p:scale>
          <a:sx n="50" d="100"/>
          <a:sy n="50" d="100"/>
        </p:scale>
        <p:origin x="-702" y="-90"/>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3D9623-5A61-4CE2-BD18-568AA2E06F6D}" type="datetimeFigureOut">
              <a:rPr lang="en-US" smtClean="0"/>
              <a:pPr/>
              <a:t>21-Feb-26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44696D-D45B-440C-85CA-E140456CDC33}" type="slidenum">
              <a:rPr lang="en-US" smtClean="0"/>
              <a:pPr/>
              <a:t>‹#›</a:t>
            </a:fld>
            <a:endParaRPr lang="en-US"/>
          </a:p>
        </p:txBody>
      </p:sp>
    </p:spTree>
    <p:extLst>
      <p:ext uri="{BB962C8B-B14F-4D97-AF65-F5344CB8AC3E}">
        <p14:creationId xmlns:p14="http://schemas.microsoft.com/office/powerpoint/2010/main" xmlns="" val="1220567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010394AA-FF7A-487A-904D-AE761BB5B6AC}" type="slidenum">
              <a:rPr lang="en-US" smtClean="0"/>
              <a:pPr/>
              <a:t>1</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xmlns="" val="890508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28FC47A5-BE24-4343-B86F-352844BBB922}" type="slidenum">
              <a:rPr lang="en-US" smtClean="0">
                <a:latin typeface="Arial" charset="0"/>
              </a:rPr>
              <a:pPr/>
              <a:t>11</a:t>
            </a:fld>
            <a:endParaRPr lang="en-US" smtClean="0">
              <a:latin typeface="Arial"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smtClean="0">
              <a:latin typeface="Arial" charset="0"/>
            </a:endParaRPr>
          </a:p>
        </p:txBody>
      </p:sp>
    </p:spTree>
    <p:extLst>
      <p:ext uri="{BB962C8B-B14F-4D97-AF65-F5344CB8AC3E}">
        <p14:creationId xmlns:p14="http://schemas.microsoft.com/office/powerpoint/2010/main" xmlns="" val="24117622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B3A6EDD4-DD98-4243-980D-AD32D8A625D5}" type="slidenum">
              <a:rPr lang="en-US" smtClean="0"/>
              <a:pPr/>
              <a:t>12</a:t>
            </a:fld>
            <a:endParaRPr lang="en-US"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xmlns="" val="42361184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8FA7F143-5542-4E10-8687-9BDB40108D42}" type="slidenum">
              <a:rPr lang="en-US" smtClean="0"/>
              <a:pPr/>
              <a:t>13</a:t>
            </a:fld>
            <a:endParaRPr lang="en-US"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xmlns="" val="29617576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0D89B7F9-2C18-4EFF-8149-5A8D82281FB2}" type="slidenum">
              <a:rPr lang="en-US" smtClean="0"/>
              <a:pPr/>
              <a:t>14</a:t>
            </a:fld>
            <a:endParaRPr 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xmlns="" val="10049778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388AE184-2BD0-4391-869C-2B21DAD1C5D4}" type="slidenum">
              <a:rPr lang="en-US" smtClean="0"/>
              <a:pPr/>
              <a:t>15</a:t>
            </a:fld>
            <a:endParaRPr lang="en-US"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xmlns="" val="14751577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72451F55-FF53-4331-B5C0-1B8465743B6F}" type="slidenum">
              <a:rPr lang="en-US" smtClean="0"/>
              <a:pPr/>
              <a:t>16</a:t>
            </a:fld>
            <a:endParaRPr lang="en-US"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xmlns="" val="25401616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A63B9BD9-088C-4D17-ABA2-C1251A8B259A}" type="slidenum">
              <a:rPr lang="en-US" smtClean="0"/>
              <a:pPr/>
              <a:t>17</a:t>
            </a:fld>
            <a:endParaRPr 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xmlns="" val="14734365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D411A817-2070-473F-83DA-1CBFF44608EB}" type="slidenum">
              <a:rPr lang="en-US" smtClean="0"/>
              <a:pPr/>
              <a:t>18</a:t>
            </a:fld>
            <a:endParaRPr 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xmlns="" val="31359544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8465AFE7-5AFA-423B-95CB-BFFE451D3A56}" type="slidenum">
              <a:rPr lang="en-US" smtClean="0"/>
              <a:pPr/>
              <a:t>19</a:t>
            </a:fld>
            <a:endParaRPr lang="en-US"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xmlns="" val="34539992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323E4AF7-306D-42B2-8E50-2F6646CE3111}" type="slidenum">
              <a:rPr lang="en-US" smtClean="0"/>
              <a:pPr/>
              <a:t>20</a:t>
            </a:fld>
            <a:endParaRPr lang="en-US"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xmlns="" val="42270058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1DB874EC-FDAF-43EA-9047-0251A886946D}" type="slidenum">
              <a:rPr lang="en-US" smtClean="0"/>
              <a:pPr/>
              <a:t>3</a:t>
            </a:fld>
            <a:endParaRPr lang="en-US"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xmlns="" val="3715029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4A23F481-8807-43E4-A6AE-0A4E20155866}" type="slidenum">
              <a:rPr lang="en-US" smtClean="0">
                <a:latin typeface="Arial" charset="0"/>
              </a:rPr>
              <a:pPr/>
              <a:t>4</a:t>
            </a:fld>
            <a:endParaRPr lang="en-US" smtClean="0">
              <a:latin typeface="Arial" charset="0"/>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smtClean="0">
              <a:latin typeface="Arial" charset="0"/>
            </a:endParaRPr>
          </a:p>
        </p:txBody>
      </p:sp>
    </p:spTree>
    <p:extLst>
      <p:ext uri="{BB962C8B-B14F-4D97-AF65-F5344CB8AC3E}">
        <p14:creationId xmlns:p14="http://schemas.microsoft.com/office/powerpoint/2010/main" xmlns="" val="21802004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09B4F74F-102F-419B-B110-B28485D2340E}" type="slidenum">
              <a:rPr lang="en-US" smtClean="0">
                <a:latin typeface="Arial" charset="0"/>
              </a:rPr>
              <a:pPr/>
              <a:t>5</a:t>
            </a:fld>
            <a:endParaRPr lang="en-US" smtClean="0">
              <a:latin typeface="Arial"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xfrm>
            <a:off x="934721" y="4416426"/>
            <a:ext cx="5140960" cy="4183063"/>
          </a:xfrm>
          <a:noFill/>
          <a:ln/>
        </p:spPr>
        <p:txBody>
          <a:bodyPr/>
          <a:lstStyle/>
          <a:p>
            <a:pPr eaLnBrk="1" hangingPunct="1">
              <a:lnSpc>
                <a:spcPct val="90000"/>
              </a:lnSpc>
            </a:pPr>
            <a:endParaRPr lang="en-US" sz="1000" dirty="0" smtClean="0">
              <a:latin typeface="Arial" charset="0"/>
            </a:endParaRPr>
          </a:p>
        </p:txBody>
      </p:sp>
    </p:spTree>
    <p:extLst>
      <p:ext uri="{BB962C8B-B14F-4D97-AF65-F5344CB8AC3E}">
        <p14:creationId xmlns:p14="http://schemas.microsoft.com/office/powerpoint/2010/main" xmlns="" val="41028970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6C4BCB2F-A3F8-437D-BCE6-8E20397CE2AE}" type="slidenum">
              <a:rPr lang="en-US" smtClean="0">
                <a:latin typeface="Arial" charset="0"/>
              </a:rPr>
              <a:pPr/>
              <a:t>6</a:t>
            </a:fld>
            <a:endParaRPr lang="en-US" smtClean="0">
              <a:latin typeface="Arial" charset="0"/>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xfrm>
            <a:off x="934721" y="4416426"/>
            <a:ext cx="5140960" cy="4183063"/>
          </a:xfrm>
          <a:noFill/>
          <a:ln/>
        </p:spPr>
        <p:txBody>
          <a:bodyPr/>
          <a:lstStyle/>
          <a:p>
            <a:pPr eaLnBrk="1" hangingPunct="1"/>
            <a:endParaRPr lang="en-US" smtClean="0">
              <a:latin typeface="Arial" charset="0"/>
            </a:endParaRPr>
          </a:p>
        </p:txBody>
      </p:sp>
    </p:spTree>
    <p:extLst>
      <p:ext uri="{BB962C8B-B14F-4D97-AF65-F5344CB8AC3E}">
        <p14:creationId xmlns:p14="http://schemas.microsoft.com/office/powerpoint/2010/main" xmlns="" val="41362493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68D07909-4518-496C-AE37-8FF26E79AE5F}" type="slidenum">
              <a:rPr lang="en-US" smtClean="0">
                <a:latin typeface="Arial" charset="0"/>
              </a:rPr>
              <a:pPr/>
              <a:t>7</a:t>
            </a:fld>
            <a:endParaRPr lang="en-US" smtClean="0">
              <a:latin typeface="Arial"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xfrm>
            <a:off x="934721" y="4416426"/>
            <a:ext cx="5140960" cy="4183063"/>
          </a:xfrm>
          <a:noFill/>
          <a:ln/>
        </p:spPr>
        <p:txBody>
          <a:bodyPr/>
          <a:lstStyle/>
          <a:p>
            <a:pPr eaLnBrk="1" hangingPunct="1"/>
            <a:endParaRPr lang="en-US" smtClean="0">
              <a:latin typeface="Arial" charset="0"/>
            </a:endParaRPr>
          </a:p>
        </p:txBody>
      </p:sp>
    </p:spTree>
    <p:extLst>
      <p:ext uri="{BB962C8B-B14F-4D97-AF65-F5344CB8AC3E}">
        <p14:creationId xmlns:p14="http://schemas.microsoft.com/office/powerpoint/2010/main" xmlns="" val="30371278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76AE3B46-8DA0-4829-BCF7-3B9FC3EA7192}" type="slidenum">
              <a:rPr lang="en-US" smtClean="0">
                <a:latin typeface="Arial" charset="0"/>
              </a:rPr>
              <a:pPr/>
              <a:t>8</a:t>
            </a:fld>
            <a:endParaRPr lang="en-US" smtClean="0">
              <a:latin typeface="Arial"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xfrm>
            <a:off x="934721" y="4416426"/>
            <a:ext cx="5140960" cy="4183063"/>
          </a:xfrm>
          <a:noFill/>
          <a:ln/>
        </p:spPr>
        <p:txBody>
          <a:bodyPr/>
          <a:lstStyle/>
          <a:p>
            <a:pPr eaLnBrk="1" hangingPunct="1"/>
            <a:endParaRPr lang="en-US" smtClean="0">
              <a:latin typeface="Arial" charset="0"/>
            </a:endParaRPr>
          </a:p>
        </p:txBody>
      </p:sp>
    </p:spTree>
    <p:extLst>
      <p:ext uri="{BB962C8B-B14F-4D97-AF65-F5344CB8AC3E}">
        <p14:creationId xmlns:p14="http://schemas.microsoft.com/office/powerpoint/2010/main" xmlns="" val="11735082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9DE9EB05-D27D-499C-9117-E4678A629D87}" type="slidenum">
              <a:rPr lang="en-US" smtClean="0">
                <a:latin typeface="Arial" charset="0"/>
              </a:rPr>
              <a:pPr/>
              <a:t>9</a:t>
            </a:fld>
            <a:endParaRPr lang="en-US" smtClean="0">
              <a:latin typeface="Arial"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smtClean="0">
              <a:latin typeface="Arial" charset="0"/>
            </a:endParaRPr>
          </a:p>
        </p:txBody>
      </p:sp>
    </p:spTree>
    <p:extLst>
      <p:ext uri="{BB962C8B-B14F-4D97-AF65-F5344CB8AC3E}">
        <p14:creationId xmlns:p14="http://schemas.microsoft.com/office/powerpoint/2010/main" xmlns="" val="11289748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7DFBBF75-4F27-4534-9141-3C378D3F29F3}" type="slidenum">
              <a:rPr lang="en-US" smtClean="0">
                <a:latin typeface="Arial" charset="0"/>
              </a:rPr>
              <a:pPr/>
              <a:t>10</a:t>
            </a:fld>
            <a:endParaRPr lang="en-US" smtClean="0">
              <a:latin typeface="Arial"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smtClean="0">
              <a:latin typeface="Arial" charset="0"/>
            </a:endParaRPr>
          </a:p>
        </p:txBody>
      </p:sp>
    </p:spTree>
    <p:extLst>
      <p:ext uri="{BB962C8B-B14F-4D97-AF65-F5344CB8AC3E}">
        <p14:creationId xmlns:p14="http://schemas.microsoft.com/office/powerpoint/2010/main" xmlns="" val="29666662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06B3F10-F304-4E65-913A-E4CFBCEC33CD}"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22560818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8C7256-E72B-4601-85FC-D3F0425D21AB}"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660587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F05266-4922-4275-8DC3-EF2402DB63C6}"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xmlns="" val="16700272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30C79B-2096-4903-A885-71A04B8642DC}"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24930520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D75CA2-D2C9-46D5-A05C-61401C3373C6}"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34693770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E5D6AC-6C98-4DFA-850B-939AB49D53C0}"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35239599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052A47B-CAAE-4A82-B761-99FE5FCA8696}"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1884838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09EE714-6C6D-4C9B-9638-ECC336B7234E}"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706239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2274206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A3EA99-83E2-4C8C-869D-E4390F347268}"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2141684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D9829A-1479-4C16-9416-E358AB3E52A1}" type="datetime1">
              <a:rPr lang="en-US" smtClean="0"/>
              <a:pPr/>
              <a:t>21-Feb-26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1388538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9893C3A-0DF4-463F-B01F-F51D0B0C4563}" type="datetime1">
              <a:rPr lang="en-US" smtClean="0"/>
              <a:pPr/>
              <a:t>21-Feb-26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376817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8083922-6F63-4838-9769-9F44F49D9586}" type="datetime1">
              <a:rPr lang="en-US" smtClean="0"/>
              <a:pPr/>
              <a:t>21-Feb-26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1265495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D05D2D-1004-4363-BA39-937AEDC031ED}" type="datetime1">
              <a:rPr lang="en-US" smtClean="0"/>
              <a:pPr/>
              <a:t>21-Feb-26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501934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311EAC-61CC-4B91-9C9B-9899C047DE7B}" type="datetime1">
              <a:rPr lang="en-US" smtClean="0"/>
              <a:pPr/>
              <a:t>21-Feb-26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4624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11BB50-0E23-441E-A384-69D46B939190}" type="datetime1">
              <a:rPr lang="en-US" smtClean="0"/>
              <a:pPr/>
              <a:t>21-Feb-26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3690261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706B2D-EA20-4927-9B7A-2E4B86C93A09}" type="datetime1">
              <a:rPr lang="en-US" smtClean="0"/>
              <a:pPr/>
              <a:t>21-Feb-26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27423596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ftr="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8"/>
          <p:cNvSpPr>
            <a:spLocks noGrp="1" noChangeArrowheads="1"/>
          </p:cNvSpPr>
          <p:nvPr>
            <p:ph type="subTitle" idx="1"/>
          </p:nvPr>
        </p:nvSpPr>
        <p:spPr>
          <a:xfrm>
            <a:off x="2895600" y="1981200"/>
            <a:ext cx="6858000" cy="3429000"/>
          </a:xfrm>
        </p:spPr>
        <p:txBody>
          <a:bodyPr/>
          <a:lstStyle/>
          <a:p>
            <a:pPr eaLnBrk="1" hangingPunct="1">
              <a:buFontTx/>
              <a:buNone/>
            </a:pPr>
            <a:endParaRPr lang="en-US" dirty="0" smtClean="0"/>
          </a:p>
          <a:p>
            <a:r>
              <a:rPr lang="en-US" sz="5400" b="1" dirty="0">
                <a:solidFill>
                  <a:srgbClr val="FF0000"/>
                </a:solidFill>
              </a:rPr>
              <a:t>Understanding:</a:t>
            </a:r>
          </a:p>
          <a:p>
            <a:pPr eaLnBrk="1" hangingPunct="1">
              <a:buFontTx/>
              <a:buNone/>
            </a:pPr>
            <a:r>
              <a:rPr lang="en-US" sz="5400" b="1" dirty="0">
                <a:solidFill>
                  <a:srgbClr val="FF0000"/>
                </a:solidFill>
              </a:rPr>
              <a:t>Entrepreneurship</a:t>
            </a:r>
          </a:p>
        </p:txBody>
      </p:sp>
    </p:spTree>
    <p:extLst>
      <p:ext uri="{BB962C8B-B14F-4D97-AF65-F5344CB8AC3E}">
        <p14:creationId xmlns:p14="http://schemas.microsoft.com/office/powerpoint/2010/main" xmlns="" val="392077014"/>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981200" y="274638"/>
            <a:ext cx="8229600" cy="715962"/>
          </a:xfrm>
        </p:spPr>
        <p:txBody>
          <a:bodyPr/>
          <a:lstStyle/>
          <a:p>
            <a:pPr eaLnBrk="1" hangingPunct="1"/>
            <a:r>
              <a:rPr lang="en-US" dirty="0">
                <a:solidFill>
                  <a:schemeClr val="tx1"/>
                </a:solidFill>
              </a:rPr>
              <a:t>Synthesis of “Entrepreneurship”</a:t>
            </a:r>
          </a:p>
        </p:txBody>
      </p:sp>
      <p:sp>
        <p:nvSpPr>
          <p:cNvPr id="14339" name="Rectangle 3"/>
          <p:cNvSpPr>
            <a:spLocks noGrp="1" noChangeArrowheads="1"/>
          </p:cNvSpPr>
          <p:nvPr>
            <p:ph type="body" idx="1"/>
          </p:nvPr>
        </p:nvSpPr>
        <p:spPr>
          <a:xfrm>
            <a:off x="1981200" y="1143001"/>
            <a:ext cx="8229600" cy="4983163"/>
          </a:xfrm>
        </p:spPr>
        <p:txBody>
          <a:bodyPr>
            <a:normAutofit fontScale="92500" lnSpcReduction="10000"/>
          </a:bodyPr>
          <a:lstStyle/>
          <a:p>
            <a:pPr eaLnBrk="1" hangingPunct="1"/>
            <a:r>
              <a:rPr lang="en-US" sz="3600" dirty="0"/>
              <a:t>In general, even entrepreneurship researchers can’t agree on what the “best” definition of entrepreneurship is</a:t>
            </a:r>
          </a:p>
          <a:p>
            <a:pPr eaLnBrk="1" hangingPunct="1"/>
            <a:endParaRPr lang="en-US" sz="3600" dirty="0"/>
          </a:p>
          <a:p>
            <a:pPr eaLnBrk="1" hangingPunct="1"/>
            <a:r>
              <a:rPr lang="en-US" sz="3600" dirty="0"/>
              <a:t>Two main camps</a:t>
            </a:r>
          </a:p>
          <a:p>
            <a:pPr lvl="1" eaLnBrk="1" hangingPunct="1"/>
            <a:r>
              <a:rPr lang="en-US" sz="3600" dirty="0"/>
              <a:t>Discovery, evaluation, and exploitation of opportunities</a:t>
            </a:r>
          </a:p>
          <a:p>
            <a:pPr lvl="1" eaLnBrk="1" hangingPunct="1"/>
            <a:endParaRPr lang="en-US" sz="3600" dirty="0"/>
          </a:p>
          <a:p>
            <a:pPr lvl="1" eaLnBrk="1" hangingPunct="1"/>
            <a:r>
              <a:rPr lang="en-US" sz="3600" dirty="0"/>
              <a:t>Starting new businesses</a:t>
            </a:r>
          </a:p>
          <a:p>
            <a:pPr eaLnBrk="1" hangingPunct="1">
              <a:buClr>
                <a:schemeClr val="tx1"/>
              </a:buClr>
            </a:pPr>
            <a:endParaRPr lang="en-US" sz="3900" dirty="0">
              <a:cs typeface="Times New Roman" pitchFamily="18" charset="0"/>
            </a:endParaRPr>
          </a:p>
          <a:p>
            <a:pPr eaLnBrk="1" hangingPunct="1"/>
            <a:endParaRPr lang="en-US" dirty="0" smtClean="0"/>
          </a:p>
        </p:txBody>
      </p:sp>
    </p:spTree>
    <p:extLst>
      <p:ext uri="{BB962C8B-B14F-4D97-AF65-F5344CB8AC3E}">
        <p14:creationId xmlns:p14="http://schemas.microsoft.com/office/powerpoint/2010/main" xmlns="" val="28836355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981200" y="274638"/>
            <a:ext cx="8229600" cy="715962"/>
          </a:xfrm>
        </p:spPr>
        <p:txBody>
          <a:bodyPr/>
          <a:lstStyle/>
          <a:p>
            <a:pPr eaLnBrk="1" hangingPunct="1"/>
            <a:r>
              <a:rPr lang="en-US">
                <a:solidFill>
                  <a:schemeClr val="tx1"/>
                </a:solidFill>
              </a:rPr>
              <a:t>Synthesis of “Entrepreneurship”</a:t>
            </a:r>
          </a:p>
        </p:txBody>
      </p:sp>
      <p:sp>
        <p:nvSpPr>
          <p:cNvPr id="15363" name="Rectangle 3"/>
          <p:cNvSpPr>
            <a:spLocks noGrp="1" noChangeArrowheads="1"/>
          </p:cNvSpPr>
          <p:nvPr>
            <p:ph type="body" idx="1"/>
          </p:nvPr>
        </p:nvSpPr>
        <p:spPr>
          <a:xfrm>
            <a:off x="1981200" y="1143001"/>
            <a:ext cx="8229600" cy="4983163"/>
          </a:xfrm>
        </p:spPr>
        <p:txBody>
          <a:bodyPr/>
          <a:lstStyle/>
          <a:p>
            <a:pPr eaLnBrk="1" hangingPunct="1">
              <a:lnSpc>
                <a:spcPct val="90000"/>
              </a:lnSpc>
            </a:pPr>
            <a:r>
              <a:rPr lang="en-US" dirty="0" smtClean="0"/>
              <a:t>Previous economists do a nice job defining entrepreneurship</a:t>
            </a:r>
          </a:p>
          <a:p>
            <a:pPr lvl="1" eaLnBrk="1" hangingPunct="1">
              <a:lnSpc>
                <a:spcPct val="90000"/>
              </a:lnSpc>
            </a:pPr>
            <a:r>
              <a:rPr lang="en-US" dirty="0" smtClean="0">
                <a:cs typeface="Times New Roman" pitchFamily="18" charset="0"/>
              </a:rPr>
              <a:t>Concerned with decisions surrounding new profit opportunities</a:t>
            </a:r>
          </a:p>
          <a:p>
            <a:pPr lvl="1" eaLnBrk="1" hangingPunct="1">
              <a:lnSpc>
                <a:spcPct val="90000"/>
              </a:lnSpc>
            </a:pPr>
            <a:r>
              <a:rPr lang="en-US" dirty="0" smtClean="0">
                <a:cs typeface="Times New Roman" pitchFamily="18" charset="0"/>
              </a:rPr>
              <a:t>Concerned with assembling resources</a:t>
            </a:r>
          </a:p>
          <a:p>
            <a:pPr lvl="1" eaLnBrk="1" hangingPunct="1">
              <a:lnSpc>
                <a:spcPct val="90000"/>
              </a:lnSpc>
            </a:pPr>
            <a:r>
              <a:rPr lang="en-US" dirty="0" smtClean="0">
                <a:cs typeface="Times New Roman" pitchFamily="18" charset="0"/>
              </a:rPr>
              <a:t>All in the midst of uncertainty</a:t>
            </a:r>
          </a:p>
          <a:p>
            <a:pPr eaLnBrk="1" hangingPunct="1">
              <a:lnSpc>
                <a:spcPct val="90000"/>
              </a:lnSpc>
            </a:pPr>
            <a:r>
              <a:rPr lang="en-US" dirty="0" smtClean="0"/>
              <a:t>But they don’t address </a:t>
            </a:r>
            <a:r>
              <a:rPr lang="en-US" i="1" dirty="0" smtClean="0"/>
              <a:t>who</a:t>
            </a:r>
            <a:r>
              <a:rPr lang="en-US" dirty="0" smtClean="0"/>
              <a:t> is likely to be an entrepreneur, or even more important, a successful entrepreneur</a:t>
            </a:r>
          </a:p>
          <a:p>
            <a:pPr eaLnBrk="1" hangingPunct="1">
              <a:lnSpc>
                <a:spcPct val="90000"/>
              </a:lnSpc>
              <a:buClr>
                <a:schemeClr val="tx1"/>
              </a:buClr>
            </a:pPr>
            <a:endParaRPr lang="en-US" sz="3900" dirty="0">
              <a:cs typeface="Times New Roman" pitchFamily="18" charset="0"/>
            </a:endParaRPr>
          </a:p>
          <a:p>
            <a:pPr eaLnBrk="1" hangingPunct="1">
              <a:lnSpc>
                <a:spcPct val="90000"/>
              </a:lnSpc>
            </a:pPr>
            <a:endParaRPr lang="en-US" dirty="0" smtClean="0"/>
          </a:p>
        </p:txBody>
      </p:sp>
    </p:spTree>
    <p:extLst>
      <p:ext uri="{BB962C8B-B14F-4D97-AF65-F5344CB8AC3E}">
        <p14:creationId xmlns:p14="http://schemas.microsoft.com/office/powerpoint/2010/main" xmlns="" val="14781551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8"/>
          <p:cNvSpPr>
            <a:spLocks noGrp="1" noChangeArrowheads="1"/>
          </p:cNvSpPr>
          <p:nvPr>
            <p:ph type="title"/>
          </p:nvPr>
        </p:nvSpPr>
        <p:spPr/>
        <p:txBody>
          <a:bodyPr/>
          <a:lstStyle/>
          <a:p>
            <a:pPr eaLnBrk="1" hangingPunct="1"/>
            <a:r>
              <a:rPr lang="en-US" b="1" dirty="0" smtClean="0"/>
              <a:t>The Promise of Entrepreneurship</a:t>
            </a:r>
          </a:p>
        </p:txBody>
      </p:sp>
      <p:sp>
        <p:nvSpPr>
          <p:cNvPr id="8195" name="Rectangle 9"/>
          <p:cNvSpPr>
            <a:spLocks noGrp="1" noChangeArrowheads="1"/>
          </p:cNvSpPr>
          <p:nvPr>
            <p:ph type="body" idx="1"/>
          </p:nvPr>
        </p:nvSpPr>
        <p:spPr>
          <a:xfrm>
            <a:off x="1524000" y="1600201"/>
            <a:ext cx="8686800" cy="4525963"/>
          </a:xfrm>
        </p:spPr>
        <p:txBody>
          <a:bodyPr>
            <a:normAutofit fontScale="92500"/>
          </a:bodyPr>
          <a:lstStyle/>
          <a:p>
            <a:pPr eaLnBrk="1" hangingPunct="1">
              <a:lnSpc>
                <a:spcPct val="125000"/>
              </a:lnSpc>
              <a:spcBef>
                <a:spcPct val="0"/>
              </a:spcBef>
            </a:pPr>
            <a:r>
              <a:rPr lang="en-US" sz="4400" dirty="0"/>
              <a:t>An integrated input/output model </a:t>
            </a:r>
          </a:p>
          <a:p>
            <a:pPr eaLnBrk="1" hangingPunct="1">
              <a:lnSpc>
                <a:spcPct val="125000"/>
              </a:lnSpc>
              <a:spcBef>
                <a:spcPct val="0"/>
              </a:spcBef>
            </a:pPr>
            <a:r>
              <a:rPr lang="en-US" sz="4400" dirty="0"/>
              <a:t>The career assessment approach </a:t>
            </a:r>
          </a:p>
          <a:p>
            <a:pPr eaLnBrk="1" hangingPunct="1">
              <a:lnSpc>
                <a:spcPct val="125000"/>
              </a:lnSpc>
              <a:spcBef>
                <a:spcPct val="0"/>
              </a:spcBef>
            </a:pPr>
            <a:r>
              <a:rPr lang="en-US" sz="4400" dirty="0"/>
              <a:t>The new venture creation process </a:t>
            </a:r>
          </a:p>
        </p:txBody>
      </p:sp>
    </p:spTree>
    <p:extLst>
      <p:ext uri="{BB962C8B-B14F-4D97-AF65-F5344CB8AC3E}">
        <p14:creationId xmlns:p14="http://schemas.microsoft.com/office/powerpoint/2010/main" xmlns="" val="2558241055"/>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9" name="Picture 9"/>
          <p:cNvPicPr>
            <a:picLocks noGrp="1" noChangeAspect="1" noChangeArrowheads="1"/>
          </p:cNvPicPr>
          <p:nvPr>
            <p:ph idx="1"/>
          </p:nvPr>
        </p:nvPicPr>
        <p:blipFill>
          <a:blip r:embed="rId3" cstate="print"/>
          <a:srcRect/>
          <a:stretch>
            <a:fillRect/>
          </a:stretch>
        </p:blipFill>
        <p:spPr>
          <a:xfrm>
            <a:off x="2057400" y="304801"/>
            <a:ext cx="8153400" cy="6553201"/>
          </a:xfrm>
          <a:noFill/>
          <a:ln w="12700" cap="flat" algn="ctr">
            <a:solidFill>
              <a:schemeClr val="tx1"/>
            </a:solidFill>
          </a:ln>
        </p:spPr>
      </p:pic>
    </p:spTree>
    <p:extLst>
      <p:ext uri="{BB962C8B-B14F-4D97-AF65-F5344CB8AC3E}">
        <p14:creationId xmlns:p14="http://schemas.microsoft.com/office/powerpoint/2010/main" xmlns="" val="3992362476"/>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8"/>
          <p:cNvSpPr>
            <a:spLocks noGrp="1" noChangeArrowheads="1"/>
          </p:cNvSpPr>
          <p:nvPr>
            <p:ph type="title"/>
          </p:nvPr>
        </p:nvSpPr>
        <p:spPr>
          <a:xfrm>
            <a:off x="1524000" y="76200"/>
            <a:ext cx="8458200" cy="1143000"/>
          </a:xfrm>
        </p:spPr>
        <p:txBody>
          <a:bodyPr>
            <a:normAutofit fontScale="90000"/>
          </a:bodyPr>
          <a:lstStyle/>
          <a:p>
            <a:pPr eaLnBrk="1" hangingPunct="1"/>
            <a:r>
              <a:rPr lang="en-US" dirty="0"/>
              <a:t>Entrepreneurship and Technological Change</a:t>
            </a:r>
          </a:p>
        </p:txBody>
      </p:sp>
      <p:pic>
        <p:nvPicPr>
          <p:cNvPr id="10243" name="Picture 11"/>
          <p:cNvPicPr>
            <a:picLocks noGrp="1" noChangeAspect="1" noChangeArrowheads="1"/>
          </p:cNvPicPr>
          <p:nvPr>
            <p:ph idx="1"/>
          </p:nvPr>
        </p:nvPicPr>
        <p:blipFill>
          <a:blip r:embed="rId3" cstate="print"/>
          <a:srcRect/>
          <a:stretch>
            <a:fillRect/>
          </a:stretch>
        </p:blipFill>
        <p:spPr>
          <a:xfrm>
            <a:off x="1981200" y="1470025"/>
            <a:ext cx="8229600" cy="4508500"/>
          </a:xfrm>
          <a:noFill/>
          <a:ln w="12700" cap="flat" algn="ctr">
            <a:solidFill>
              <a:schemeClr val="tx1"/>
            </a:solidFill>
          </a:ln>
        </p:spPr>
      </p:pic>
    </p:spTree>
    <p:extLst>
      <p:ext uri="{BB962C8B-B14F-4D97-AF65-F5344CB8AC3E}">
        <p14:creationId xmlns:p14="http://schemas.microsoft.com/office/powerpoint/2010/main" xmlns="" val="4060760779"/>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8"/>
          <p:cNvSpPr>
            <a:spLocks noGrp="1" noChangeArrowheads="1"/>
          </p:cNvSpPr>
          <p:nvPr>
            <p:ph type="title"/>
          </p:nvPr>
        </p:nvSpPr>
        <p:spPr>
          <a:xfrm>
            <a:off x="1981200" y="274638"/>
            <a:ext cx="8229600" cy="868362"/>
          </a:xfrm>
        </p:spPr>
        <p:txBody>
          <a:bodyPr/>
          <a:lstStyle/>
          <a:p>
            <a:pPr eaLnBrk="1" hangingPunct="1"/>
            <a:r>
              <a:rPr lang="en-US" dirty="0" smtClean="0"/>
              <a:t>Outcomes of Entrepreneurship</a:t>
            </a:r>
          </a:p>
        </p:txBody>
      </p:sp>
      <p:sp>
        <p:nvSpPr>
          <p:cNvPr id="11267" name="Rectangle 9"/>
          <p:cNvSpPr>
            <a:spLocks noGrp="1" noChangeArrowheads="1"/>
          </p:cNvSpPr>
          <p:nvPr>
            <p:ph type="body" idx="1"/>
          </p:nvPr>
        </p:nvSpPr>
        <p:spPr>
          <a:xfrm>
            <a:off x="1981200" y="1295401"/>
            <a:ext cx="8229600" cy="4830763"/>
          </a:xfrm>
        </p:spPr>
        <p:txBody>
          <a:bodyPr/>
          <a:lstStyle/>
          <a:p>
            <a:pPr eaLnBrk="1" hangingPunct="1"/>
            <a:r>
              <a:rPr lang="en-US" sz="3200" dirty="0"/>
              <a:t>Economic growth</a:t>
            </a:r>
          </a:p>
          <a:p>
            <a:pPr eaLnBrk="1" hangingPunct="1">
              <a:buNone/>
            </a:pPr>
            <a:endParaRPr lang="en-US" sz="3200" dirty="0"/>
          </a:p>
          <a:p>
            <a:pPr eaLnBrk="1" hangingPunct="1"/>
            <a:r>
              <a:rPr lang="en-US" sz="3200" dirty="0"/>
              <a:t>New industry formation</a:t>
            </a:r>
          </a:p>
          <a:p>
            <a:pPr eaLnBrk="1" hangingPunct="1">
              <a:buNone/>
            </a:pPr>
            <a:endParaRPr lang="en-US" sz="3200" dirty="0"/>
          </a:p>
          <a:p>
            <a:pPr eaLnBrk="1" hangingPunct="1"/>
            <a:r>
              <a:rPr lang="en-US" sz="3200" dirty="0"/>
              <a:t>Job creation</a:t>
            </a:r>
          </a:p>
          <a:p>
            <a:pPr eaLnBrk="1" hangingPunct="1">
              <a:buFontTx/>
              <a:buNone/>
            </a:pPr>
            <a:endParaRPr lang="en-US" sz="3200" dirty="0"/>
          </a:p>
          <a:p>
            <a:pPr algn="ctr" eaLnBrk="1" hangingPunct="1">
              <a:buFontTx/>
              <a:buNone/>
            </a:pPr>
            <a:r>
              <a:rPr lang="en-US" sz="3200" i="1" dirty="0">
                <a:solidFill>
                  <a:srgbClr val="4864A7"/>
                </a:solidFill>
              </a:rPr>
              <a:t>&gt; Knowledge, Wealth, Philanthropy &lt;</a:t>
            </a:r>
            <a:r>
              <a:rPr lang="en-US" sz="3200" dirty="0"/>
              <a:t> </a:t>
            </a:r>
          </a:p>
        </p:txBody>
      </p:sp>
    </p:spTree>
    <p:extLst>
      <p:ext uri="{BB962C8B-B14F-4D97-AF65-F5344CB8AC3E}">
        <p14:creationId xmlns:p14="http://schemas.microsoft.com/office/powerpoint/2010/main" xmlns="" val="1705293439"/>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title"/>
          </p:nvPr>
        </p:nvSpPr>
        <p:spPr>
          <a:xfrm>
            <a:off x="1981200" y="274638"/>
            <a:ext cx="8229600" cy="792162"/>
          </a:xfrm>
        </p:spPr>
        <p:txBody>
          <a:bodyPr>
            <a:normAutofit fontScale="90000"/>
          </a:bodyPr>
          <a:lstStyle/>
          <a:p>
            <a:pPr eaLnBrk="1" hangingPunct="1"/>
            <a:r>
              <a:rPr lang="en-US" dirty="0"/>
              <a:t>The Nature of Entrepreneurial Start-ups </a:t>
            </a:r>
          </a:p>
        </p:txBody>
      </p:sp>
      <p:sp>
        <p:nvSpPr>
          <p:cNvPr id="15363" name="Rectangle 8"/>
          <p:cNvSpPr>
            <a:spLocks noGrp="1" noChangeArrowheads="1"/>
          </p:cNvSpPr>
          <p:nvPr>
            <p:ph type="body" idx="1"/>
          </p:nvPr>
        </p:nvSpPr>
        <p:spPr>
          <a:xfrm>
            <a:off x="1981200" y="1143001"/>
            <a:ext cx="8229600" cy="4983163"/>
          </a:xfrm>
        </p:spPr>
        <p:txBody>
          <a:bodyPr>
            <a:normAutofit fontScale="92500"/>
          </a:bodyPr>
          <a:lstStyle/>
          <a:p>
            <a:pPr eaLnBrk="1" hangingPunct="1"/>
            <a:r>
              <a:rPr lang="en-US" sz="4000" dirty="0"/>
              <a:t>An entrepreneurial venture brings something to the marketplace.</a:t>
            </a:r>
          </a:p>
          <a:p>
            <a:pPr eaLnBrk="1" hangingPunct="1">
              <a:buFontTx/>
              <a:buNone/>
            </a:pPr>
            <a:endParaRPr lang="en-US" sz="4000" dirty="0"/>
          </a:p>
          <a:p>
            <a:pPr eaLnBrk="1" hangingPunct="1"/>
            <a:r>
              <a:rPr lang="en-US" sz="4000" dirty="0"/>
              <a:t>Three primary characteristics</a:t>
            </a:r>
          </a:p>
          <a:p>
            <a:pPr marL="987425" lvl="1" indent="-533400">
              <a:buFont typeface="Arial" charset="0"/>
              <a:buAutoNum type="arabicPeriod"/>
            </a:pPr>
            <a:r>
              <a:rPr lang="en-US" sz="4000" dirty="0"/>
              <a:t>Innovative</a:t>
            </a:r>
          </a:p>
          <a:p>
            <a:pPr marL="987425" lvl="1" indent="-533400">
              <a:buFont typeface="Arial" charset="0"/>
              <a:buAutoNum type="arabicPeriod"/>
            </a:pPr>
            <a:r>
              <a:rPr lang="en-US" sz="4000" dirty="0"/>
              <a:t>Value-creating</a:t>
            </a:r>
          </a:p>
          <a:p>
            <a:pPr marL="987425" lvl="1" indent="-533400">
              <a:buFont typeface="Arial" charset="0"/>
              <a:buAutoNum type="arabicPeriod"/>
            </a:pPr>
            <a:r>
              <a:rPr lang="en-US" sz="4000" dirty="0"/>
              <a:t>Growth-oriented</a:t>
            </a:r>
          </a:p>
        </p:txBody>
      </p:sp>
    </p:spTree>
    <p:extLst>
      <p:ext uri="{BB962C8B-B14F-4D97-AF65-F5344CB8AC3E}">
        <p14:creationId xmlns:p14="http://schemas.microsoft.com/office/powerpoint/2010/main" xmlns="" val="2693675718"/>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8"/>
          <p:cNvSpPr>
            <a:spLocks noGrp="1" noChangeArrowheads="1"/>
          </p:cNvSpPr>
          <p:nvPr>
            <p:ph type="title"/>
          </p:nvPr>
        </p:nvSpPr>
        <p:spPr/>
        <p:txBody>
          <a:bodyPr/>
          <a:lstStyle/>
          <a:p>
            <a:pPr eaLnBrk="1" hangingPunct="1"/>
            <a:r>
              <a:rPr lang="en-US" smtClean="0"/>
              <a:t>New Business Formation</a:t>
            </a:r>
          </a:p>
        </p:txBody>
      </p:sp>
      <p:sp>
        <p:nvSpPr>
          <p:cNvPr id="16387" name="Rectangle 9"/>
          <p:cNvSpPr>
            <a:spLocks noGrp="1" noChangeArrowheads="1"/>
          </p:cNvSpPr>
          <p:nvPr>
            <p:ph type="body" idx="1"/>
          </p:nvPr>
        </p:nvSpPr>
        <p:spPr/>
        <p:txBody>
          <a:bodyPr>
            <a:normAutofit/>
          </a:bodyPr>
          <a:lstStyle/>
          <a:p>
            <a:pPr eaLnBrk="1" hangingPunct="1">
              <a:lnSpc>
                <a:spcPct val="100000"/>
              </a:lnSpc>
            </a:pPr>
            <a:r>
              <a:rPr lang="en-US" smtClean="0"/>
              <a:t>Entrepreneurs use </a:t>
            </a:r>
            <a:r>
              <a:rPr lang="en-US" i="1" smtClean="0"/>
              <a:t>identifiable </a:t>
            </a:r>
            <a:r>
              <a:rPr lang="en-US" i="1" u="sng" smtClean="0"/>
              <a:t>milestones</a:t>
            </a:r>
            <a:r>
              <a:rPr lang="en-US" smtClean="0"/>
              <a:t> to </a:t>
            </a:r>
            <a:r>
              <a:rPr lang="en-US" i="1" u="sng" smtClean="0"/>
              <a:t>measure</a:t>
            </a:r>
            <a:r>
              <a:rPr lang="en-US" i="1" smtClean="0"/>
              <a:t> their progress</a:t>
            </a:r>
            <a:r>
              <a:rPr lang="en-US" smtClean="0"/>
              <a:t>:</a:t>
            </a:r>
          </a:p>
          <a:p>
            <a:pPr lvl="1" eaLnBrk="1" hangingPunct="1">
              <a:lnSpc>
                <a:spcPct val="100000"/>
              </a:lnSpc>
            </a:pPr>
            <a:r>
              <a:rPr lang="en-US" b="1" smtClean="0"/>
              <a:t>Deciding</a:t>
            </a:r>
            <a:r>
              <a:rPr lang="en-US" smtClean="0"/>
              <a:t> to start a business</a:t>
            </a:r>
          </a:p>
          <a:p>
            <a:pPr lvl="1" eaLnBrk="1" hangingPunct="1">
              <a:lnSpc>
                <a:spcPct val="100000"/>
              </a:lnSpc>
            </a:pPr>
            <a:r>
              <a:rPr lang="en-US" b="1" smtClean="0"/>
              <a:t>Researching</a:t>
            </a:r>
            <a:r>
              <a:rPr lang="en-US" smtClean="0"/>
              <a:t> the concept</a:t>
            </a:r>
          </a:p>
          <a:p>
            <a:pPr lvl="1" eaLnBrk="1" hangingPunct="1">
              <a:lnSpc>
                <a:spcPct val="100000"/>
              </a:lnSpc>
            </a:pPr>
            <a:r>
              <a:rPr lang="en-US" b="1" smtClean="0"/>
              <a:t>Preparing</a:t>
            </a:r>
            <a:r>
              <a:rPr lang="en-US" smtClean="0"/>
              <a:t> for launch</a:t>
            </a:r>
          </a:p>
          <a:p>
            <a:pPr lvl="1" eaLnBrk="1" hangingPunct="1">
              <a:lnSpc>
                <a:spcPct val="100000"/>
              </a:lnSpc>
            </a:pPr>
            <a:r>
              <a:rPr lang="en-US" b="1" smtClean="0"/>
              <a:t>Securing</a:t>
            </a:r>
            <a:r>
              <a:rPr lang="en-US" smtClean="0"/>
              <a:t> the first customer</a:t>
            </a:r>
          </a:p>
          <a:p>
            <a:pPr lvl="1" eaLnBrk="1" hangingPunct="1">
              <a:lnSpc>
                <a:spcPct val="100000"/>
              </a:lnSpc>
            </a:pPr>
            <a:r>
              <a:rPr lang="en-US" b="1" smtClean="0"/>
              <a:t>Obtaining</a:t>
            </a:r>
            <a:r>
              <a:rPr lang="en-US" smtClean="0"/>
              <a:t> the business license</a:t>
            </a:r>
          </a:p>
          <a:p>
            <a:pPr lvl="1" algn="ctr" eaLnBrk="1" hangingPunct="1">
              <a:lnSpc>
                <a:spcPct val="100000"/>
              </a:lnSpc>
              <a:buFont typeface="Arial" charset="0"/>
              <a:buNone/>
            </a:pPr>
            <a:r>
              <a:rPr lang="en-US" i="1" smtClean="0"/>
              <a:t>And other activities which signal the business is in operation</a:t>
            </a:r>
          </a:p>
        </p:txBody>
      </p:sp>
    </p:spTree>
    <p:extLst>
      <p:ext uri="{BB962C8B-B14F-4D97-AF65-F5344CB8AC3E}">
        <p14:creationId xmlns:p14="http://schemas.microsoft.com/office/powerpoint/2010/main" xmlns="" val="2295807047"/>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3"/>
          <p:cNvSpPr>
            <a:spLocks noGrp="1" noChangeArrowheads="1"/>
          </p:cNvSpPr>
          <p:nvPr>
            <p:ph type="title"/>
          </p:nvPr>
        </p:nvSpPr>
        <p:spPr/>
        <p:txBody>
          <a:bodyPr/>
          <a:lstStyle/>
          <a:p>
            <a:pPr eaLnBrk="1" hangingPunct="1"/>
            <a:r>
              <a:rPr lang="en-US" smtClean="0"/>
              <a:t>New Business Failure</a:t>
            </a:r>
          </a:p>
        </p:txBody>
      </p:sp>
      <p:sp>
        <p:nvSpPr>
          <p:cNvPr id="18435" name="Rectangle 14"/>
          <p:cNvSpPr>
            <a:spLocks noGrp="1" noChangeArrowheads="1"/>
          </p:cNvSpPr>
          <p:nvPr>
            <p:ph type="body" idx="1"/>
          </p:nvPr>
        </p:nvSpPr>
        <p:spPr>
          <a:xfrm>
            <a:off x="1981200" y="1752601"/>
            <a:ext cx="8229600" cy="4754563"/>
          </a:xfrm>
        </p:spPr>
        <p:txBody>
          <a:bodyPr/>
          <a:lstStyle/>
          <a:p>
            <a:pPr eaLnBrk="1" hangingPunct="1"/>
            <a:r>
              <a:rPr lang="en-US" dirty="0" smtClean="0"/>
              <a:t>Not all entrepreneurs succeed in growing their start-up into an established business.</a:t>
            </a:r>
          </a:p>
          <a:p>
            <a:pPr eaLnBrk="1" hangingPunct="1">
              <a:buFontTx/>
              <a:buNone/>
            </a:pPr>
            <a:endParaRPr lang="en-US" dirty="0" smtClean="0"/>
          </a:p>
          <a:p>
            <a:pPr eaLnBrk="1" hangingPunct="1"/>
            <a:r>
              <a:rPr lang="en-US" dirty="0" smtClean="0"/>
              <a:t>Survival has been attributed to sufficient capital, having employees, and the entrepreneur’s intention in starting the business. </a:t>
            </a:r>
          </a:p>
          <a:p>
            <a:pPr eaLnBrk="1" hangingPunct="1"/>
            <a:endParaRPr lang="en-US" dirty="0" smtClean="0"/>
          </a:p>
        </p:txBody>
      </p:sp>
    </p:spTree>
    <p:extLst>
      <p:ext uri="{BB962C8B-B14F-4D97-AF65-F5344CB8AC3E}">
        <p14:creationId xmlns:p14="http://schemas.microsoft.com/office/powerpoint/2010/main" xmlns="" val="1587573000"/>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9"/>
          <p:cNvSpPr>
            <a:spLocks noGrp="1" noChangeArrowheads="1"/>
          </p:cNvSpPr>
          <p:nvPr>
            <p:ph type="title"/>
          </p:nvPr>
        </p:nvSpPr>
        <p:spPr>
          <a:xfrm>
            <a:off x="1981200" y="274638"/>
            <a:ext cx="8229600" cy="868362"/>
          </a:xfrm>
        </p:spPr>
        <p:txBody>
          <a:bodyPr>
            <a:normAutofit/>
          </a:bodyPr>
          <a:lstStyle/>
          <a:p>
            <a:pPr eaLnBrk="1" hangingPunct="1"/>
            <a:r>
              <a:rPr lang="en-US" dirty="0" smtClean="0"/>
              <a:t>The Entrepreneurial Evolution</a:t>
            </a:r>
          </a:p>
        </p:txBody>
      </p:sp>
      <p:pic>
        <p:nvPicPr>
          <p:cNvPr id="22531" name="Picture 12"/>
          <p:cNvPicPr>
            <a:picLocks noGrp="1" noChangeAspect="1" noChangeArrowheads="1"/>
          </p:cNvPicPr>
          <p:nvPr>
            <p:ph idx="1"/>
          </p:nvPr>
        </p:nvPicPr>
        <p:blipFill>
          <a:blip r:embed="rId3" cstate="print"/>
          <a:srcRect/>
          <a:stretch>
            <a:fillRect/>
          </a:stretch>
        </p:blipFill>
        <p:spPr>
          <a:xfrm>
            <a:off x="1981200" y="1219200"/>
            <a:ext cx="8686800" cy="5410200"/>
          </a:xfrm>
          <a:noFill/>
          <a:ln w="12700" cap="flat" algn="ctr">
            <a:solidFill>
              <a:schemeClr val="tx1"/>
            </a:solidFill>
          </a:ln>
        </p:spPr>
      </p:pic>
    </p:spTree>
    <p:extLst>
      <p:ext uri="{BB962C8B-B14F-4D97-AF65-F5344CB8AC3E}">
        <p14:creationId xmlns:p14="http://schemas.microsoft.com/office/powerpoint/2010/main" xmlns="" val="2762303439"/>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981200" y="274638"/>
            <a:ext cx="8229600" cy="868362"/>
          </a:xfrm>
        </p:spPr>
        <p:txBody>
          <a:bodyPr/>
          <a:lstStyle/>
          <a:p>
            <a:pPr marL="685800" indent="-685800"/>
            <a:r>
              <a:rPr lang="en-US" dirty="0" smtClean="0"/>
              <a:t>Definition of Entrepreneurship</a:t>
            </a:r>
          </a:p>
        </p:txBody>
      </p:sp>
      <p:sp>
        <p:nvSpPr>
          <p:cNvPr id="6147" name="Rectangle 3"/>
          <p:cNvSpPr>
            <a:spLocks noGrp="1" noChangeArrowheads="1"/>
          </p:cNvSpPr>
          <p:nvPr>
            <p:ph type="body" idx="1"/>
          </p:nvPr>
        </p:nvSpPr>
        <p:spPr>
          <a:xfrm>
            <a:off x="1828800" y="1219200"/>
            <a:ext cx="8610600" cy="5257800"/>
          </a:xfrm>
        </p:spPr>
        <p:txBody>
          <a:bodyPr>
            <a:normAutofit/>
          </a:bodyPr>
          <a:lstStyle/>
          <a:p>
            <a:pPr>
              <a:buFontTx/>
              <a:buNone/>
            </a:pPr>
            <a:r>
              <a:rPr lang="en-US" sz="4000" b="1" dirty="0"/>
              <a:t>An </a:t>
            </a:r>
            <a:r>
              <a:rPr lang="en-US" sz="4000" dirty="0"/>
              <a:t>Entrepreneur</a:t>
            </a:r>
            <a:r>
              <a:rPr lang="en-US" sz="4000" b="1" dirty="0"/>
              <a:t> : </a:t>
            </a:r>
            <a:r>
              <a:rPr lang="en-US" sz="4000" i="1" dirty="0"/>
              <a:t>One who </a:t>
            </a:r>
          </a:p>
          <a:p>
            <a:pPr>
              <a:lnSpc>
                <a:spcPct val="150000"/>
              </a:lnSpc>
              <a:spcBef>
                <a:spcPct val="0"/>
              </a:spcBef>
            </a:pPr>
            <a:r>
              <a:rPr lang="en-US" sz="4000" dirty="0"/>
              <a:t>Organizes, </a:t>
            </a:r>
          </a:p>
          <a:p>
            <a:pPr>
              <a:lnSpc>
                <a:spcPct val="150000"/>
              </a:lnSpc>
              <a:spcBef>
                <a:spcPct val="0"/>
              </a:spcBef>
            </a:pPr>
            <a:r>
              <a:rPr lang="en-US" sz="4000" dirty="0"/>
              <a:t>Manages and </a:t>
            </a:r>
          </a:p>
          <a:p>
            <a:pPr>
              <a:lnSpc>
                <a:spcPct val="150000"/>
              </a:lnSpc>
              <a:spcBef>
                <a:spcPct val="0"/>
              </a:spcBef>
            </a:pPr>
            <a:r>
              <a:rPr lang="en-US" sz="4000" dirty="0"/>
              <a:t>Assumes Risk of a Business or Enterprise</a:t>
            </a:r>
          </a:p>
          <a:p>
            <a:pPr algn="ctr" eaLnBrk="1" hangingPunct="1">
              <a:lnSpc>
                <a:spcPct val="150000"/>
              </a:lnSpc>
              <a:spcBef>
                <a:spcPct val="0"/>
              </a:spcBef>
              <a:buFontTx/>
              <a:buNone/>
            </a:pPr>
            <a:endParaRPr lang="en-US" sz="4000" b="1" i="1" dirty="0">
              <a:solidFill>
                <a:schemeClr val="accent2"/>
              </a:solidFill>
            </a:endParaRPr>
          </a:p>
        </p:txBody>
      </p:sp>
    </p:spTree>
    <p:extLst>
      <p:ext uri="{BB962C8B-B14F-4D97-AF65-F5344CB8AC3E}">
        <p14:creationId xmlns:p14="http://schemas.microsoft.com/office/powerpoint/2010/main" xmlns="" val="3817676692"/>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8"/>
          <p:cNvSpPr>
            <a:spLocks noGrp="1" noChangeArrowheads="1"/>
          </p:cNvSpPr>
          <p:nvPr>
            <p:ph type="title"/>
          </p:nvPr>
        </p:nvSpPr>
        <p:spPr>
          <a:xfrm>
            <a:off x="1981200" y="274638"/>
            <a:ext cx="8229600" cy="639762"/>
          </a:xfrm>
        </p:spPr>
        <p:txBody>
          <a:bodyPr>
            <a:normAutofit fontScale="90000"/>
          </a:bodyPr>
          <a:lstStyle/>
          <a:p>
            <a:pPr eaLnBrk="1" hangingPunct="1"/>
            <a:r>
              <a:rPr lang="en-US" dirty="0" smtClean="0"/>
              <a:t>Entrepreneurial Trends </a:t>
            </a:r>
          </a:p>
        </p:txBody>
      </p:sp>
      <p:sp>
        <p:nvSpPr>
          <p:cNvPr id="23555" name="Rectangle 9"/>
          <p:cNvSpPr>
            <a:spLocks noGrp="1" noChangeArrowheads="1"/>
          </p:cNvSpPr>
          <p:nvPr>
            <p:ph type="body" idx="1"/>
          </p:nvPr>
        </p:nvSpPr>
        <p:spPr>
          <a:xfrm>
            <a:off x="1981200" y="1143001"/>
            <a:ext cx="8229600" cy="4983163"/>
          </a:xfrm>
        </p:spPr>
        <p:txBody>
          <a:bodyPr/>
          <a:lstStyle/>
          <a:p>
            <a:pPr eaLnBrk="1" hangingPunct="1">
              <a:lnSpc>
                <a:spcPct val="100000"/>
              </a:lnSpc>
            </a:pPr>
            <a:r>
              <a:rPr lang="en-US" dirty="0" smtClean="0"/>
              <a:t>Women and minority-owned businesses</a:t>
            </a:r>
          </a:p>
          <a:p>
            <a:pPr eaLnBrk="1" hangingPunct="1">
              <a:lnSpc>
                <a:spcPct val="100000"/>
              </a:lnSpc>
              <a:buNone/>
            </a:pPr>
            <a:r>
              <a:rPr lang="en-US" dirty="0" smtClean="0"/>
              <a:t> </a:t>
            </a:r>
          </a:p>
          <a:p>
            <a:pPr eaLnBrk="1" hangingPunct="1">
              <a:lnSpc>
                <a:spcPct val="100000"/>
              </a:lnSpc>
            </a:pPr>
            <a:r>
              <a:rPr lang="en-US" dirty="0" smtClean="0"/>
              <a:t>Social responsibility</a:t>
            </a:r>
          </a:p>
          <a:p>
            <a:pPr eaLnBrk="1" hangingPunct="1">
              <a:lnSpc>
                <a:spcPct val="100000"/>
              </a:lnSpc>
              <a:buNone/>
            </a:pPr>
            <a:r>
              <a:rPr lang="en-US" dirty="0" smtClean="0"/>
              <a:t> </a:t>
            </a:r>
          </a:p>
          <a:p>
            <a:pPr eaLnBrk="1" hangingPunct="1">
              <a:lnSpc>
                <a:spcPct val="100000"/>
              </a:lnSpc>
            </a:pPr>
            <a:r>
              <a:rPr lang="en-US" dirty="0" smtClean="0"/>
              <a:t>The Internet</a:t>
            </a:r>
          </a:p>
          <a:p>
            <a:pPr eaLnBrk="1" hangingPunct="1">
              <a:lnSpc>
                <a:spcPct val="100000"/>
              </a:lnSpc>
              <a:buNone/>
            </a:pPr>
            <a:endParaRPr lang="en-US" dirty="0" smtClean="0"/>
          </a:p>
          <a:p>
            <a:pPr eaLnBrk="1" hangingPunct="1">
              <a:lnSpc>
                <a:spcPct val="100000"/>
              </a:lnSpc>
            </a:pPr>
            <a:r>
              <a:rPr lang="en-US" dirty="0" smtClean="0"/>
              <a:t>Globalization </a:t>
            </a:r>
          </a:p>
          <a:p>
            <a:pPr eaLnBrk="1" hangingPunct="1">
              <a:buFontTx/>
              <a:buNone/>
            </a:pPr>
            <a:endParaRPr lang="en-US" dirty="0" smtClean="0"/>
          </a:p>
          <a:p>
            <a:pPr algn="ctr" eaLnBrk="1" hangingPunct="1">
              <a:buFontTx/>
              <a:buNone/>
            </a:pPr>
            <a:endParaRPr lang="en-US" b="1" i="1" dirty="0" smtClean="0"/>
          </a:p>
        </p:txBody>
      </p:sp>
    </p:spTree>
    <p:extLst>
      <p:ext uri="{BB962C8B-B14F-4D97-AF65-F5344CB8AC3E}">
        <p14:creationId xmlns:p14="http://schemas.microsoft.com/office/powerpoint/2010/main" xmlns="" val="39148222"/>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563562"/>
          </a:xfrm>
        </p:spPr>
        <p:txBody>
          <a:bodyPr>
            <a:normAutofit fontScale="90000"/>
          </a:bodyPr>
          <a:lstStyle/>
          <a:p>
            <a:r>
              <a:rPr lang="en-US" dirty="0" smtClean="0"/>
              <a:t>Private endeavors</a:t>
            </a:r>
            <a:endParaRPr lang="en-US" dirty="0"/>
          </a:p>
        </p:txBody>
      </p:sp>
      <p:sp>
        <p:nvSpPr>
          <p:cNvPr id="3" name="Content Placeholder 2"/>
          <p:cNvSpPr>
            <a:spLocks noGrp="1"/>
          </p:cNvSpPr>
          <p:nvPr>
            <p:ph idx="1"/>
          </p:nvPr>
        </p:nvSpPr>
        <p:spPr>
          <a:xfrm>
            <a:off x="1981200" y="838200"/>
            <a:ext cx="8229600" cy="5486400"/>
          </a:xfrm>
        </p:spPr>
        <p:txBody>
          <a:bodyPr>
            <a:normAutofit/>
          </a:bodyPr>
          <a:lstStyle/>
          <a:p>
            <a:r>
              <a:rPr lang="en-US" dirty="0" smtClean="0"/>
              <a:t>Small scale enterprises /entrepreneurs (informal???)</a:t>
            </a:r>
          </a:p>
          <a:p>
            <a:pPr lvl="1"/>
            <a:r>
              <a:rPr lang="en-US" dirty="0" smtClean="0"/>
              <a:t>Women </a:t>
            </a:r>
          </a:p>
          <a:p>
            <a:pPr lvl="1"/>
            <a:r>
              <a:rPr lang="en-US" dirty="0" smtClean="0"/>
              <a:t>Backyard activities: home-based income generating activities  (baking…..</a:t>
            </a:r>
            <a:r>
              <a:rPr lang="en-US" b="1" i="1" dirty="0" err="1" smtClean="0"/>
              <a:t>Kikomando</a:t>
            </a:r>
            <a:r>
              <a:rPr lang="en-US" b="1" i="1" dirty="0" smtClean="0"/>
              <a:t>) </a:t>
            </a:r>
          </a:p>
          <a:p>
            <a:r>
              <a:rPr lang="en-US" dirty="0" smtClean="0"/>
              <a:t> Transport Sector </a:t>
            </a:r>
          </a:p>
          <a:p>
            <a:pPr lvl="1"/>
            <a:r>
              <a:rPr lang="en-US" dirty="0" err="1" smtClean="0"/>
              <a:t>Boda</a:t>
            </a:r>
            <a:r>
              <a:rPr lang="en-US" dirty="0" smtClean="0"/>
              <a:t> </a:t>
            </a:r>
            <a:r>
              <a:rPr lang="en-US" dirty="0" err="1" smtClean="0"/>
              <a:t>Boda</a:t>
            </a:r>
            <a:endParaRPr lang="en-US" dirty="0" smtClean="0"/>
          </a:p>
          <a:p>
            <a:pPr lvl="1"/>
            <a:r>
              <a:rPr lang="en-US" dirty="0" smtClean="0"/>
              <a:t>Taxi (cars, Bicycles)</a:t>
            </a:r>
          </a:p>
          <a:p>
            <a:pPr lvl="1"/>
            <a:r>
              <a:rPr lang="en-US" dirty="0" smtClean="0"/>
              <a:t>Wheelbarrow  pushers /cat pushers </a:t>
            </a:r>
          </a:p>
          <a:p>
            <a:r>
              <a:rPr lang="en-US" dirty="0" smtClean="0"/>
              <a:t>Others </a:t>
            </a:r>
          </a:p>
          <a:p>
            <a:pPr lvl="1"/>
            <a:r>
              <a:rPr lang="en-US" dirty="0" smtClean="0"/>
              <a:t>Cloth vendor </a:t>
            </a:r>
          </a:p>
          <a:p>
            <a:pPr lvl="1"/>
            <a:r>
              <a:rPr lang="en-US" dirty="0" err="1" smtClean="0"/>
              <a:t>Jowerly</a:t>
            </a:r>
            <a:r>
              <a:rPr lang="en-US" dirty="0" smtClean="0"/>
              <a:t> vendors </a:t>
            </a:r>
          </a:p>
          <a:p>
            <a:pPr lvl="1"/>
            <a:r>
              <a:rPr lang="en-US" dirty="0" smtClean="0"/>
              <a:t>Mobile car washing bays</a:t>
            </a:r>
          </a:p>
          <a:p>
            <a:pPr lvl="1"/>
            <a:endParaRPr lang="en-US" dirty="0"/>
          </a:p>
        </p:txBody>
      </p:sp>
      <p:sp>
        <p:nvSpPr>
          <p:cNvPr id="4" name="Date Placeholder 3"/>
          <p:cNvSpPr>
            <a:spLocks noGrp="1"/>
          </p:cNvSpPr>
          <p:nvPr>
            <p:ph type="dt" sz="half" idx="10"/>
          </p:nvPr>
        </p:nvSpPr>
        <p:spPr/>
        <p:txBody>
          <a:bodyPr/>
          <a:lstStyle/>
          <a:p>
            <a:fld id="{6516459C-A2EB-4328-BC94-C86C1E115E3B}" type="datetime1">
              <a:rPr lang="en-US" smtClean="0"/>
              <a:pPr/>
              <a:t>21-Feb-26</a:t>
            </a:fld>
            <a:endParaRPr lang="en-US"/>
          </a:p>
        </p:txBody>
      </p:sp>
      <p:sp>
        <p:nvSpPr>
          <p:cNvPr id="5" name="Slide Number Placeholder 4"/>
          <p:cNvSpPr>
            <a:spLocks noGrp="1"/>
          </p:cNvSpPr>
          <p:nvPr>
            <p:ph type="sldNum" sz="quarter" idx="12"/>
          </p:nvPr>
        </p:nvSpPr>
        <p:spPr/>
        <p:txBody>
          <a:bodyPr/>
          <a:lstStyle/>
          <a:p>
            <a:fld id="{6D25B63B-51D8-42F3-BE7E-E9E7684D616D}" type="slidenum">
              <a:rPr lang="en-US" smtClean="0"/>
              <a:pPr/>
              <a:t>21</a:t>
            </a:fld>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xmlns="" val="206021257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664401" cy="1320800"/>
          </a:xfrm>
        </p:spPr>
        <p:txBody>
          <a:bodyPr>
            <a:normAutofit/>
          </a:bodyPr>
          <a:lstStyle/>
          <a:p>
            <a:r>
              <a:rPr lang="en-US" dirty="0" smtClean="0"/>
              <a:t>Categories of small enterprise interventions </a:t>
            </a:r>
            <a:endParaRPr lang="en-US" dirty="0"/>
          </a:p>
        </p:txBody>
      </p:sp>
      <p:sp>
        <p:nvSpPr>
          <p:cNvPr id="3" name="Content Placeholder 2"/>
          <p:cNvSpPr>
            <a:spLocks noGrp="1"/>
          </p:cNvSpPr>
          <p:nvPr>
            <p:ph idx="1"/>
          </p:nvPr>
        </p:nvSpPr>
        <p:spPr>
          <a:xfrm>
            <a:off x="677334" y="1532586"/>
            <a:ext cx="8596668" cy="4873901"/>
          </a:xfrm>
        </p:spPr>
        <p:txBody>
          <a:bodyPr>
            <a:noAutofit/>
          </a:bodyPr>
          <a:lstStyle/>
          <a:p>
            <a:r>
              <a:rPr lang="en-US" sz="2400" dirty="0" smtClean="0"/>
              <a:t>At three levels</a:t>
            </a:r>
          </a:p>
          <a:p>
            <a:pPr lvl="1"/>
            <a:r>
              <a:rPr lang="en-US" sz="2400" dirty="0" smtClean="0"/>
              <a:t>Micro</a:t>
            </a:r>
          </a:p>
          <a:p>
            <a:pPr lvl="1"/>
            <a:r>
              <a:rPr lang="en-US" sz="2400" dirty="0" err="1" smtClean="0"/>
              <a:t>Meso</a:t>
            </a:r>
            <a:endParaRPr lang="en-US" sz="2400" dirty="0" smtClean="0"/>
          </a:p>
          <a:p>
            <a:pPr lvl="1"/>
            <a:r>
              <a:rPr lang="en-US" sz="2400" dirty="0" smtClean="0"/>
              <a:t>Macro </a:t>
            </a:r>
          </a:p>
          <a:p>
            <a:pPr lvl="1">
              <a:buNone/>
            </a:pPr>
            <a:endParaRPr lang="en-US" sz="2400" dirty="0" smtClean="0"/>
          </a:p>
          <a:p>
            <a:pPr lvl="1">
              <a:buNone/>
            </a:pPr>
            <a:r>
              <a:rPr lang="en-US" sz="2400" dirty="0" smtClean="0"/>
              <a:t>(a). Examine the challenges faced by small scale urban entrepreneurs? </a:t>
            </a:r>
          </a:p>
          <a:p>
            <a:pPr lvl="1">
              <a:buNone/>
            </a:pPr>
            <a:r>
              <a:rPr lang="en-US" sz="2400" dirty="0" smtClean="0"/>
              <a:t>(b). What attempts (policies) have the urban authorities adopted to boost small scale entrepreneurs?  </a:t>
            </a:r>
          </a:p>
          <a:p>
            <a:endParaRPr lang="en-US" sz="2400" dirty="0" smtClean="0"/>
          </a:p>
          <a:p>
            <a:endParaRPr lang="en-US" sz="2400" dirty="0" smtClean="0"/>
          </a:p>
        </p:txBody>
      </p:sp>
      <p:sp>
        <p:nvSpPr>
          <p:cNvPr id="4" name="Date Placeholder 3"/>
          <p:cNvSpPr>
            <a:spLocks noGrp="1"/>
          </p:cNvSpPr>
          <p:nvPr>
            <p:ph type="dt" sz="half" idx="10"/>
          </p:nvPr>
        </p:nvSpPr>
        <p:spPr/>
        <p:txBody>
          <a:bodyPr/>
          <a:lstStyle/>
          <a:p>
            <a:fld id="{3C9F2AE2-4FB6-4D84-8739-F94AC15EA572}" type="datetime1">
              <a:rPr lang="en-US" smtClean="0"/>
              <a:pPr/>
              <a:t>21-Feb-26</a:t>
            </a:fld>
            <a:endParaRPr lang="en-US"/>
          </a:p>
        </p:txBody>
      </p:sp>
      <p:sp>
        <p:nvSpPr>
          <p:cNvPr id="5" name="Slide Number Placeholder 4"/>
          <p:cNvSpPr>
            <a:spLocks noGrp="1"/>
          </p:cNvSpPr>
          <p:nvPr>
            <p:ph type="sldNum" sz="quarter" idx="12"/>
          </p:nvPr>
        </p:nvSpPr>
        <p:spPr/>
        <p:txBody>
          <a:bodyPr/>
          <a:lstStyle/>
          <a:p>
            <a:fld id="{6D25B63B-51D8-42F3-BE7E-E9E7684D616D}" type="slidenum">
              <a:rPr lang="en-US" smtClean="0"/>
              <a:pPr/>
              <a:t>22</a:t>
            </a:fld>
            <a:endParaRPr lang="en-US"/>
          </a:p>
        </p:txBody>
      </p:sp>
      <p:sp>
        <p:nvSpPr>
          <p:cNvPr id="6" name="Footer Placeholder 5"/>
          <p:cNvSpPr>
            <a:spLocks noGrp="1"/>
          </p:cNvSpPr>
          <p:nvPr>
            <p:ph type="ftr" sz="quarter" idx="11"/>
          </p:nvPr>
        </p:nvSpPr>
        <p:spPr/>
        <p:txBody>
          <a:bodyPr/>
          <a:lstStyle/>
          <a:p>
            <a:r>
              <a:rPr lang="en-US" dirty="0" smtClean="0"/>
              <a:t>UEE_2016</a:t>
            </a:r>
            <a:endParaRPr lang="en-US" dirty="0"/>
          </a:p>
        </p:txBody>
      </p:sp>
    </p:spTree>
    <p:extLst>
      <p:ext uri="{BB962C8B-B14F-4D97-AF65-F5344CB8AC3E}">
        <p14:creationId xmlns:p14="http://schemas.microsoft.com/office/powerpoint/2010/main" xmlns="" val="374496756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Are entrepreneurs born or Made?</a:t>
            </a:r>
          </a:p>
          <a:p>
            <a:endParaRPr lang="en-US" dirty="0" smtClean="0"/>
          </a:p>
          <a:p>
            <a:endParaRPr lang="en-US" dirty="0"/>
          </a:p>
          <a:p>
            <a:r>
              <a:rPr lang="en-US" dirty="0" smtClean="0"/>
              <a:t>Are entrepreneurs rabbits or race horse?</a:t>
            </a:r>
          </a:p>
          <a:p>
            <a:endParaRPr lang="en-US" dirty="0" smtClean="0"/>
          </a:p>
          <a:p>
            <a:endParaRPr lang="en-US" dirty="0"/>
          </a:p>
        </p:txBody>
      </p:sp>
    </p:spTree>
    <p:extLst>
      <p:ext uri="{BB962C8B-B14F-4D97-AF65-F5344CB8AC3E}">
        <p14:creationId xmlns:p14="http://schemas.microsoft.com/office/powerpoint/2010/main" xmlns="" val="26485940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686800" cy="792162"/>
          </a:xfrm>
        </p:spPr>
        <p:txBody>
          <a:bodyPr>
            <a:normAutofit/>
          </a:bodyPr>
          <a:lstStyle/>
          <a:p>
            <a:r>
              <a:rPr lang="en-US" dirty="0" smtClean="0"/>
              <a:t>Public Entrepreneurs</a:t>
            </a:r>
            <a:endParaRPr lang="en-US" dirty="0"/>
          </a:p>
        </p:txBody>
      </p:sp>
      <p:sp>
        <p:nvSpPr>
          <p:cNvPr id="3" name="Content Placeholder 2"/>
          <p:cNvSpPr>
            <a:spLocks noGrp="1"/>
          </p:cNvSpPr>
          <p:nvPr>
            <p:ph idx="1"/>
          </p:nvPr>
        </p:nvSpPr>
        <p:spPr>
          <a:xfrm>
            <a:off x="1981200" y="1600201"/>
            <a:ext cx="8229600" cy="4419599"/>
          </a:xfrm>
        </p:spPr>
        <p:txBody>
          <a:bodyPr>
            <a:normAutofit/>
          </a:bodyPr>
          <a:lstStyle/>
          <a:p>
            <a:r>
              <a:rPr lang="en-US" dirty="0" smtClean="0"/>
              <a:t>These may come from within:</a:t>
            </a:r>
          </a:p>
          <a:p>
            <a:pPr lvl="1"/>
            <a:r>
              <a:rPr lang="en-US" dirty="0" smtClean="0"/>
              <a:t> government and </a:t>
            </a:r>
          </a:p>
          <a:p>
            <a:pPr lvl="1"/>
            <a:r>
              <a:rPr lang="en-US" dirty="0" smtClean="0"/>
              <a:t>outside government-Civil Society Organization</a:t>
            </a:r>
          </a:p>
          <a:p>
            <a:pPr lvl="1">
              <a:buNone/>
            </a:pPr>
            <a:endParaRPr lang="en-US" dirty="0" smtClean="0"/>
          </a:p>
          <a:p>
            <a:pPr lvl="1"/>
            <a:r>
              <a:rPr lang="en-US" dirty="0" smtClean="0"/>
              <a:t>They should make things happen  </a:t>
            </a:r>
          </a:p>
          <a:p>
            <a:pPr lvl="1"/>
            <a:endParaRPr lang="en-US" dirty="0" smtClean="0"/>
          </a:p>
          <a:p>
            <a:pPr lvl="1"/>
            <a:r>
              <a:rPr lang="en-US" dirty="0" smtClean="0"/>
              <a:t>They aim is not to make profits per say, but to deliver effective services</a:t>
            </a:r>
          </a:p>
          <a:p>
            <a:endParaRPr lang="en-US" dirty="0"/>
          </a:p>
        </p:txBody>
      </p:sp>
      <p:sp>
        <p:nvSpPr>
          <p:cNvPr id="4" name="Date Placeholder 3"/>
          <p:cNvSpPr>
            <a:spLocks noGrp="1"/>
          </p:cNvSpPr>
          <p:nvPr>
            <p:ph type="dt" sz="half" idx="10"/>
          </p:nvPr>
        </p:nvSpPr>
        <p:spPr/>
        <p:txBody>
          <a:bodyPr/>
          <a:lstStyle/>
          <a:p>
            <a:fld id="{0CE47B19-A352-4922-884D-CE412759F1AD}" type="datetime1">
              <a:rPr lang="en-US" smtClean="0"/>
              <a:pPr/>
              <a:t>21-Feb-26</a:t>
            </a:fld>
            <a:endParaRPr lang="en-US"/>
          </a:p>
        </p:txBody>
      </p:sp>
      <p:sp>
        <p:nvSpPr>
          <p:cNvPr id="5" name="Slide Number Placeholder 4"/>
          <p:cNvSpPr>
            <a:spLocks noGrp="1"/>
          </p:cNvSpPr>
          <p:nvPr>
            <p:ph type="sldNum" sz="quarter" idx="12"/>
          </p:nvPr>
        </p:nvSpPr>
        <p:spPr/>
        <p:txBody>
          <a:bodyPr/>
          <a:lstStyle/>
          <a:p>
            <a:fld id="{6D25B63B-51D8-42F3-BE7E-E9E7684D616D}" type="slidenum">
              <a:rPr lang="en-US" smtClean="0"/>
              <a:pPr/>
              <a:t>24</a:t>
            </a:fld>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xmlns="" val="14736345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8"/>
          <p:cNvSpPr>
            <a:spLocks noGrp="1" noChangeArrowheads="1"/>
          </p:cNvSpPr>
          <p:nvPr>
            <p:ph type="title"/>
          </p:nvPr>
        </p:nvSpPr>
        <p:spPr>
          <a:xfrm>
            <a:off x="1981200" y="274638"/>
            <a:ext cx="8229600" cy="792162"/>
          </a:xfrm>
        </p:spPr>
        <p:txBody>
          <a:bodyPr/>
          <a:lstStyle/>
          <a:p>
            <a:pPr eaLnBrk="1" hangingPunct="1"/>
            <a:r>
              <a:rPr lang="en-US" dirty="0" smtClean="0"/>
              <a:t>Entrepreneurship</a:t>
            </a:r>
          </a:p>
        </p:txBody>
      </p:sp>
      <p:sp>
        <p:nvSpPr>
          <p:cNvPr id="7171" name="Rectangle 9"/>
          <p:cNvSpPr>
            <a:spLocks noGrp="1" noChangeArrowheads="1"/>
          </p:cNvSpPr>
          <p:nvPr>
            <p:ph type="body" idx="1"/>
          </p:nvPr>
        </p:nvSpPr>
        <p:spPr>
          <a:xfrm>
            <a:off x="677334" y="1249251"/>
            <a:ext cx="8596668" cy="4792111"/>
          </a:xfrm>
        </p:spPr>
        <p:txBody>
          <a:bodyPr>
            <a:normAutofit/>
          </a:bodyPr>
          <a:lstStyle/>
          <a:p>
            <a:pPr eaLnBrk="1" hangingPunct="1">
              <a:buFontTx/>
              <a:buNone/>
            </a:pPr>
            <a:r>
              <a:rPr lang="en-US" sz="4400" b="1" i="1" dirty="0"/>
              <a:t>Entrepreneurship is a mindset </a:t>
            </a:r>
          </a:p>
          <a:p>
            <a:pPr lvl="1" eaLnBrk="1" hangingPunct="1"/>
            <a:r>
              <a:rPr lang="en-US" sz="4400" dirty="0"/>
              <a:t>Opportunity-focused</a:t>
            </a:r>
          </a:p>
          <a:p>
            <a:pPr lvl="1" eaLnBrk="1" hangingPunct="1"/>
            <a:r>
              <a:rPr lang="en-US" sz="4400" dirty="0"/>
              <a:t>Innovative</a:t>
            </a:r>
          </a:p>
          <a:p>
            <a:pPr lvl="1" eaLnBrk="1" hangingPunct="1"/>
            <a:r>
              <a:rPr lang="en-US" sz="4400" dirty="0"/>
              <a:t>Growth-oriented</a:t>
            </a:r>
          </a:p>
        </p:txBody>
      </p:sp>
    </p:spTree>
    <p:extLst>
      <p:ext uri="{BB962C8B-B14F-4D97-AF65-F5344CB8AC3E}">
        <p14:creationId xmlns:p14="http://schemas.microsoft.com/office/powerpoint/2010/main" xmlns="" val="358297560"/>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057400" y="152400"/>
            <a:ext cx="8458200" cy="762000"/>
          </a:xfrm>
        </p:spPr>
        <p:txBody>
          <a:bodyPr/>
          <a:lstStyle/>
          <a:p>
            <a:pPr eaLnBrk="1" hangingPunct="1"/>
            <a:r>
              <a:rPr lang="en-US" dirty="0" smtClean="0"/>
              <a:t>Some Modern Definitions</a:t>
            </a:r>
          </a:p>
        </p:txBody>
      </p:sp>
      <p:sp>
        <p:nvSpPr>
          <p:cNvPr id="284675" name="Rectangle 3"/>
          <p:cNvSpPr>
            <a:spLocks noGrp="1" noChangeArrowheads="1"/>
          </p:cNvSpPr>
          <p:nvPr>
            <p:ph type="body" idx="1"/>
          </p:nvPr>
        </p:nvSpPr>
        <p:spPr>
          <a:xfrm>
            <a:off x="1981200" y="838200"/>
            <a:ext cx="8229600" cy="6019800"/>
          </a:xfrm>
        </p:spPr>
        <p:txBody>
          <a:bodyPr>
            <a:normAutofit/>
          </a:bodyPr>
          <a:lstStyle/>
          <a:p>
            <a:pPr eaLnBrk="1" hangingPunct="1">
              <a:lnSpc>
                <a:spcPct val="90000"/>
              </a:lnSpc>
              <a:spcBef>
                <a:spcPct val="50000"/>
              </a:spcBef>
            </a:pPr>
            <a:r>
              <a:rPr lang="en-US" sz="2800" dirty="0"/>
              <a:t>Scott Shane (Case Western) – “Entrepreneurship is an activity that involves the discovery, evaluation and exploitation of opportunities to introduce new goods and services, ways of organizing, markets, processes, and new materials through organizing efforts that previously had not existed.”</a:t>
            </a:r>
          </a:p>
          <a:p>
            <a:pPr eaLnBrk="1" hangingPunct="1">
              <a:lnSpc>
                <a:spcPct val="90000"/>
              </a:lnSpc>
              <a:spcBef>
                <a:spcPct val="50000"/>
              </a:spcBef>
            </a:pPr>
            <a:r>
              <a:rPr lang="en-US" sz="2800" dirty="0"/>
              <a:t>Howard Stevenson (Harvard) – “.. The pursuit of opportunity without regard to resources currently controlled.”</a:t>
            </a:r>
          </a:p>
          <a:p>
            <a:pPr eaLnBrk="1" hangingPunct="1">
              <a:lnSpc>
                <a:spcPct val="90000"/>
              </a:lnSpc>
              <a:spcBef>
                <a:spcPct val="50000"/>
              </a:spcBef>
            </a:pPr>
            <a:r>
              <a:rPr lang="en-US" sz="2800" dirty="0"/>
              <a:t>Gibb Dyer, Jr.  – “The founding of new businesses is the essence of entrepreneurial activity.”</a:t>
            </a:r>
          </a:p>
        </p:txBody>
      </p:sp>
    </p:spTree>
    <p:extLst>
      <p:ext uri="{BB962C8B-B14F-4D97-AF65-F5344CB8AC3E}">
        <p14:creationId xmlns:p14="http://schemas.microsoft.com/office/powerpoint/2010/main" xmlns="" val="4153944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84675">
                                            <p:txEl>
                                              <p:pRg st="0" end="0"/>
                                            </p:txEl>
                                          </p:spTgt>
                                        </p:tgtEl>
                                        <p:attrNameLst>
                                          <p:attrName>style.visibility</p:attrName>
                                        </p:attrNameLst>
                                      </p:cBhvr>
                                      <p:to>
                                        <p:strVal val="visible"/>
                                      </p:to>
                                    </p:set>
                                    <p:animEffect transition="in" filter="dissolve">
                                      <p:cBhvr>
                                        <p:cTn id="7" dur="500"/>
                                        <p:tgtEl>
                                          <p:spTgt spid="2846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84675">
                                            <p:txEl>
                                              <p:pRg st="1" end="1"/>
                                            </p:txEl>
                                          </p:spTgt>
                                        </p:tgtEl>
                                        <p:attrNameLst>
                                          <p:attrName>style.visibility</p:attrName>
                                        </p:attrNameLst>
                                      </p:cBhvr>
                                      <p:to>
                                        <p:strVal val="visible"/>
                                      </p:to>
                                    </p:set>
                                    <p:animEffect transition="in" filter="dissolve">
                                      <p:cBhvr>
                                        <p:cTn id="12" dur="500"/>
                                        <p:tgtEl>
                                          <p:spTgt spid="2846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84675">
                                            <p:txEl>
                                              <p:pRg st="2" end="2"/>
                                            </p:txEl>
                                          </p:spTgt>
                                        </p:tgtEl>
                                        <p:attrNameLst>
                                          <p:attrName>style.visibility</p:attrName>
                                        </p:attrNameLst>
                                      </p:cBhvr>
                                      <p:to>
                                        <p:strVal val="visible"/>
                                      </p:to>
                                    </p:set>
                                    <p:animEffect transition="in" filter="dissolve">
                                      <p:cBhvr>
                                        <p:cTn id="17" dur="500"/>
                                        <p:tgtEl>
                                          <p:spTgt spid="2846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981200" y="274638"/>
            <a:ext cx="8229600" cy="563562"/>
          </a:xfrm>
        </p:spPr>
        <p:txBody>
          <a:bodyPr>
            <a:normAutofit fontScale="90000"/>
          </a:bodyPr>
          <a:lstStyle/>
          <a:p>
            <a:pPr eaLnBrk="1" hangingPunct="1"/>
            <a:r>
              <a:rPr lang="en-US" dirty="0" smtClean="0"/>
              <a:t>What is Entrepreneurship?</a:t>
            </a:r>
          </a:p>
        </p:txBody>
      </p:sp>
      <p:sp>
        <p:nvSpPr>
          <p:cNvPr id="322563" name="Rectangle 3"/>
          <p:cNvSpPr>
            <a:spLocks noGrp="1" noChangeArrowheads="1"/>
          </p:cNvSpPr>
          <p:nvPr>
            <p:ph type="body" idx="1"/>
          </p:nvPr>
        </p:nvSpPr>
        <p:spPr>
          <a:xfrm>
            <a:off x="1981200" y="914400"/>
            <a:ext cx="8229600" cy="5562600"/>
          </a:xfrm>
        </p:spPr>
        <p:txBody>
          <a:bodyPr/>
          <a:lstStyle/>
          <a:p>
            <a:pPr eaLnBrk="1" hangingPunct="1">
              <a:lnSpc>
                <a:spcPct val="80000"/>
              </a:lnSpc>
            </a:pPr>
            <a:endParaRPr lang="en-US" sz="2500" dirty="0"/>
          </a:p>
          <a:p>
            <a:pPr eaLnBrk="1" hangingPunct="1">
              <a:lnSpc>
                <a:spcPct val="80000"/>
              </a:lnSpc>
            </a:pPr>
            <a:r>
              <a:rPr lang="en-US" sz="4400" dirty="0" err="1"/>
              <a:t>Cantillon</a:t>
            </a:r>
            <a:r>
              <a:rPr lang="en-US" sz="4400" dirty="0"/>
              <a:t> (1700’s)</a:t>
            </a:r>
          </a:p>
          <a:p>
            <a:pPr eaLnBrk="1" hangingPunct="1">
              <a:lnSpc>
                <a:spcPct val="80000"/>
              </a:lnSpc>
            </a:pPr>
            <a:r>
              <a:rPr lang="en-US" sz="4400" dirty="0"/>
              <a:t>Say (1803)</a:t>
            </a:r>
          </a:p>
          <a:p>
            <a:pPr eaLnBrk="1" hangingPunct="1">
              <a:lnSpc>
                <a:spcPct val="80000"/>
              </a:lnSpc>
            </a:pPr>
            <a:r>
              <a:rPr lang="en-US" sz="4400" dirty="0"/>
              <a:t>Knight (1921)</a:t>
            </a:r>
          </a:p>
          <a:p>
            <a:pPr eaLnBrk="1" hangingPunct="1">
              <a:lnSpc>
                <a:spcPct val="80000"/>
              </a:lnSpc>
            </a:pPr>
            <a:r>
              <a:rPr lang="en-US" sz="4400" dirty="0"/>
              <a:t>Schumpeter (1934)</a:t>
            </a:r>
          </a:p>
          <a:p>
            <a:pPr eaLnBrk="1" hangingPunct="1">
              <a:lnSpc>
                <a:spcPct val="80000"/>
              </a:lnSpc>
            </a:pPr>
            <a:r>
              <a:rPr lang="en-US" sz="4400" dirty="0" err="1"/>
              <a:t>Kirzner</a:t>
            </a:r>
            <a:r>
              <a:rPr lang="en-US" sz="4400" dirty="0"/>
              <a:t> (1973) </a:t>
            </a:r>
          </a:p>
          <a:p>
            <a:pPr eaLnBrk="1" hangingPunct="1">
              <a:lnSpc>
                <a:spcPct val="80000"/>
              </a:lnSpc>
            </a:pPr>
            <a:r>
              <a:rPr lang="en-US" sz="4400" dirty="0"/>
              <a:t>Gartner (1988)</a:t>
            </a:r>
          </a:p>
        </p:txBody>
      </p:sp>
    </p:spTree>
    <p:extLst>
      <p:ext uri="{BB962C8B-B14F-4D97-AF65-F5344CB8AC3E}">
        <p14:creationId xmlns:p14="http://schemas.microsoft.com/office/powerpoint/2010/main" xmlns="" val="1812983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grpId="0" nodeType="clickEffect">
                                  <p:stCondLst>
                                    <p:cond delay="0"/>
                                  </p:stCondLst>
                                  <p:childTnLst>
                                    <p:set>
                                      <p:cBhvr>
                                        <p:cTn id="6" dur="1" fill="hold">
                                          <p:stCondLst>
                                            <p:cond delay="0"/>
                                          </p:stCondLst>
                                        </p:cTn>
                                        <p:tgtEl>
                                          <p:spTgt spid="322563">
                                            <p:txEl>
                                              <p:pRg st="1" end="1"/>
                                            </p:txEl>
                                          </p:spTgt>
                                        </p:tgtEl>
                                        <p:attrNameLst>
                                          <p:attrName>style.visibility</p:attrName>
                                        </p:attrNameLst>
                                      </p:cBhvr>
                                      <p:to>
                                        <p:strVal val="visible"/>
                                      </p:to>
                                    </p:set>
                                    <p:animEffect transition="in" filter="blinds(vertical)">
                                      <p:cBhvr>
                                        <p:cTn id="7" dur="500"/>
                                        <p:tgtEl>
                                          <p:spTgt spid="322563">
                                            <p:txEl>
                                              <p:pRg st="1" end="1"/>
                                            </p:txEl>
                                          </p:spTgt>
                                        </p:tgtEl>
                                      </p:cBhvr>
                                    </p:animEffect>
                                  </p:childTnLst>
                                  <p:subTnLst>
                                    <p:set>
                                      <p:cBhvr override="childStyle">
                                        <p:cTn dur="1" fill="hold" display="0" masterRel="nextClick" afterEffect="1"/>
                                        <p:tgtEl>
                                          <p:spTgt spid="322563">
                                            <p:txEl>
                                              <p:pRg st="1" end="1"/>
                                            </p:txEl>
                                          </p:spTgt>
                                        </p:tgtEl>
                                        <p:attrNameLst>
                                          <p:attrName>style.visibility</p:attrName>
                                        </p:attrNameLst>
                                      </p:cBhvr>
                                      <p:to>
                                        <p:strVal val="hidden"/>
                                      </p:to>
                                    </p:set>
                                  </p:subTnLst>
                                </p:cTn>
                              </p:par>
                              <p:par>
                                <p:cTn id="8" presetID="3" presetClass="entr" presetSubtype="5" fill="hold" grpId="0" nodeType="withEffect">
                                  <p:stCondLst>
                                    <p:cond delay="0"/>
                                  </p:stCondLst>
                                  <p:childTnLst>
                                    <p:set>
                                      <p:cBhvr>
                                        <p:cTn id="9" dur="1" fill="hold">
                                          <p:stCondLst>
                                            <p:cond delay="0"/>
                                          </p:stCondLst>
                                        </p:cTn>
                                        <p:tgtEl>
                                          <p:spTgt spid="322563">
                                            <p:txEl>
                                              <p:pRg st="2" end="2"/>
                                            </p:txEl>
                                          </p:spTgt>
                                        </p:tgtEl>
                                        <p:attrNameLst>
                                          <p:attrName>style.visibility</p:attrName>
                                        </p:attrNameLst>
                                      </p:cBhvr>
                                      <p:to>
                                        <p:strVal val="visible"/>
                                      </p:to>
                                    </p:set>
                                    <p:animEffect transition="in" filter="blinds(vertical)">
                                      <p:cBhvr>
                                        <p:cTn id="10" dur="500"/>
                                        <p:tgtEl>
                                          <p:spTgt spid="322563">
                                            <p:txEl>
                                              <p:pRg st="2" end="2"/>
                                            </p:txEl>
                                          </p:spTgt>
                                        </p:tgtEl>
                                      </p:cBhvr>
                                    </p:animEffect>
                                  </p:childTnLst>
                                  <p:subTnLst>
                                    <p:set>
                                      <p:cBhvr override="childStyle">
                                        <p:cTn dur="1" fill="hold" display="0" masterRel="nextClick" afterEffect="1"/>
                                        <p:tgtEl>
                                          <p:spTgt spid="322563">
                                            <p:txEl>
                                              <p:pRg st="2" end="2"/>
                                            </p:txEl>
                                          </p:spTgt>
                                        </p:tgtEl>
                                        <p:attrNameLst>
                                          <p:attrName>style.visibility</p:attrName>
                                        </p:attrNameLst>
                                      </p:cBhvr>
                                      <p:to>
                                        <p:strVal val="hidden"/>
                                      </p:to>
                                    </p:set>
                                  </p:subTnLst>
                                </p:cTn>
                              </p:par>
                              <p:par>
                                <p:cTn id="11" presetID="3" presetClass="entr" presetSubtype="5" fill="hold" grpId="0" nodeType="withEffect">
                                  <p:stCondLst>
                                    <p:cond delay="0"/>
                                  </p:stCondLst>
                                  <p:childTnLst>
                                    <p:set>
                                      <p:cBhvr>
                                        <p:cTn id="12" dur="1" fill="hold">
                                          <p:stCondLst>
                                            <p:cond delay="0"/>
                                          </p:stCondLst>
                                        </p:cTn>
                                        <p:tgtEl>
                                          <p:spTgt spid="322563">
                                            <p:txEl>
                                              <p:pRg st="3" end="3"/>
                                            </p:txEl>
                                          </p:spTgt>
                                        </p:tgtEl>
                                        <p:attrNameLst>
                                          <p:attrName>style.visibility</p:attrName>
                                        </p:attrNameLst>
                                      </p:cBhvr>
                                      <p:to>
                                        <p:strVal val="visible"/>
                                      </p:to>
                                    </p:set>
                                    <p:animEffect transition="in" filter="blinds(vertical)">
                                      <p:cBhvr>
                                        <p:cTn id="13" dur="500"/>
                                        <p:tgtEl>
                                          <p:spTgt spid="322563">
                                            <p:txEl>
                                              <p:pRg st="3" end="3"/>
                                            </p:txEl>
                                          </p:spTgt>
                                        </p:tgtEl>
                                      </p:cBhvr>
                                    </p:animEffect>
                                  </p:childTnLst>
                                  <p:subTnLst>
                                    <p:set>
                                      <p:cBhvr override="childStyle">
                                        <p:cTn dur="1" fill="hold" display="0" masterRel="nextClick" afterEffect="1"/>
                                        <p:tgtEl>
                                          <p:spTgt spid="322563">
                                            <p:txEl>
                                              <p:pRg st="3" end="3"/>
                                            </p:txEl>
                                          </p:spTgt>
                                        </p:tgtEl>
                                        <p:attrNameLst>
                                          <p:attrName>style.visibility</p:attrName>
                                        </p:attrNameLst>
                                      </p:cBhvr>
                                      <p:to>
                                        <p:strVal val="hidden"/>
                                      </p:to>
                                    </p:set>
                                  </p:subTnLst>
                                </p:cTn>
                              </p:par>
                              <p:par>
                                <p:cTn id="14" presetID="3" presetClass="entr" presetSubtype="5" fill="hold" grpId="0" nodeType="withEffect">
                                  <p:stCondLst>
                                    <p:cond delay="0"/>
                                  </p:stCondLst>
                                  <p:childTnLst>
                                    <p:set>
                                      <p:cBhvr>
                                        <p:cTn id="15" dur="1" fill="hold">
                                          <p:stCondLst>
                                            <p:cond delay="0"/>
                                          </p:stCondLst>
                                        </p:cTn>
                                        <p:tgtEl>
                                          <p:spTgt spid="322563">
                                            <p:txEl>
                                              <p:pRg st="4" end="4"/>
                                            </p:txEl>
                                          </p:spTgt>
                                        </p:tgtEl>
                                        <p:attrNameLst>
                                          <p:attrName>style.visibility</p:attrName>
                                        </p:attrNameLst>
                                      </p:cBhvr>
                                      <p:to>
                                        <p:strVal val="visible"/>
                                      </p:to>
                                    </p:set>
                                    <p:animEffect transition="in" filter="blinds(vertical)">
                                      <p:cBhvr>
                                        <p:cTn id="16" dur="500"/>
                                        <p:tgtEl>
                                          <p:spTgt spid="322563">
                                            <p:txEl>
                                              <p:pRg st="4" end="4"/>
                                            </p:txEl>
                                          </p:spTgt>
                                        </p:tgtEl>
                                      </p:cBhvr>
                                    </p:animEffect>
                                  </p:childTnLst>
                                  <p:subTnLst>
                                    <p:set>
                                      <p:cBhvr override="childStyle">
                                        <p:cTn dur="1" fill="hold" display="0" masterRel="nextClick" afterEffect="1"/>
                                        <p:tgtEl>
                                          <p:spTgt spid="322563">
                                            <p:txEl>
                                              <p:pRg st="4" end="4"/>
                                            </p:txEl>
                                          </p:spTgt>
                                        </p:tgtEl>
                                        <p:attrNameLst>
                                          <p:attrName>style.visibility</p:attrName>
                                        </p:attrNameLst>
                                      </p:cBhvr>
                                      <p:to>
                                        <p:strVal val="hidden"/>
                                      </p:to>
                                    </p:set>
                                  </p:subTnLst>
                                </p:cTn>
                              </p:par>
                              <p:par>
                                <p:cTn id="17" presetID="3" presetClass="entr" presetSubtype="5" fill="hold" grpId="0" nodeType="withEffect">
                                  <p:stCondLst>
                                    <p:cond delay="0"/>
                                  </p:stCondLst>
                                  <p:childTnLst>
                                    <p:set>
                                      <p:cBhvr>
                                        <p:cTn id="18" dur="1" fill="hold">
                                          <p:stCondLst>
                                            <p:cond delay="0"/>
                                          </p:stCondLst>
                                        </p:cTn>
                                        <p:tgtEl>
                                          <p:spTgt spid="322563">
                                            <p:txEl>
                                              <p:pRg st="5" end="5"/>
                                            </p:txEl>
                                          </p:spTgt>
                                        </p:tgtEl>
                                        <p:attrNameLst>
                                          <p:attrName>style.visibility</p:attrName>
                                        </p:attrNameLst>
                                      </p:cBhvr>
                                      <p:to>
                                        <p:strVal val="visible"/>
                                      </p:to>
                                    </p:set>
                                    <p:animEffect transition="in" filter="blinds(vertical)">
                                      <p:cBhvr>
                                        <p:cTn id="19" dur="500"/>
                                        <p:tgtEl>
                                          <p:spTgt spid="322563">
                                            <p:txEl>
                                              <p:pRg st="5" end="5"/>
                                            </p:txEl>
                                          </p:spTgt>
                                        </p:tgtEl>
                                      </p:cBhvr>
                                    </p:animEffect>
                                  </p:childTnLst>
                                  <p:subTnLst>
                                    <p:set>
                                      <p:cBhvr override="childStyle">
                                        <p:cTn dur="1" fill="hold" display="0" masterRel="nextClick" afterEffect="1"/>
                                        <p:tgtEl>
                                          <p:spTgt spid="322563">
                                            <p:txEl>
                                              <p:pRg st="5" end="5"/>
                                            </p:txEl>
                                          </p:spTgt>
                                        </p:tgtEl>
                                        <p:attrNameLst>
                                          <p:attrName>style.visibility</p:attrName>
                                        </p:attrNameLst>
                                      </p:cBhvr>
                                      <p:to>
                                        <p:strVal val="hidden"/>
                                      </p:to>
                                    </p:set>
                                  </p:subTnLst>
                                </p:cTn>
                              </p:par>
                              <p:par>
                                <p:cTn id="20" presetID="3" presetClass="entr" presetSubtype="5" fill="hold" grpId="0" nodeType="withEffect">
                                  <p:stCondLst>
                                    <p:cond delay="0"/>
                                  </p:stCondLst>
                                  <p:childTnLst>
                                    <p:set>
                                      <p:cBhvr>
                                        <p:cTn id="21" dur="1" fill="hold">
                                          <p:stCondLst>
                                            <p:cond delay="0"/>
                                          </p:stCondLst>
                                        </p:cTn>
                                        <p:tgtEl>
                                          <p:spTgt spid="322563">
                                            <p:txEl>
                                              <p:pRg st="6" end="6"/>
                                            </p:txEl>
                                          </p:spTgt>
                                        </p:tgtEl>
                                        <p:attrNameLst>
                                          <p:attrName>style.visibility</p:attrName>
                                        </p:attrNameLst>
                                      </p:cBhvr>
                                      <p:to>
                                        <p:strVal val="visible"/>
                                      </p:to>
                                    </p:set>
                                    <p:animEffect transition="in" filter="blinds(vertical)">
                                      <p:cBhvr>
                                        <p:cTn id="22" dur="500"/>
                                        <p:tgtEl>
                                          <p:spTgt spid="322563">
                                            <p:txEl>
                                              <p:pRg st="6" end="6"/>
                                            </p:txEl>
                                          </p:spTgt>
                                        </p:tgtEl>
                                      </p:cBhvr>
                                    </p:animEffect>
                                  </p:childTnLst>
                                  <p:subTnLst>
                                    <p:set>
                                      <p:cBhvr override="childStyle">
                                        <p:cTn dur="1" fill="hold" display="0" masterRel="nextClick" afterEffect="1"/>
                                        <p:tgtEl>
                                          <p:spTgt spid="322563">
                                            <p:txEl>
                                              <p:pRg st="6" end="6"/>
                                            </p:txEl>
                                          </p:spTgt>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2563"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t>Richard Cantillon (1697-1734)</a:t>
            </a:r>
          </a:p>
        </p:txBody>
      </p:sp>
      <p:sp>
        <p:nvSpPr>
          <p:cNvPr id="10243" name="Rectangle 3"/>
          <p:cNvSpPr>
            <a:spLocks noGrp="1" noChangeArrowheads="1"/>
          </p:cNvSpPr>
          <p:nvPr>
            <p:ph type="body" idx="1"/>
          </p:nvPr>
        </p:nvSpPr>
        <p:spPr>
          <a:xfrm>
            <a:off x="1981200" y="1371600"/>
            <a:ext cx="8229600" cy="5029200"/>
          </a:xfrm>
        </p:spPr>
        <p:txBody>
          <a:bodyPr>
            <a:normAutofit lnSpcReduction="10000"/>
          </a:bodyPr>
          <a:lstStyle/>
          <a:p>
            <a:pPr eaLnBrk="1" hangingPunct="1"/>
            <a:r>
              <a:rPr lang="en-US" sz="4000" dirty="0"/>
              <a:t>The entrepreneur is a specialist in taking on risk</a:t>
            </a:r>
          </a:p>
          <a:p>
            <a:pPr eaLnBrk="1" hangingPunct="1"/>
            <a:endParaRPr lang="en-US" sz="4000" dirty="0"/>
          </a:p>
          <a:p>
            <a:pPr eaLnBrk="1" hangingPunct="1"/>
            <a:r>
              <a:rPr lang="en-US" sz="4000" dirty="0"/>
              <a:t>He “insures” workers by buying their products (or labor services) for resale before consumers have indicated how much they are willing to pay.</a:t>
            </a:r>
          </a:p>
        </p:txBody>
      </p:sp>
    </p:spTree>
    <p:extLst>
      <p:ext uri="{BB962C8B-B14F-4D97-AF65-F5344CB8AC3E}">
        <p14:creationId xmlns:p14="http://schemas.microsoft.com/office/powerpoint/2010/main" xmlns="" val="7634440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981200" y="274638"/>
            <a:ext cx="8229600" cy="792162"/>
          </a:xfrm>
        </p:spPr>
        <p:txBody>
          <a:bodyPr/>
          <a:lstStyle/>
          <a:p>
            <a:pPr eaLnBrk="1" hangingPunct="1"/>
            <a:r>
              <a:rPr lang="en-US" dirty="0" smtClean="0"/>
              <a:t>Frank Knight (1885-1972)</a:t>
            </a:r>
          </a:p>
        </p:txBody>
      </p:sp>
      <p:sp>
        <p:nvSpPr>
          <p:cNvPr id="11267" name="Rectangle 3"/>
          <p:cNvSpPr>
            <a:spLocks noGrp="1" noChangeArrowheads="1"/>
          </p:cNvSpPr>
          <p:nvPr>
            <p:ph type="body" idx="1"/>
          </p:nvPr>
        </p:nvSpPr>
        <p:spPr>
          <a:xfrm>
            <a:off x="1981200" y="1066800"/>
            <a:ext cx="8229600" cy="5410200"/>
          </a:xfrm>
        </p:spPr>
        <p:txBody>
          <a:bodyPr>
            <a:normAutofit lnSpcReduction="10000"/>
          </a:bodyPr>
          <a:lstStyle/>
          <a:p>
            <a:pPr eaLnBrk="1" hangingPunct="1">
              <a:lnSpc>
                <a:spcPct val="90000"/>
              </a:lnSpc>
            </a:pPr>
            <a:r>
              <a:rPr lang="en-US" sz="2800" dirty="0"/>
              <a:t>Entrepreneur has a two-fold function</a:t>
            </a:r>
          </a:p>
          <a:p>
            <a:pPr lvl="1" eaLnBrk="1" hangingPunct="1">
              <a:lnSpc>
                <a:spcPct val="90000"/>
              </a:lnSpc>
            </a:pPr>
            <a:r>
              <a:rPr lang="en-US" sz="2400" dirty="0"/>
              <a:t>Exercising responsible control (directing the work of others)</a:t>
            </a:r>
          </a:p>
          <a:p>
            <a:pPr lvl="1" eaLnBrk="1" hangingPunct="1">
              <a:lnSpc>
                <a:spcPct val="90000"/>
              </a:lnSpc>
            </a:pPr>
            <a:r>
              <a:rPr lang="en-US" sz="2400" dirty="0"/>
              <a:t>Securing the owners of productive services against uncertainty and fluctuations in their incomes</a:t>
            </a:r>
          </a:p>
          <a:p>
            <a:pPr lvl="1" eaLnBrk="1" hangingPunct="1">
              <a:lnSpc>
                <a:spcPct val="90000"/>
              </a:lnSpc>
              <a:buNone/>
            </a:pPr>
            <a:endParaRPr lang="en-US" sz="2400" dirty="0"/>
          </a:p>
          <a:p>
            <a:pPr eaLnBrk="1" hangingPunct="1">
              <a:lnSpc>
                <a:spcPct val="90000"/>
              </a:lnSpc>
            </a:pPr>
            <a:r>
              <a:rPr lang="en-US" sz="2800" dirty="0"/>
              <a:t>Distinguished between </a:t>
            </a:r>
            <a:r>
              <a:rPr lang="en-US" sz="2800" u="sng" dirty="0"/>
              <a:t>risk</a:t>
            </a:r>
            <a:r>
              <a:rPr lang="en-US" sz="2800" dirty="0"/>
              <a:t>, which is insurable, and </a:t>
            </a:r>
            <a:r>
              <a:rPr lang="en-US" sz="2800" u="sng" dirty="0"/>
              <a:t>uncertainty</a:t>
            </a:r>
            <a:r>
              <a:rPr lang="en-US" sz="2800" dirty="0"/>
              <a:t>, which is not</a:t>
            </a:r>
          </a:p>
          <a:p>
            <a:pPr lvl="1" eaLnBrk="1" hangingPunct="1">
              <a:lnSpc>
                <a:spcPct val="90000"/>
              </a:lnSpc>
            </a:pPr>
            <a:r>
              <a:rPr lang="en-US" sz="2400" dirty="0"/>
              <a:t>Uncertainty includes things like changes affecting the marketing of consumer products (e.g., fashion trends)</a:t>
            </a:r>
          </a:p>
          <a:p>
            <a:pPr lvl="1" eaLnBrk="1" hangingPunct="1">
              <a:lnSpc>
                <a:spcPct val="90000"/>
              </a:lnSpc>
              <a:buNone/>
            </a:pPr>
            <a:endParaRPr lang="en-US" sz="2400" dirty="0"/>
          </a:p>
          <a:p>
            <a:pPr eaLnBrk="1" hangingPunct="1">
              <a:lnSpc>
                <a:spcPct val="90000"/>
              </a:lnSpc>
            </a:pPr>
            <a:r>
              <a:rPr lang="en-US" sz="2800" dirty="0"/>
              <a:t>Profit compensates entrepreneur for bearing uncertainty</a:t>
            </a:r>
          </a:p>
        </p:txBody>
      </p:sp>
    </p:spTree>
    <p:extLst>
      <p:ext uri="{BB962C8B-B14F-4D97-AF65-F5344CB8AC3E}">
        <p14:creationId xmlns:p14="http://schemas.microsoft.com/office/powerpoint/2010/main" xmlns="" val="2942590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133600" y="152400"/>
            <a:ext cx="8382000" cy="762000"/>
          </a:xfrm>
        </p:spPr>
        <p:txBody>
          <a:bodyPr/>
          <a:lstStyle/>
          <a:p>
            <a:pPr eaLnBrk="1" hangingPunct="1"/>
            <a:r>
              <a:rPr lang="en-US" smtClean="0"/>
              <a:t>Joseph Schumpeter (1883-1950)</a:t>
            </a:r>
          </a:p>
        </p:txBody>
      </p:sp>
      <p:sp>
        <p:nvSpPr>
          <p:cNvPr id="12291" name="Rectangle 3"/>
          <p:cNvSpPr>
            <a:spLocks noGrp="1" noChangeArrowheads="1"/>
          </p:cNvSpPr>
          <p:nvPr>
            <p:ph type="body" idx="1"/>
          </p:nvPr>
        </p:nvSpPr>
        <p:spPr>
          <a:xfrm>
            <a:off x="1981200" y="990600"/>
            <a:ext cx="8229600" cy="5410200"/>
          </a:xfrm>
        </p:spPr>
        <p:txBody>
          <a:bodyPr>
            <a:normAutofit/>
          </a:bodyPr>
          <a:lstStyle/>
          <a:p>
            <a:pPr eaLnBrk="1" hangingPunct="1">
              <a:lnSpc>
                <a:spcPct val="90000"/>
              </a:lnSpc>
            </a:pPr>
            <a:r>
              <a:rPr lang="en-US" sz="2900" dirty="0"/>
              <a:t>(1934) - “implements change (‘</a:t>
            </a:r>
            <a:r>
              <a:rPr lang="en-US" sz="2900" i="1" u="sng" dirty="0"/>
              <a:t>creative destruction</a:t>
            </a:r>
            <a:r>
              <a:rPr lang="en-US" sz="2900" dirty="0"/>
              <a:t>’) within markets through the carrying out of new combinations”.</a:t>
            </a:r>
          </a:p>
          <a:p>
            <a:pPr eaLnBrk="1" hangingPunct="1">
              <a:lnSpc>
                <a:spcPct val="90000"/>
              </a:lnSpc>
              <a:buNone/>
            </a:pPr>
            <a:endParaRPr lang="en-US" sz="2900" dirty="0"/>
          </a:p>
          <a:p>
            <a:pPr eaLnBrk="1" hangingPunct="1">
              <a:lnSpc>
                <a:spcPct val="90000"/>
              </a:lnSpc>
            </a:pPr>
            <a:r>
              <a:rPr lang="en-US" sz="2900" dirty="0"/>
              <a:t>(1942) – The entrepreneurial function “does not essentially consist in either inventing anything or otherwise creating the conditions which the enterprise exploits.  </a:t>
            </a:r>
            <a:r>
              <a:rPr lang="en-US" sz="2900" b="1" dirty="0"/>
              <a:t>It consists in getting things done</a:t>
            </a:r>
            <a:r>
              <a:rPr lang="en-US" sz="2900" dirty="0"/>
              <a:t>.”</a:t>
            </a:r>
          </a:p>
          <a:p>
            <a:pPr eaLnBrk="1" hangingPunct="1">
              <a:lnSpc>
                <a:spcPct val="90000"/>
              </a:lnSpc>
              <a:buNone/>
            </a:pPr>
            <a:endParaRPr lang="en-US" sz="2900" dirty="0"/>
          </a:p>
          <a:p>
            <a:pPr eaLnBrk="1" hangingPunct="1">
              <a:lnSpc>
                <a:spcPct val="90000"/>
              </a:lnSpc>
            </a:pPr>
            <a:r>
              <a:rPr lang="en-US" sz="2900" dirty="0"/>
              <a:t>A lot of what an entrepreneur does on a day-to-day basis is not “entrepreneurial”</a:t>
            </a:r>
          </a:p>
          <a:p>
            <a:pPr eaLnBrk="1" hangingPunct="1">
              <a:lnSpc>
                <a:spcPct val="90000"/>
              </a:lnSpc>
            </a:pPr>
            <a:endParaRPr lang="en-US" sz="2000" dirty="0"/>
          </a:p>
        </p:txBody>
      </p:sp>
    </p:spTree>
    <p:extLst>
      <p:ext uri="{BB962C8B-B14F-4D97-AF65-F5344CB8AC3E}">
        <p14:creationId xmlns:p14="http://schemas.microsoft.com/office/powerpoint/2010/main" xmlns="" val="19175693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mtClean="0"/>
              <a:t>Israel Kirzner</a:t>
            </a:r>
          </a:p>
        </p:txBody>
      </p:sp>
      <p:sp>
        <p:nvSpPr>
          <p:cNvPr id="13315" name="Rectangle 3"/>
          <p:cNvSpPr>
            <a:spLocks noGrp="1" noChangeArrowheads="1"/>
          </p:cNvSpPr>
          <p:nvPr>
            <p:ph type="body" idx="1"/>
          </p:nvPr>
        </p:nvSpPr>
        <p:spPr>
          <a:xfrm>
            <a:off x="1981200" y="1295401"/>
            <a:ext cx="8229600" cy="4830763"/>
          </a:xfrm>
        </p:spPr>
        <p:txBody>
          <a:bodyPr/>
          <a:lstStyle/>
          <a:p>
            <a:pPr eaLnBrk="1" hangingPunct="1"/>
            <a:r>
              <a:rPr lang="en-US" sz="4000" dirty="0"/>
              <a:t>Entrepreneur is an arbitrageur</a:t>
            </a:r>
          </a:p>
          <a:p>
            <a:pPr eaLnBrk="1" hangingPunct="1"/>
            <a:r>
              <a:rPr lang="en-US" sz="4000" dirty="0"/>
              <a:t>He or she discovers previously unknown market opportunities</a:t>
            </a:r>
          </a:p>
          <a:p>
            <a:pPr eaLnBrk="1" hangingPunct="1"/>
            <a:r>
              <a:rPr lang="en-US" sz="4000" dirty="0"/>
              <a:t>Key characteristic is entrepreneurial “alertness”</a:t>
            </a:r>
          </a:p>
        </p:txBody>
      </p:sp>
    </p:spTree>
    <p:extLst>
      <p:ext uri="{BB962C8B-B14F-4D97-AF65-F5344CB8AC3E}">
        <p14:creationId xmlns:p14="http://schemas.microsoft.com/office/powerpoint/2010/main" xmlns="" val="3446729474"/>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20266</TotalTime>
  <Words>760</Words>
  <Application>Microsoft Office PowerPoint</Application>
  <PresentationFormat>Custom</PresentationFormat>
  <Paragraphs>161</Paragraphs>
  <Slides>24</Slides>
  <Notes>19</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Facet</vt:lpstr>
      <vt:lpstr>Slide 1</vt:lpstr>
      <vt:lpstr>Definition of Entrepreneurship</vt:lpstr>
      <vt:lpstr>Entrepreneurship</vt:lpstr>
      <vt:lpstr>Some Modern Definitions</vt:lpstr>
      <vt:lpstr>What is Entrepreneurship?</vt:lpstr>
      <vt:lpstr>Richard Cantillon (1697-1734)</vt:lpstr>
      <vt:lpstr>Frank Knight (1885-1972)</vt:lpstr>
      <vt:lpstr>Joseph Schumpeter (1883-1950)</vt:lpstr>
      <vt:lpstr>Israel Kirzner</vt:lpstr>
      <vt:lpstr>Synthesis of “Entrepreneurship”</vt:lpstr>
      <vt:lpstr>Synthesis of “Entrepreneurship”</vt:lpstr>
      <vt:lpstr>The Promise of Entrepreneurship</vt:lpstr>
      <vt:lpstr>Slide 13</vt:lpstr>
      <vt:lpstr>Entrepreneurship and Technological Change</vt:lpstr>
      <vt:lpstr>Outcomes of Entrepreneurship</vt:lpstr>
      <vt:lpstr>The Nature of Entrepreneurial Start-ups </vt:lpstr>
      <vt:lpstr>New Business Formation</vt:lpstr>
      <vt:lpstr>New Business Failure</vt:lpstr>
      <vt:lpstr>The Entrepreneurial Evolution</vt:lpstr>
      <vt:lpstr>Entrepreneurial Trends </vt:lpstr>
      <vt:lpstr>Private endeavors</vt:lpstr>
      <vt:lpstr>Categories of small enterprise interventions </vt:lpstr>
      <vt:lpstr>Questions?</vt:lpstr>
      <vt:lpstr>Public Entrepreneurs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Rogers</cp:lastModifiedBy>
  <cp:revision>274</cp:revision>
  <dcterms:created xsi:type="dcterms:W3CDTF">2025-02-11T12:58:07Z</dcterms:created>
  <dcterms:modified xsi:type="dcterms:W3CDTF">2026-02-21T20:11:27Z</dcterms:modified>
</cp:coreProperties>
</file>