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0" r:id="rId6"/>
    <p:sldId id="262" r:id="rId7"/>
    <p:sldId id="261" r:id="rId8"/>
    <p:sldId id="302" r:id="rId9"/>
    <p:sldId id="263" r:id="rId10"/>
    <p:sldId id="264" r:id="rId11"/>
    <p:sldId id="305" r:id="rId12"/>
    <p:sldId id="265" r:id="rId13"/>
    <p:sldId id="267" r:id="rId14"/>
    <p:sldId id="297" r:id="rId15"/>
    <p:sldId id="270" r:id="rId16"/>
    <p:sldId id="268" r:id="rId17"/>
    <p:sldId id="306" r:id="rId18"/>
    <p:sldId id="271" r:id="rId19"/>
    <p:sldId id="272" r:id="rId20"/>
    <p:sldId id="273" r:id="rId21"/>
    <p:sldId id="307" r:id="rId22"/>
    <p:sldId id="274" r:id="rId23"/>
    <p:sldId id="308" r:id="rId24"/>
    <p:sldId id="275" r:id="rId25"/>
    <p:sldId id="309" r:id="rId26"/>
    <p:sldId id="276" r:id="rId27"/>
    <p:sldId id="277" r:id="rId28"/>
    <p:sldId id="298" r:id="rId29"/>
    <p:sldId id="278" r:id="rId30"/>
    <p:sldId id="303" r:id="rId31"/>
    <p:sldId id="279" r:id="rId32"/>
    <p:sldId id="310" r:id="rId33"/>
    <p:sldId id="281" r:id="rId34"/>
    <p:sldId id="280" r:id="rId35"/>
    <p:sldId id="282" r:id="rId36"/>
    <p:sldId id="299" r:id="rId37"/>
    <p:sldId id="292" r:id="rId38"/>
    <p:sldId id="311" r:id="rId39"/>
    <p:sldId id="283" r:id="rId40"/>
    <p:sldId id="312" r:id="rId41"/>
    <p:sldId id="294" r:id="rId42"/>
    <p:sldId id="293" r:id="rId43"/>
    <p:sldId id="284" r:id="rId44"/>
    <p:sldId id="285" r:id="rId45"/>
    <p:sldId id="313" r:id="rId46"/>
    <p:sldId id="286" r:id="rId47"/>
    <p:sldId id="300" r:id="rId48"/>
    <p:sldId id="287" r:id="rId49"/>
    <p:sldId id="288" r:id="rId50"/>
    <p:sldId id="289" r:id="rId51"/>
    <p:sldId id="290" r:id="rId52"/>
    <p:sldId id="304" r:id="rId53"/>
    <p:sldId id="291" r:id="rId54"/>
    <p:sldId id="296" r:id="rId55"/>
    <p:sldId id="314"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1264"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151F427-20D6-4174-B8A0-0C94D29832D9}" type="datetimeFigureOut">
              <a:rPr lang="en-GB" smtClean="0"/>
              <a:t>11/04/2024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A38CC2-2CAB-4CB8-B709-061A0E60DEEF}" type="slidenum">
              <a:rPr lang="en-GB" smtClean="0"/>
              <a:t>‹#›</a:t>
            </a:fld>
            <a:endParaRPr lang="en-GB"/>
          </a:p>
        </p:txBody>
      </p:sp>
    </p:spTree>
    <p:extLst>
      <p:ext uri="{BB962C8B-B14F-4D97-AF65-F5344CB8AC3E}">
        <p14:creationId xmlns:p14="http://schemas.microsoft.com/office/powerpoint/2010/main" val="1567186857"/>
      </p:ext>
    </p:extLst>
  </p:cSld>
  <p:clrMapOvr>
    <a:masterClrMapping/>
  </p:clrMapOvr>
  <p:transition spd="slow">
    <p:push dir="u"/>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51F427-20D6-4174-B8A0-0C94D29832D9}" type="datetimeFigureOut">
              <a:rPr lang="en-GB" smtClean="0"/>
              <a:t>11/04/2024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A38CC2-2CAB-4CB8-B709-061A0E60DEEF}" type="slidenum">
              <a:rPr lang="en-GB" smtClean="0"/>
              <a:t>‹#›</a:t>
            </a:fld>
            <a:endParaRPr lang="en-GB"/>
          </a:p>
        </p:txBody>
      </p:sp>
    </p:spTree>
    <p:extLst>
      <p:ext uri="{BB962C8B-B14F-4D97-AF65-F5344CB8AC3E}">
        <p14:creationId xmlns:p14="http://schemas.microsoft.com/office/powerpoint/2010/main" val="1296492545"/>
      </p:ext>
    </p:extLst>
  </p:cSld>
  <p:clrMapOvr>
    <a:masterClrMapping/>
  </p:clrMapOvr>
  <p:transition spd="slow">
    <p:push dir="u"/>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51F427-20D6-4174-B8A0-0C94D29832D9}" type="datetimeFigureOut">
              <a:rPr lang="en-GB" smtClean="0"/>
              <a:t>11/04/2024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A38CC2-2CAB-4CB8-B709-061A0E60DEEF}" type="slidenum">
              <a:rPr lang="en-GB" smtClean="0"/>
              <a:t>‹#›</a:t>
            </a:fld>
            <a:endParaRPr lang="en-GB"/>
          </a:p>
        </p:txBody>
      </p:sp>
    </p:spTree>
    <p:extLst>
      <p:ext uri="{BB962C8B-B14F-4D97-AF65-F5344CB8AC3E}">
        <p14:creationId xmlns:p14="http://schemas.microsoft.com/office/powerpoint/2010/main" val="978027743"/>
      </p:ext>
    </p:extLst>
  </p:cSld>
  <p:clrMapOvr>
    <a:masterClrMapping/>
  </p:clrMapOvr>
  <p:transition spd="slow">
    <p:push dir="u"/>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51F427-20D6-4174-B8A0-0C94D29832D9}" type="datetimeFigureOut">
              <a:rPr lang="en-GB" smtClean="0"/>
              <a:t>11/04/2024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A38CC2-2CAB-4CB8-B709-061A0E60DEEF}" type="slidenum">
              <a:rPr lang="en-GB" smtClean="0"/>
              <a:t>‹#›</a:t>
            </a:fld>
            <a:endParaRPr lang="en-GB"/>
          </a:p>
        </p:txBody>
      </p:sp>
    </p:spTree>
    <p:extLst>
      <p:ext uri="{BB962C8B-B14F-4D97-AF65-F5344CB8AC3E}">
        <p14:creationId xmlns:p14="http://schemas.microsoft.com/office/powerpoint/2010/main" val="3798985927"/>
      </p:ext>
    </p:extLst>
  </p:cSld>
  <p:clrMapOvr>
    <a:masterClrMapping/>
  </p:clrMapOvr>
  <p:transition spd="slow">
    <p:push dir="u"/>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51F427-20D6-4174-B8A0-0C94D29832D9}" type="datetimeFigureOut">
              <a:rPr lang="en-GB" smtClean="0"/>
              <a:t>11/04/2024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A38CC2-2CAB-4CB8-B709-061A0E60DEEF}" type="slidenum">
              <a:rPr lang="en-GB" smtClean="0"/>
              <a:t>‹#›</a:t>
            </a:fld>
            <a:endParaRPr lang="en-GB"/>
          </a:p>
        </p:txBody>
      </p:sp>
    </p:spTree>
    <p:extLst>
      <p:ext uri="{BB962C8B-B14F-4D97-AF65-F5344CB8AC3E}">
        <p14:creationId xmlns:p14="http://schemas.microsoft.com/office/powerpoint/2010/main" val="3992449450"/>
      </p:ext>
    </p:extLst>
  </p:cSld>
  <p:clrMapOvr>
    <a:masterClrMapping/>
  </p:clrMapOvr>
  <p:transition spd="slow">
    <p:push dir="u"/>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151F427-20D6-4174-B8A0-0C94D29832D9}" type="datetimeFigureOut">
              <a:rPr lang="en-GB" smtClean="0"/>
              <a:t>11/04/2024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A38CC2-2CAB-4CB8-B709-061A0E60DEEF}" type="slidenum">
              <a:rPr lang="en-GB" smtClean="0"/>
              <a:t>‹#›</a:t>
            </a:fld>
            <a:endParaRPr lang="en-GB"/>
          </a:p>
        </p:txBody>
      </p:sp>
    </p:spTree>
    <p:extLst>
      <p:ext uri="{BB962C8B-B14F-4D97-AF65-F5344CB8AC3E}">
        <p14:creationId xmlns:p14="http://schemas.microsoft.com/office/powerpoint/2010/main" val="3828999431"/>
      </p:ext>
    </p:extLst>
  </p:cSld>
  <p:clrMapOvr>
    <a:masterClrMapping/>
  </p:clrMapOvr>
  <p:transition spd="slow">
    <p:push dir="u"/>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151F427-20D6-4174-B8A0-0C94D29832D9}" type="datetimeFigureOut">
              <a:rPr lang="en-GB" smtClean="0"/>
              <a:t>11/04/2024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DA38CC2-2CAB-4CB8-B709-061A0E60DEEF}" type="slidenum">
              <a:rPr lang="en-GB" smtClean="0"/>
              <a:t>‹#›</a:t>
            </a:fld>
            <a:endParaRPr lang="en-GB"/>
          </a:p>
        </p:txBody>
      </p:sp>
    </p:spTree>
    <p:extLst>
      <p:ext uri="{BB962C8B-B14F-4D97-AF65-F5344CB8AC3E}">
        <p14:creationId xmlns:p14="http://schemas.microsoft.com/office/powerpoint/2010/main" val="1612505449"/>
      </p:ext>
    </p:extLst>
  </p:cSld>
  <p:clrMapOvr>
    <a:masterClrMapping/>
  </p:clrMapOvr>
  <p:transition spd="slow">
    <p:push dir="u"/>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51F427-20D6-4174-B8A0-0C94D29832D9}" type="datetimeFigureOut">
              <a:rPr lang="en-GB" smtClean="0"/>
              <a:t>11/04/2024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A38CC2-2CAB-4CB8-B709-061A0E60DEEF}" type="slidenum">
              <a:rPr lang="en-GB" smtClean="0"/>
              <a:t>‹#›</a:t>
            </a:fld>
            <a:endParaRPr lang="en-GB"/>
          </a:p>
        </p:txBody>
      </p:sp>
    </p:spTree>
    <p:extLst>
      <p:ext uri="{BB962C8B-B14F-4D97-AF65-F5344CB8AC3E}">
        <p14:creationId xmlns:p14="http://schemas.microsoft.com/office/powerpoint/2010/main" val="3762527305"/>
      </p:ext>
    </p:extLst>
  </p:cSld>
  <p:clrMapOvr>
    <a:masterClrMapping/>
  </p:clrMapOvr>
  <p:transition spd="slow">
    <p:push dir="u"/>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51F427-20D6-4174-B8A0-0C94D29832D9}" type="datetimeFigureOut">
              <a:rPr lang="en-GB" smtClean="0"/>
              <a:t>11/04/2024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DA38CC2-2CAB-4CB8-B709-061A0E60DEEF}" type="slidenum">
              <a:rPr lang="en-GB" smtClean="0"/>
              <a:t>‹#›</a:t>
            </a:fld>
            <a:endParaRPr lang="en-GB"/>
          </a:p>
        </p:txBody>
      </p:sp>
    </p:spTree>
    <p:extLst>
      <p:ext uri="{BB962C8B-B14F-4D97-AF65-F5344CB8AC3E}">
        <p14:creationId xmlns:p14="http://schemas.microsoft.com/office/powerpoint/2010/main" val="1543247167"/>
      </p:ext>
    </p:extLst>
  </p:cSld>
  <p:clrMapOvr>
    <a:masterClrMapping/>
  </p:clrMapOvr>
  <p:transition spd="slow">
    <p:push dir="u"/>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51F427-20D6-4174-B8A0-0C94D29832D9}" type="datetimeFigureOut">
              <a:rPr lang="en-GB" smtClean="0"/>
              <a:t>11/04/2024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A38CC2-2CAB-4CB8-B709-061A0E60DEEF}" type="slidenum">
              <a:rPr lang="en-GB" smtClean="0"/>
              <a:t>‹#›</a:t>
            </a:fld>
            <a:endParaRPr lang="en-GB"/>
          </a:p>
        </p:txBody>
      </p:sp>
    </p:spTree>
    <p:extLst>
      <p:ext uri="{BB962C8B-B14F-4D97-AF65-F5344CB8AC3E}">
        <p14:creationId xmlns:p14="http://schemas.microsoft.com/office/powerpoint/2010/main" val="1902413423"/>
      </p:ext>
    </p:extLst>
  </p:cSld>
  <p:clrMapOvr>
    <a:masterClrMapping/>
  </p:clrMapOvr>
  <p:transition spd="slow">
    <p:push dir="u"/>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51F427-20D6-4174-B8A0-0C94D29832D9}" type="datetimeFigureOut">
              <a:rPr lang="en-GB" smtClean="0"/>
              <a:t>11/04/2024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A38CC2-2CAB-4CB8-B709-061A0E60DEEF}" type="slidenum">
              <a:rPr lang="en-GB" smtClean="0"/>
              <a:t>‹#›</a:t>
            </a:fld>
            <a:endParaRPr lang="en-GB"/>
          </a:p>
        </p:txBody>
      </p:sp>
    </p:spTree>
    <p:extLst>
      <p:ext uri="{BB962C8B-B14F-4D97-AF65-F5344CB8AC3E}">
        <p14:creationId xmlns:p14="http://schemas.microsoft.com/office/powerpoint/2010/main" val="4220051949"/>
      </p:ext>
    </p:extLst>
  </p:cSld>
  <p:clrMapOvr>
    <a:masterClrMapping/>
  </p:clrMapOvr>
  <p:transition spd="slow">
    <p:push dir="u"/>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51F427-20D6-4174-B8A0-0C94D29832D9}" type="datetimeFigureOut">
              <a:rPr lang="en-GB" smtClean="0"/>
              <a:t>11/04/2024</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A38CC2-2CAB-4CB8-B709-061A0E60DEEF}" type="slidenum">
              <a:rPr lang="en-GB" smtClean="0"/>
              <a:t>‹#›</a:t>
            </a:fld>
            <a:endParaRPr lang="en-GB"/>
          </a:p>
        </p:txBody>
      </p:sp>
    </p:spTree>
    <p:extLst>
      <p:ext uri="{BB962C8B-B14F-4D97-AF65-F5344CB8AC3E}">
        <p14:creationId xmlns:p14="http://schemas.microsoft.com/office/powerpoint/2010/main" val="4063013743"/>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ransition spd="slow">
    <p:push dir="u"/>
  </p:transition>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CHINA AS A SUPER POWER</a:t>
            </a:r>
            <a:endParaRPr lang="en-GB" dirty="0"/>
          </a:p>
        </p:txBody>
      </p:sp>
      <p:sp>
        <p:nvSpPr>
          <p:cNvPr id="3" name="Subtitle 2"/>
          <p:cNvSpPr>
            <a:spLocks noGrp="1"/>
          </p:cNvSpPr>
          <p:nvPr>
            <p:ph type="subTitle" idx="1"/>
          </p:nvPr>
        </p:nvSpPr>
        <p:spPr/>
        <p:txBody>
          <a:bodyPr/>
          <a:lstStyle/>
          <a:p>
            <a:r>
              <a:rPr lang="en-GB" dirty="0" smtClean="0"/>
              <a:t>LESSONS FOR DEVELOPING COUNTRIES </a:t>
            </a:r>
            <a:endParaRPr lang="en-GB" dirty="0"/>
          </a:p>
        </p:txBody>
      </p:sp>
    </p:spTree>
    <p:extLst>
      <p:ext uri="{BB962C8B-B14F-4D97-AF65-F5344CB8AC3E}">
        <p14:creationId xmlns:p14="http://schemas.microsoft.com/office/powerpoint/2010/main" val="50207392"/>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History cont.</a:t>
            </a:r>
            <a:endParaRPr lang="en-GB" b="1" dirty="0"/>
          </a:p>
        </p:txBody>
      </p:sp>
      <p:sp>
        <p:nvSpPr>
          <p:cNvPr id="3" name="Content Placeholder 2"/>
          <p:cNvSpPr>
            <a:spLocks noGrp="1"/>
          </p:cNvSpPr>
          <p:nvPr>
            <p:ph idx="1"/>
          </p:nvPr>
        </p:nvSpPr>
        <p:spPr>
          <a:xfrm>
            <a:off x="0" y="1390918"/>
            <a:ext cx="9144000" cy="4918442"/>
          </a:xfrm>
        </p:spPr>
        <p:txBody>
          <a:bodyPr>
            <a:normAutofit/>
          </a:bodyPr>
          <a:lstStyle/>
          <a:p>
            <a:pPr algn="just"/>
            <a:r>
              <a:rPr lang="en-GB" sz="3900" dirty="0"/>
              <a:t>Economic control of various enterprises was given </a:t>
            </a:r>
            <a:r>
              <a:rPr lang="en-GB" sz="3900" b="1" dirty="0"/>
              <a:t>to provincial and local governments, </a:t>
            </a:r>
            <a:r>
              <a:rPr lang="en-GB" sz="3900" dirty="0"/>
              <a:t>which were generally allowed to operate and compete on free market principles, rather than under the direction and guidance of state planning. </a:t>
            </a:r>
          </a:p>
          <a:p>
            <a:endParaRPr lang="en-GB" dirty="0"/>
          </a:p>
        </p:txBody>
      </p:sp>
    </p:spTree>
    <p:extLst>
      <p:ext uri="{BB962C8B-B14F-4D97-AF65-F5344CB8AC3E}">
        <p14:creationId xmlns:p14="http://schemas.microsoft.com/office/powerpoint/2010/main" val="2061316344"/>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sz="3200" dirty="0"/>
              <a:t>citizens were encouraged to start their own businesses. </a:t>
            </a:r>
          </a:p>
          <a:p>
            <a:pPr algn="just"/>
            <a:r>
              <a:rPr lang="en-US" sz="3200" dirty="0"/>
              <a:t>Coastal regions and cities were designated as open cities and development zones, which allowed them to experiment with free market reforms and to offer tax and trade incentives to attract foreign investment. </a:t>
            </a:r>
          </a:p>
          <a:p>
            <a:endParaRPr lang="en-US" dirty="0"/>
          </a:p>
        </p:txBody>
      </p:sp>
    </p:spTree>
    <p:extLst>
      <p:ext uri="{BB962C8B-B14F-4D97-AF65-F5344CB8AC3E}">
        <p14:creationId xmlns:p14="http://schemas.microsoft.com/office/powerpoint/2010/main" val="3985519556"/>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History cont.</a:t>
            </a:r>
            <a:endParaRPr lang="en-GB" b="1" dirty="0"/>
          </a:p>
        </p:txBody>
      </p:sp>
      <p:sp>
        <p:nvSpPr>
          <p:cNvPr id="3" name="Content Placeholder 2"/>
          <p:cNvSpPr>
            <a:spLocks noGrp="1"/>
          </p:cNvSpPr>
          <p:nvPr>
            <p:ph idx="1"/>
          </p:nvPr>
        </p:nvSpPr>
        <p:spPr>
          <a:xfrm>
            <a:off x="0" y="1275008"/>
            <a:ext cx="9015211" cy="5034352"/>
          </a:xfrm>
        </p:spPr>
        <p:txBody>
          <a:bodyPr>
            <a:normAutofit lnSpcReduction="10000"/>
          </a:bodyPr>
          <a:lstStyle/>
          <a:p>
            <a:r>
              <a:rPr lang="en-GB" sz="3200" b="1" dirty="0"/>
              <a:t>state price controls </a:t>
            </a:r>
            <a:r>
              <a:rPr lang="en-GB" sz="3200" dirty="0"/>
              <a:t>on a wide range of products were </a:t>
            </a:r>
            <a:r>
              <a:rPr lang="en-GB" sz="3200" b="1" dirty="0" smtClean="0"/>
              <a:t>gradually and systematically  </a:t>
            </a:r>
            <a:r>
              <a:rPr lang="en-GB" sz="3200" b="1" dirty="0"/>
              <a:t>eliminated. </a:t>
            </a:r>
            <a:endParaRPr lang="en-GB" sz="3200" b="1" dirty="0" smtClean="0"/>
          </a:p>
          <a:p>
            <a:pPr algn="just"/>
            <a:r>
              <a:rPr lang="en-GB" sz="3200" b="1" i="1" dirty="0"/>
              <a:t>Note: China’s gradual implementation of economic reforms sought to identify which policies produced </a:t>
            </a:r>
            <a:r>
              <a:rPr lang="en-GB" sz="3200" b="1" i="1" dirty="0" err="1"/>
              <a:t>favorable</a:t>
            </a:r>
            <a:r>
              <a:rPr lang="en-GB" sz="3200" b="1" i="1" dirty="0"/>
              <a:t> economic outcomes (and which did not) so that they could be implemented in other parts of country, a process Deng Xiaoping reportedly referred to as </a:t>
            </a:r>
            <a:r>
              <a:rPr lang="en-GB" sz="3200" b="1" i="1" dirty="0">
                <a:solidFill>
                  <a:srgbClr val="FF0000"/>
                </a:solidFill>
              </a:rPr>
              <a:t>“crossing the river by touching the stones.”</a:t>
            </a:r>
          </a:p>
          <a:p>
            <a:endParaRPr lang="en-GB" sz="3200" b="1" dirty="0"/>
          </a:p>
        </p:txBody>
      </p:sp>
    </p:spTree>
    <p:extLst>
      <p:ext uri="{BB962C8B-B14F-4D97-AF65-F5344CB8AC3E}">
        <p14:creationId xmlns:p14="http://schemas.microsoft.com/office/powerpoint/2010/main" val="4246173319"/>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B. Causes of China’s Economic Growth </a:t>
            </a:r>
            <a:r>
              <a:rPr lang="en-GB" dirty="0" smtClean="0"/>
              <a:t/>
            </a:r>
            <a:br>
              <a:rPr lang="en-GB" dirty="0" smtClean="0"/>
            </a:br>
            <a:endParaRPr lang="en-GB" dirty="0"/>
          </a:p>
        </p:txBody>
      </p:sp>
      <p:sp>
        <p:nvSpPr>
          <p:cNvPr id="3" name="Content Placeholder 2"/>
          <p:cNvSpPr>
            <a:spLocks noGrp="1"/>
          </p:cNvSpPr>
          <p:nvPr>
            <p:ph idx="1"/>
          </p:nvPr>
        </p:nvSpPr>
        <p:spPr>
          <a:xfrm>
            <a:off x="-1" y="1223493"/>
            <a:ext cx="9144001" cy="4986716"/>
          </a:xfrm>
        </p:spPr>
        <p:txBody>
          <a:bodyPr>
            <a:normAutofit/>
          </a:bodyPr>
          <a:lstStyle/>
          <a:p>
            <a:pPr marL="0" indent="0" algn="just">
              <a:buNone/>
            </a:pPr>
            <a:r>
              <a:rPr lang="en-GB" sz="4000" dirty="0"/>
              <a:t>Economists generally attribute much of China’s rapid economic growth to two main factors: </a:t>
            </a:r>
            <a:r>
              <a:rPr lang="en-GB" sz="4000" b="1" u="sng" dirty="0"/>
              <a:t>large-scale capital investment </a:t>
            </a:r>
            <a:r>
              <a:rPr lang="en-GB" sz="4000" dirty="0"/>
              <a:t>(financed by large domestic savings and foreign investment) </a:t>
            </a:r>
            <a:r>
              <a:rPr lang="en-GB" sz="4000" u="sng" dirty="0"/>
              <a:t>and </a:t>
            </a:r>
            <a:r>
              <a:rPr lang="en-GB" sz="4000" b="1" u="sng" dirty="0"/>
              <a:t>rapid productivity growth. </a:t>
            </a:r>
          </a:p>
          <a:p>
            <a:endParaRPr lang="en-GB" dirty="0"/>
          </a:p>
        </p:txBody>
      </p:sp>
    </p:spTree>
    <p:extLst>
      <p:ext uri="{BB962C8B-B14F-4D97-AF65-F5344CB8AC3E}">
        <p14:creationId xmlns:p14="http://schemas.microsoft.com/office/powerpoint/2010/main" val="1461939772"/>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1" y="1690689"/>
            <a:ext cx="9144001" cy="4618671"/>
          </a:xfrm>
        </p:spPr>
        <p:txBody>
          <a:bodyPr/>
          <a:lstStyle/>
          <a:p>
            <a:pPr algn="just"/>
            <a:r>
              <a:rPr lang="en-GB" sz="3600" dirty="0"/>
              <a:t>China has historically maintained a </a:t>
            </a:r>
            <a:r>
              <a:rPr lang="en-GB" sz="3600" b="1" u="sng" dirty="0"/>
              <a:t>high rate of savings. </a:t>
            </a:r>
            <a:r>
              <a:rPr lang="en-GB" sz="3600" dirty="0"/>
              <a:t>When reforms were initiated in 1979, domestic savings as a percentage of GDP stood at 32%. </a:t>
            </a:r>
          </a:p>
          <a:p>
            <a:pPr marL="0" indent="0" algn="just">
              <a:buNone/>
            </a:pPr>
            <a:r>
              <a:rPr lang="en-GB" sz="3600" dirty="0"/>
              <a:t>However, most Chinese savings during this period were </a:t>
            </a:r>
            <a:r>
              <a:rPr lang="en-GB" sz="3600" u="sng" dirty="0"/>
              <a:t>generated by the profits of SOEs</a:t>
            </a:r>
            <a:r>
              <a:rPr lang="en-GB" sz="3600" dirty="0"/>
              <a:t>, which were used by the central government for domestic investment.</a:t>
            </a:r>
          </a:p>
          <a:p>
            <a:endParaRPr lang="en-GB" dirty="0"/>
          </a:p>
        </p:txBody>
      </p:sp>
    </p:spTree>
    <p:extLst>
      <p:ext uri="{BB962C8B-B14F-4D97-AF65-F5344CB8AC3E}">
        <p14:creationId xmlns:p14="http://schemas.microsoft.com/office/powerpoint/2010/main" val="3070254272"/>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Causes cont.</a:t>
            </a:r>
            <a:endParaRPr lang="en-GB" b="1" dirty="0"/>
          </a:p>
        </p:txBody>
      </p:sp>
      <p:sp>
        <p:nvSpPr>
          <p:cNvPr id="3" name="Content Placeholder 2"/>
          <p:cNvSpPr>
            <a:spLocks noGrp="1"/>
          </p:cNvSpPr>
          <p:nvPr>
            <p:ph idx="1"/>
          </p:nvPr>
        </p:nvSpPr>
        <p:spPr/>
        <p:txBody>
          <a:bodyPr>
            <a:normAutofit/>
          </a:bodyPr>
          <a:lstStyle/>
          <a:p>
            <a:pPr marL="0" indent="0" algn="just">
              <a:buNone/>
            </a:pPr>
            <a:r>
              <a:rPr lang="en-GB" sz="3600" b="1" i="1" dirty="0"/>
              <a:t>Note: The large level of savings has enabled China to substantially boost domestic investment. In fact, China’s gross domestic savings levels far exceed its domestic investment levels, which have made </a:t>
            </a:r>
            <a:r>
              <a:rPr lang="en-GB" sz="3600" b="1" i="1" u="sng" dirty="0">
                <a:solidFill>
                  <a:srgbClr val="FF0000"/>
                </a:solidFill>
              </a:rPr>
              <a:t>China a large net global lender.</a:t>
            </a:r>
          </a:p>
        </p:txBody>
      </p:sp>
    </p:spTree>
    <p:extLst>
      <p:ext uri="{BB962C8B-B14F-4D97-AF65-F5344CB8AC3E}">
        <p14:creationId xmlns:p14="http://schemas.microsoft.com/office/powerpoint/2010/main" val="3044331712"/>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Causes cont.</a:t>
            </a:r>
            <a:endParaRPr lang="en-GB" dirty="0"/>
          </a:p>
        </p:txBody>
      </p:sp>
      <p:sp>
        <p:nvSpPr>
          <p:cNvPr id="3" name="Content Placeholder 2"/>
          <p:cNvSpPr>
            <a:spLocks noGrp="1"/>
          </p:cNvSpPr>
          <p:nvPr>
            <p:ph idx="1"/>
          </p:nvPr>
        </p:nvSpPr>
        <p:spPr>
          <a:xfrm>
            <a:off x="0" y="1300766"/>
            <a:ext cx="9144000" cy="4969957"/>
          </a:xfrm>
        </p:spPr>
        <p:txBody>
          <a:bodyPr>
            <a:normAutofit lnSpcReduction="10000"/>
          </a:bodyPr>
          <a:lstStyle/>
          <a:p>
            <a:pPr algn="just"/>
            <a:r>
              <a:rPr lang="en-GB" sz="3600" b="1" u="sng" dirty="0"/>
              <a:t>Several economists have concluded that productivity gains </a:t>
            </a:r>
            <a:r>
              <a:rPr lang="en-GB" sz="3600" dirty="0"/>
              <a:t>(i.e., increases in efficiency) have been another major factor in China’s rapid economic growth. The improvements to productivity were caused largely by a </a:t>
            </a:r>
            <a:r>
              <a:rPr lang="en-GB" sz="3600" b="1" dirty="0"/>
              <a:t>reallocation of resources to more productive uses</a:t>
            </a:r>
            <a:r>
              <a:rPr lang="en-GB" sz="3600" dirty="0"/>
              <a:t>, especially in sectors that were formerly heavily controlled by the central government, such as </a:t>
            </a:r>
            <a:r>
              <a:rPr lang="en-GB" sz="3600" u="sng" dirty="0"/>
              <a:t>agriculture, trade, and services. </a:t>
            </a:r>
          </a:p>
          <a:p>
            <a:pPr marL="0" indent="0">
              <a:buNone/>
            </a:pPr>
            <a:endParaRPr lang="en-GB" dirty="0"/>
          </a:p>
        </p:txBody>
      </p:sp>
    </p:spTree>
    <p:extLst>
      <p:ext uri="{BB962C8B-B14F-4D97-AF65-F5344CB8AC3E}">
        <p14:creationId xmlns:p14="http://schemas.microsoft.com/office/powerpoint/2010/main" val="2984653196"/>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sz="3600" dirty="0"/>
              <a:t>Trade liberalization was also a major key to China’s economic success. Removing trade barriers encouraged greater competition and attracted FDI inflows. </a:t>
            </a:r>
            <a:endParaRPr lang="en-US" sz="3600" dirty="0" smtClean="0"/>
          </a:p>
          <a:p>
            <a:pPr algn="just"/>
            <a:r>
              <a:rPr lang="en-US" sz="3600" dirty="0" smtClean="0"/>
              <a:t>Big population of skilled and unskilled labour forces.</a:t>
            </a:r>
            <a:endParaRPr lang="en-US" sz="3600" dirty="0"/>
          </a:p>
          <a:p>
            <a:endParaRPr lang="en-US" dirty="0"/>
          </a:p>
        </p:txBody>
      </p:sp>
    </p:spTree>
    <p:extLst>
      <p:ext uri="{BB962C8B-B14F-4D97-AF65-F5344CB8AC3E}">
        <p14:creationId xmlns:p14="http://schemas.microsoft.com/office/powerpoint/2010/main" val="3293985923"/>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 Outcome of the reforms </a:t>
            </a:r>
            <a:endParaRPr lang="en-GB" dirty="0"/>
          </a:p>
        </p:txBody>
      </p:sp>
      <p:sp>
        <p:nvSpPr>
          <p:cNvPr id="3" name="Content Placeholder 2"/>
          <p:cNvSpPr>
            <a:spLocks noGrp="1"/>
          </p:cNvSpPr>
          <p:nvPr>
            <p:ph idx="1"/>
          </p:nvPr>
        </p:nvSpPr>
        <p:spPr>
          <a:xfrm>
            <a:off x="-1" y="1429555"/>
            <a:ext cx="9144001" cy="4678637"/>
          </a:xfrm>
        </p:spPr>
        <p:txBody>
          <a:bodyPr>
            <a:noAutofit/>
          </a:bodyPr>
          <a:lstStyle/>
          <a:p>
            <a:r>
              <a:rPr lang="en-GB" sz="3200" b="1" u="sng" dirty="0"/>
              <a:t>China as the </a:t>
            </a:r>
            <a:r>
              <a:rPr lang="en-GB" sz="3200" b="1" dirty="0"/>
              <a:t>World’s</a:t>
            </a:r>
            <a:r>
              <a:rPr lang="en-GB" sz="3200" b="1" u="sng" dirty="0"/>
              <a:t> Largest Manufacturer </a:t>
            </a:r>
            <a:endParaRPr lang="en-GB" sz="3200" u="sng" dirty="0"/>
          </a:p>
          <a:p>
            <a:pPr marL="0" indent="0" algn="just">
              <a:buNone/>
            </a:pPr>
            <a:r>
              <a:rPr lang="en-GB" sz="3200" dirty="0"/>
              <a:t>China has emerged as the world’s largest manufacturer according to the United Nations. In its </a:t>
            </a:r>
            <a:r>
              <a:rPr lang="en-GB" sz="3200" i="1" dirty="0"/>
              <a:t>2013 Global Manufacturing Competitiveness Index, Deloitte </a:t>
            </a:r>
            <a:r>
              <a:rPr lang="en-GB" sz="3200" dirty="0"/>
              <a:t>(an international consulting firm) ranked China first in manufacturing in 2013 and projected it would remain so in five years (the United States ranked third in 2013 and was projected to rank fifth in 2018). </a:t>
            </a:r>
          </a:p>
        </p:txBody>
      </p:sp>
    </p:spTree>
    <p:extLst>
      <p:ext uri="{BB962C8B-B14F-4D97-AF65-F5344CB8AC3E}">
        <p14:creationId xmlns:p14="http://schemas.microsoft.com/office/powerpoint/2010/main" val="498592487"/>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Outcome cont.</a:t>
            </a:r>
            <a:endParaRPr lang="en-GB" dirty="0"/>
          </a:p>
        </p:txBody>
      </p:sp>
      <p:sp>
        <p:nvSpPr>
          <p:cNvPr id="3" name="Content Placeholder 2"/>
          <p:cNvSpPr>
            <a:spLocks noGrp="1"/>
          </p:cNvSpPr>
          <p:nvPr>
            <p:ph idx="1"/>
          </p:nvPr>
        </p:nvSpPr>
        <p:spPr>
          <a:xfrm>
            <a:off x="115910" y="1287887"/>
            <a:ext cx="9028090" cy="5021473"/>
          </a:xfrm>
        </p:spPr>
        <p:txBody>
          <a:bodyPr>
            <a:normAutofit/>
          </a:bodyPr>
          <a:lstStyle/>
          <a:p>
            <a:pPr marL="0" indent="0" algn="just">
              <a:buNone/>
            </a:pPr>
            <a:r>
              <a:rPr lang="en-GB" sz="3200" b="1" u="sng" dirty="0"/>
              <a:t>Foreign Direct Investment (FDI) in China </a:t>
            </a:r>
            <a:endParaRPr lang="en-GB" sz="3200" u="sng" dirty="0"/>
          </a:p>
          <a:p>
            <a:pPr marL="0" indent="0" algn="just">
              <a:buNone/>
            </a:pPr>
            <a:r>
              <a:rPr lang="en-GB" sz="3200" dirty="0"/>
              <a:t>China’s trade and investment reforms and incentives led to a surge in FDI beginning in the early 1990s. Such flows have been a major source of China’s productivity gains and rapid economic and trade growth. </a:t>
            </a:r>
          </a:p>
          <a:p>
            <a:pPr marL="0" indent="0" algn="just">
              <a:buNone/>
            </a:pPr>
            <a:r>
              <a:rPr lang="en-GB" sz="3200" dirty="0"/>
              <a:t>There were reportedly 445,244 foreign-invested enterprises (FIEs) registered in China in 2010, employing 55.2 million workers or 15.9% of the urban workforce.</a:t>
            </a:r>
          </a:p>
        </p:txBody>
      </p:sp>
    </p:spTree>
    <p:extLst>
      <p:ext uri="{BB962C8B-B14F-4D97-AF65-F5344CB8AC3E}">
        <p14:creationId xmlns:p14="http://schemas.microsoft.com/office/powerpoint/2010/main" val="3454830661"/>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PAPER OUTLAY </a:t>
            </a:r>
            <a:endParaRPr lang="en-GB" b="1" dirty="0"/>
          </a:p>
        </p:txBody>
      </p:sp>
      <p:sp>
        <p:nvSpPr>
          <p:cNvPr id="3" name="Content Placeholder 2"/>
          <p:cNvSpPr>
            <a:spLocks noGrp="1"/>
          </p:cNvSpPr>
          <p:nvPr>
            <p:ph idx="1"/>
          </p:nvPr>
        </p:nvSpPr>
        <p:spPr/>
        <p:txBody>
          <a:bodyPr/>
          <a:lstStyle/>
          <a:p>
            <a:pPr marL="514350" indent="-514350">
              <a:buFont typeface="+mj-lt"/>
              <a:buAutoNum type="alphaUcPeriod"/>
            </a:pPr>
            <a:r>
              <a:rPr lang="en-GB" sz="3200" dirty="0"/>
              <a:t>Introduction </a:t>
            </a:r>
          </a:p>
          <a:p>
            <a:pPr marL="514350" indent="-514350">
              <a:buFont typeface="+mj-lt"/>
              <a:buAutoNum type="alphaUcPeriod"/>
            </a:pPr>
            <a:r>
              <a:rPr lang="en-GB" sz="3200" dirty="0"/>
              <a:t>History of China’s economic Development </a:t>
            </a:r>
          </a:p>
          <a:p>
            <a:pPr marL="514350" indent="-514350">
              <a:buFont typeface="+mj-lt"/>
              <a:buAutoNum type="alphaUcPeriod"/>
            </a:pPr>
            <a:r>
              <a:rPr lang="en-GB" sz="3200" dirty="0"/>
              <a:t>Factors for China’s success story</a:t>
            </a:r>
          </a:p>
          <a:p>
            <a:pPr marL="514350" indent="-514350">
              <a:buFont typeface="+mj-lt"/>
              <a:buAutoNum type="alphaUcPeriod"/>
            </a:pPr>
            <a:r>
              <a:rPr lang="en-GB" sz="3200" dirty="0"/>
              <a:t>Lessons for Africa/Uganda </a:t>
            </a:r>
          </a:p>
          <a:p>
            <a:endParaRPr lang="en-GB" dirty="0"/>
          </a:p>
        </p:txBody>
      </p:sp>
    </p:spTree>
    <p:extLst>
      <p:ext uri="{BB962C8B-B14F-4D97-AF65-F5344CB8AC3E}">
        <p14:creationId xmlns:p14="http://schemas.microsoft.com/office/powerpoint/2010/main" val="49836725"/>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910" y="585216"/>
            <a:ext cx="9028090" cy="1499616"/>
          </a:xfrm>
        </p:spPr>
        <p:txBody>
          <a:bodyPr/>
          <a:lstStyle/>
          <a:p>
            <a:endParaRPr lang="en-GB" dirty="0"/>
          </a:p>
        </p:txBody>
      </p:sp>
      <p:sp>
        <p:nvSpPr>
          <p:cNvPr id="3" name="Content Placeholder 2"/>
          <p:cNvSpPr>
            <a:spLocks noGrp="1"/>
          </p:cNvSpPr>
          <p:nvPr>
            <p:ph idx="1"/>
          </p:nvPr>
        </p:nvSpPr>
        <p:spPr>
          <a:xfrm>
            <a:off x="115910" y="2189407"/>
            <a:ext cx="9028090" cy="4572001"/>
          </a:xfrm>
        </p:spPr>
        <p:txBody>
          <a:bodyPr>
            <a:noAutofit/>
          </a:bodyPr>
          <a:lstStyle/>
          <a:p>
            <a:pPr marL="0" indent="0" algn="just">
              <a:buNone/>
            </a:pPr>
            <a:r>
              <a:rPr lang="en-GB" sz="3600" b="1" u="sng" dirty="0"/>
              <a:t>China’s Growing FDI Outflows </a:t>
            </a:r>
            <a:endParaRPr lang="en-GB" sz="3600" u="sng" dirty="0"/>
          </a:p>
          <a:p>
            <a:pPr algn="just"/>
            <a:endParaRPr lang="en-GB" dirty="0" smtClean="0"/>
          </a:p>
          <a:p>
            <a:pPr algn="just"/>
            <a:r>
              <a:rPr lang="en-GB" sz="3600" dirty="0" smtClean="0"/>
              <a:t>A </a:t>
            </a:r>
            <a:r>
              <a:rPr lang="en-GB" sz="3600" dirty="0"/>
              <a:t>key aspect of China’s economic modernization and growth strategy during the 1980s and 1990s was to attract FDI into China to help boost the development of domestic firms. Investment by Chinese firms abroad was sharply restricted. </a:t>
            </a:r>
          </a:p>
        </p:txBody>
      </p:sp>
    </p:spTree>
    <p:extLst>
      <p:ext uri="{BB962C8B-B14F-4D97-AF65-F5344CB8AC3E}">
        <p14:creationId xmlns:p14="http://schemas.microsoft.com/office/powerpoint/2010/main" val="2325994192"/>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lgn="just"/>
            <a:r>
              <a:rPr lang="en-US" sz="3200" dirty="0"/>
              <a:t>However, in 2000, China’s leaders initiated a new </a:t>
            </a:r>
            <a:r>
              <a:rPr lang="en-US" sz="3200" b="1" dirty="0">
                <a:solidFill>
                  <a:srgbClr val="FF0000"/>
                </a:solidFill>
              </a:rPr>
              <a:t>“go global” strategy, </a:t>
            </a:r>
            <a:r>
              <a:rPr lang="en-US" sz="3200" dirty="0"/>
              <a:t>which sought to encourage Chinese firms (primarily SOEs) to invest overseas. </a:t>
            </a:r>
            <a:r>
              <a:rPr lang="en-US" sz="3200" u="sng" dirty="0"/>
              <a:t>One key factor driving this investment is China’s massive accumulation of foreign exchange reserves</a:t>
            </a:r>
            <a:r>
              <a:rPr lang="en-US" sz="3200" dirty="0"/>
              <a:t>. Traditionally, a significant level of those reserves has been invested in relatively safe, but low-yielding, assets, such as U.S. Treasury securities. </a:t>
            </a:r>
          </a:p>
          <a:p>
            <a:endParaRPr lang="en-US" dirty="0"/>
          </a:p>
        </p:txBody>
      </p:sp>
    </p:spTree>
    <p:extLst>
      <p:ext uri="{BB962C8B-B14F-4D97-AF65-F5344CB8AC3E}">
        <p14:creationId xmlns:p14="http://schemas.microsoft.com/office/powerpoint/2010/main" val="2586941196"/>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Outcome cont.</a:t>
            </a:r>
            <a:endParaRPr lang="en-GB" dirty="0"/>
          </a:p>
        </p:txBody>
      </p:sp>
      <p:sp>
        <p:nvSpPr>
          <p:cNvPr id="3" name="Content Placeholder 2"/>
          <p:cNvSpPr>
            <a:spLocks noGrp="1"/>
          </p:cNvSpPr>
          <p:nvPr>
            <p:ph idx="1"/>
          </p:nvPr>
        </p:nvSpPr>
        <p:spPr>
          <a:xfrm>
            <a:off x="90152" y="1249251"/>
            <a:ext cx="9053848" cy="4927712"/>
          </a:xfrm>
        </p:spPr>
        <p:txBody>
          <a:bodyPr>
            <a:normAutofit/>
          </a:bodyPr>
          <a:lstStyle/>
          <a:p>
            <a:pPr algn="just"/>
            <a:endParaRPr lang="en-GB" sz="3200" dirty="0"/>
          </a:p>
          <a:p>
            <a:pPr algn="just"/>
            <a:r>
              <a:rPr lang="en-GB" sz="3200" dirty="0"/>
              <a:t>On September 29, 2007, the Chinese government officially launched the China Investment Corporation (CIC) in an effort to seek more profitable returns on its foreign exchange reserves and diversify away from its U.S. dollar holdings. The CIC was originally funded at $200 billion, making it one of the world’s largest sovereign wealth funds.</a:t>
            </a:r>
          </a:p>
          <a:p>
            <a:endParaRPr lang="en-GB" u="sng" dirty="0"/>
          </a:p>
        </p:txBody>
      </p:sp>
    </p:spTree>
    <p:extLst>
      <p:ext uri="{BB962C8B-B14F-4D97-AF65-F5344CB8AC3E}">
        <p14:creationId xmlns:p14="http://schemas.microsoft.com/office/powerpoint/2010/main" val="3306096174"/>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sz="3600" dirty="0"/>
              <a:t>Another factor behind the government’s drive to encourage more outward FDI flows has been to obtain natural resources, such as oil and minerals, deemed by the government as necessary to sustain China’s rapid economic growth.</a:t>
            </a:r>
          </a:p>
          <a:p>
            <a:endParaRPr lang="en-US" dirty="0"/>
          </a:p>
        </p:txBody>
      </p:sp>
    </p:spTree>
    <p:extLst>
      <p:ext uri="{BB962C8B-B14F-4D97-AF65-F5344CB8AC3E}">
        <p14:creationId xmlns:p14="http://schemas.microsoft.com/office/powerpoint/2010/main" val="2729897037"/>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Outcome cont.</a:t>
            </a:r>
            <a:endParaRPr lang="en-GB" dirty="0"/>
          </a:p>
        </p:txBody>
      </p:sp>
      <p:sp>
        <p:nvSpPr>
          <p:cNvPr id="3" name="Content Placeholder 2"/>
          <p:cNvSpPr>
            <a:spLocks noGrp="1"/>
          </p:cNvSpPr>
          <p:nvPr>
            <p:ph idx="1"/>
          </p:nvPr>
        </p:nvSpPr>
        <p:spPr>
          <a:xfrm>
            <a:off x="0" y="1825625"/>
            <a:ext cx="9144000" cy="4351338"/>
          </a:xfrm>
        </p:spPr>
        <p:txBody>
          <a:bodyPr>
            <a:noAutofit/>
          </a:bodyPr>
          <a:lstStyle/>
          <a:p>
            <a:pPr marL="0" indent="0">
              <a:buNone/>
            </a:pPr>
            <a:r>
              <a:rPr lang="en-GB" sz="3600" b="1" u="sng" dirty="0"/>
              <a:t>China’s Merchandise Trade Patterns </a:t>
            </a:r>
            <a:endParaRPr lang="en-GB" sz="3600" u="sng" dirty="0"/>
          </a:p>
          <a:p>
            <a:pPr marL="0" indent="0" algn="just">
              <a:buNone/>
            </a:pPr>
            <a:r>
              <a:rPr lang="en-GB" sz="3600" dirty="0"/>
              <a:t>Economic reforms and trade and investment liberalization have helped transform China into a major trading power. </a:t>
            </a:r>
          </a:p>
        </p:txBody>
      </p:sp>
    </p:spTree>
    <p:extLst>
      <p:ext uri="{BB962C8B-B14F-4D97-AF65-F5344CB8AC3E}">
        <p14:creationId xmlns:p14="http://schemas.microsoft.com/office/powerpoint/2010/main" val="2050981813"/>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just"/>
            <a:r>
              <a:rPr lang="en-US" sz="3200" dirty="0"/>
              <a:t>Chinese merchandise exports rose from $14 billion in 1979 to $2.3 trillion in 2014, while merchandise imports grew from $18 billion to nearly $2.0 </a:t>
            </a:r>
            <a:r>
              <a:rPr lang="en-US" sz="3200" dirty="0" smtClean="0"/>
              <a:t>trillion.</a:t>
            </a:r>
          </a:p>
          <a:p>
            <a:pPr algn="just"/>
            <a:r>
              <a:rPr lang="en-US" sz="3200" dirty="0" smtClean="0"/>
              <a:t> </a:t>
            </a:r>
            <a:r>
              <a:rPr lang="en-US" sz="3200" dirty="0"/>
              <a:t>China’s rapidly growing trade flows have made it an increasingly important (and often the largest) trading partner for many countries. According to China, it was the largest trading partner for 130 countries in 2013.</a:t>
            </a:r>
          </a:p>
          <a:p>
            <a:endParaRPr lang="en-US" dirty="0"/>
          </a:p>
        </p:txBody>
      </p:sp>
    </p:spTree>
    <p:extLst>
      <p:ext uri="{BB962C8B-B14F-4D97-AF65-F5344CB8AC3E}">
        <p14:creationId xmlns:p14="http://schemas.microsoft.com/office/powerpoint/2010/main" val="3136865797"/>
      </p:ext>
    </p:extLst>
  </p:cSld>
  <p:clrMapOvr>
    <a:masterClrMapping/>
  </p:clrMapOvr>
  <p:transition spd="slow">
    <p:push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Outcome cont.</a:t>
            </a:r>
            <a:endParaRPr lang="en-GB" dirty="0"/>
          </a:p>
        </p:txBody>
      </p:sp>
      <p:sp>
        <p:nvSpPr>
          <p:cNvPr id="3" name="Content Placeholder 2"/>
          <p:cNvSpPr>
            <a:spLocks noGrp="1"/>
          </p:cNvSpPr>
          <p:nvPr>
            <p:ph idx="1"/>
          </p:nvPr>
        </p:nvSpPr>
        <p:spPr>
          <a:xfrm>
            <a:off x="0" y="2286000"/>
            <a:ext cx="9220200" cy="4023360"/>
          </a:xfrm>
        </p:spPr>
        <p:txBody>
          <a:bodyPr>
            <a:normAutofit/>
          </a:bodyPr>
          <a:lstStyle/>
          <a:p>
            <a:pPr algn="just"/>
            <a:r>
              <a:rPr lang="en-GB" sz="3600" dirty="0"/>
              <a:t>In 2009, China overtook Germany to become both the world’s largest merchandise exporter and the second-largest merchandise importer (after the United States). In 2012, China overtook the United States as the world’s largest merchandise trading economy.</a:t>
            </a:r>
          </a:p>
        </p:txBody>
      </p:sp>
    </p:spTree>
    <p:extLst>
      <p:ext uri="{BB962C8B-B14F-4D97-AF65-F5344CB8AC3E}">
        <p14:creationId xmlns:p14="http://schemas.microsoft.com/office/powerpoint/2010/main" val="1429783623"/>
      </p:ext>
    </p:extLst>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Outcome cont.</a:t>
            </a:r>
            <a:endParaRPr lang="en-GB" dirty="0"/>
          </a:p>
        </p:txBody>
      </p:sp>
      <p:sp>
        <p:nvSpPr>
          <p:cNvPr id="3" name="Content Placeholder 2"/>
          <p:cNvSpPr>
            <a:spLocks noGrp="1"/>
          </p:cNvSpPr>
          <p:nvPr>
            <p:ph idx="1"/>
          </p:nvPr>
        </p:nvSpPr>
        <p:spPr>
          <a:xfrm>
            <a:off x="0" y="1825626"/>
            <a:ext cx="9144000" cy="4013315"/>
          </a:xfrm>
        </p:spPr>
        <p:txBody>
          <a:bodyPr>
            <a:noAutofit/>
          </a:bodyPr>
          <a:lstStyle/>
          <a:p>
            <a:pPr marL="0" indent="0" algn="just">
              <a:buNone/>
            </a:pPr>
            <a:r>
              <a:rPr lang="en-GB" sz="3600" b="1" u="sng" dirty="0"/>
              <a:t>China’s Major Trading Partners </a:t>
            </a:r>
            <a:endParaRPr lang="en-GB" sz="3600" u="sng" dirty="0"/>
          </a:p>
          <a:p>
            <a:pPr algn="just"/>
            <a:r>
              <a:rPr lang="en-GB" sz="3600" dirty="0"/>
              <a:t>These include the 28 countries that make up the European Union (EU28), the United States, the 10 nations that constitute the Association of Southeast Asian Nations (ASEAN), Hong Kong, Japan, South Korea, and Taiwan.</a:t>
            </a:r>
          </a:p>
        </p:txBody>
      </p:sp>
    </p:spTree>
    <p:extLst>
      <p:ext uri="{BB962C8B-B14F-4D97-AF65-F5344CB8AC3E}">
        <p14:creationId xmlns:p14="http://schemas.microsoft.com/office/powerpoint/2010/main" val="1837442448"/>
      </p:ext>
    </p:extLst>
  </p:cSld>
  <p:clrMapOvr>
    <a:masterClrMapping/>
  </p:clrMapOvr>
  <p:transitio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0" y="1828800"/>
            <a:ext cx="8925059" cy="4480560"/>
          </a:xfrm>
        </p:spPr>
        <p:txBody>
          <a:bodyPr>
            <a:normAutofit lnSpcReduction="10000"/>
          </a:bodyPr>
          <a:lstStyle/>
          <a:p>
            <a:pPr algn="just"/>
            <a:r>
              <a:rPr lang="en-GB" sz="3200" dirty="0"/>
              <a:t>China’s top three export markets were the United States, the EU28, and Hong Kong, while its top sources for imports were the EU28, ASEAN, and South Korea. </a:t>
            </a:r>
          </a:p>
          <a:p>
            <a:pPr algn="just"/>
            <a:r>
              <a:rPr lang="en-GB" sz="3200" dirty="0"/>
              <a:t>According to Chinese data, it maintained large trade surpluses with Hong Kong ($350 billion), the United States ($243 billion), and the EU28 ($127 billion), and reported large trade imbalances with Taiwan ($106 billion) and South Korea ($93 billion). </a:t>
            </a:r>
          </a:p>
          <a:p>
            <a:endParaRPr lang="en-GB" dirty="0"/>
          </a:p>
        </p:txBody>
      </p:sp>
    </p:spTree>
    <p:extLst>
      <p:ext uri="{BB962C8B-B14F-4D97-AF65-F5344CB8AC3E}">
        <p14:creationId xmlns:p14="http://schemas.microsoft.com/office/powerpoint/2010/main" val="3236367174"/>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Outcome cont.</a:t>
            </a:r>
            <a:endParaRPr lang="en-GB" dirty="0"/>
          </a:p>
        </p:txBody>
      </p:sp>
      <p:sp>
        <p:nvSpPr>
          <p:cNvPr id="3" name="Content Placeholder 2"/>
          <p:cNvSpPr>
            <a:spLocks noGrp="1"/>
          </p:cNvSpPr>
          <p:nvPr>
            <p:ph idx="1"/>
          </p:nvPr>
        </p:nvSpPr>
        <p:spPr>
          <a:xfrm>
            <a:off x="141668" y="1825625"/>
            <a:ext cx="9002332" cy="4351338"/>
          </a:xfrm>
        </p:spPr>
        <p:txBody>
          <a:bodyPr>
            <a:normAutofit/>
          </a:bodyPr>
          <a:lstStyle/>
          <a:p>
            <a:pPr marL="0" indent="0">
              <a:buNone/>
            </a:pPr>
            <a:r>
              <a:rPr lang="en-GB" sz="4000" b="1" u="sng" dirty="0"/>
              <a:t>Major Chinese Trade Commodities </a:t>
            </a:r>
            <a:endParaRPr lang="en-GB" sz="4000" u="sng" dirty="0"/>
          </a:p>
          <a:p>
            <a:pPr marL="0" indent="0" algn="just">
              <a:buNone/>
            </a:pPr>
            <a:r>
              <a:rPr lang="en-GB" sz="4000" dirty="0"/>
              <a:t>China’s abundance of low-cost labor has made it internationally competitive in many low-cost, labor-intensive manufactures. As a result, manufactured products constitute a significant share of China’s trade. </a:t>
            </a:r>
          </a:p>
          <a:p>
            <a:endParaRPr lang="en-GB" dirty="0"/>
          </a:p>
        </p:txBody>
      </p:sp>
    </p:spTree>
    <p:extLst>
      <p:ext uri="{BB962C8B-B14F-4D97-AF65-F5344CB8AC3E}">
        <p14:creationId xmlns:p14="http://schemas.microsoft.com/office/powerpoint/2010/main" val="631282445"/>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154581"/>
          </a:xfrm>
        </p:spPr>
        <p:txBody>
          <a:bodyPr/>
          <a:lstStyle/>
          <a:p>
            <a:r>
              <a:rPr lang="en-GB" dirty="0" smtClean="0"/>
              <a:t>Introduction </a:t>
            </a:r>
            <a:endParaRPr lang="en-GB" dirty="0"/>
          </a:p>
        </p:txBody>
      </p:sp>
      <p:sp>
        <p:nvSpPr>
          <p:cNvPr id="3" name="Content Placeholder 2"/>
          <p:cNvSpPr>
            <a:spLocks noGrp="1"/>
          </p:cNvSpPr>
          <p:nvPr>
            <p:ph idx="1"/>
          </p:nvPr>
        </p:nvSpPr>
        <p:spPr>
          <a:xfrm>
            <a:off x="270456" y="1275008"/>
            <a:ext cx="8873544" cy="4789653"/>
          </a:xfrm>
        </p:spPr>
        <p:txBody>
          <a:bodyPr>
            <a:normAutofit fontScale="92500"/>
          </a:bodyPr>
          <a:lstStyle/>
          <a:p>
            <a:pPr marL="0" indent="0" algn="just">
              <a:buNone/>
            </a:pPr>
            <a:r>
              <a:rPr lang="en-GB" sz="3200" dirty="0"/>
              <a:t>The rapid rise of China as a major economic power within a time span of about three decades is often described by analysts as one of the greatest economic success stories in modern times. </a:t>
            </a:r>
          </a:p>
          <a:p>
            <a:pPr algn="just">
              <a:buFont typeface="Wingdings" panose="05000000000000000000" pitchFamily="2" charset="2"/>
              <a:buChar char="q"/>
            </a:pPr>
            <a:r>
              <a:rPr lang="en-GB" sz="3200" dirty="0"/>
              <a:t>From 1979 (when economic reforms began) to 2015, China’s real gross domestic product (GDP) grew at an average annual rate of nearly 10%.</a:t>
            </a:r>
          </a:p>
          <a:p>
            <a:pPr algn="just">
              <a:buFont typeface="Wingdings" panose="05000000000000000000" pitchFamily="2" charset="2"/>
              <a:buChar char="q"/>
            </a:pPr>
            <a:r>
              <a:rPr lang="en-GB" sz="3200" dirty="0"/>
              <a:t>The World Bank estimates that from 1981 to 2010, 679 million people in China were raised out of extreme poverty. </a:t>
            </a:r>
          </a:p>
        </p:txBody>
      </p:sp>
    </p:spTree>
    <p:extLst>
      <p:ext uri="{BB962C8B-B14F-4D97-AF65-F5344CB8AC3E}">
        <p14:creationId xmlns:p14="http://schemas.microsoft.com/office/powerpoint/2010/main" val="1303964749"/>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0" y="1828800"/>
            <a:ext cx="8976575" cy="4480560"/>
          </a:xfrm>
        </p:spPr>
        <p:txBody>
          <a:bodyPr>
            <a:normAutofit lnSpcReduction="10000"/>
          </a:bodyPr>
          <a:lstStyle/>
          <a:p>
            <a:pPr algn="just"/>
            <a:r>
              <a:rPr lang="en-GB" sz="3600" dirty="0"/>
              <a:t>A substantial amount of China’s imports is comprised of parts and components that are assembled into finished products, such as consumer electronic products and computers, and then exported. </a:t>
            </a:r>
          </a:p>
          <a:p>
            <a:pPr algn="just"/>
            <a:r>
              <a:rPr lang="en-GB" sz="3600" dirty="0" smtClean="0"/>
              <a:t>Often</a:t>
            </a:r>
            <a:r>
              <a:rPr lang="en-GB" sz="3600" dirty="0"/>
              <a:t>, the value-added to such products in China by Chinese workers is relatively small compared to the total value of the product when it is shipped abroad. </a:t>
            </a:r>
          </a:p>
          <a:p>
            <a:endParaRPr lang="en-GB" dirty="0"/>
          </a:p>
        </p:txBody>
      </p:sp>
    </p:spTree>
    <p:extLst>
      <p:ext uri="{BB962C8B-B14F-4D97-AF65-F5344CB8AC3E}">
        <p14:creationId xmlns:p14="http://schemas.microsoft.com/office/powerpoint/2010/main" val="2063279307"/>
      </p:ext>
    </p:extLst>
  </p:cSld>
  <p:clrMapOvr>
    <a:masterClrMapping/>
  </p:clrMapOvr>
  <p:transition spd="slow">
    <p:push dir="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737" y="640300"/>
            <a:ext cx="9720072" cy="1499616"/>
          </a:xfrm>
        </p:spPr>
        <p:txBody>
          <a:bodyPr/>
          <a:lstStyle/>
          <a:p>
            <a:endParaRPr lang="en-GB" dirty="0"/>
          </a:p>
        </p:txBody>
      </p:sp>
      <p:sp>
        <p:nvSpPr>
          <p:cNvPr id="3" name="Content Placeholder 2"/>
          <p:cNvSpPr>
            <a:spLocks noGrp="1"/>
          </p:cNvSpPr>
          <p:nvPr>
            <p:ph idx="1"/>
          </p:nvPr>
        </p:nvSpPr>
        <p:spPr>
          <a:xfrm>
            <a:off x="128788" y="2286000"/>
            <a:ext cx="8925059" cy="4023360"/>
          </a:xfrm>
        </p:spPr>
        <p:txBody>
          <a:bodyPr>
            <a:normAutofit/>
          </a:bodyPr>
          <a:lstStyle/>
          <a:p>
            <a:pPr marL="0" indent="0">
              <a:buNone/>
            </a:pPr>
            <a:r>
              <a:rPr lang="en-GB" b="1" u="sng" dirty="0"/>
              <a:t>China’s Regional and Bilateral Free Trade Agreements </a:t>
            </a:r>
            <a:endParaRPr lang="en-GB" u="sng" dirty="0"/>
          </a:p>
          <a:p>
            <a:pPr marL="0" indent="0" algn="just">
              <a:buNone/>
            </a:pPr>
            <a:r>
              <a:rPr lang="en-GB" dirty="0"/>
              <a:t>The Chinese government has maintained an active policy of boosting trade and investment ties around the world, especially with countries in Asia.51 To that end, China has entered into a number of regional and bilateral trade agreements, or is in the process of doing so. </a:t>
            </a:r>
          </a:p>
          <a:p>
            <a:endParaRPr lang="en-GB" dirty="0"/>
          </a:p>
        </p:txBody>
      </p:sp>
    </p:spTree>
    <p:extLst>
      <p:ext uri="{BB962C8B-B14F-4D97-AF65-F5344CB8AC3E}">
        <p14:creationId xmlns:p14="http://schemas.microsoft.com/office/powerpoint/2010/main" val="2259748530"/>
      </p:ext>
    </p:extLst>
  </p:cSld>
  <p:clrMapOvr>
    <a:masterClrMapping/>
  </p:clrMapOvr>
  <p:transition spd="slow">
    <p:push dir="u"/>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just"/>
            <a:r>
              <a:rPr lang="en-US" sz="3600" dirty="0"/>
              <a:t>China currently has free trade agreements (FTAs) with ASEAN, Australia, Chile, Costa Rica, Hong Kong, Iceland, Macau, New Zealand, Pakistan, Peru, Singapore, and Switzerland. </a:t>
            </a:r>
          </a:p>
          <a:p>
            <a:pPr algn="just"/>
            <a:r>
              <a:rPr lang="en-US" sz="3600" dirty="0"/>
              <a:t>China also has an “economic cooperation framework agreement” (ECFA) with Taiwan, which is the equivalent to an FTA. </a:t>
            </a:r>
          </a:p>
          <a:p>
            <a:endParaRPr lang="en-US" dirty="0"/>
          </a:p>
        </p:txBody>
      </p:sp>
    </p:spTree>
    <p:extLst>
      <p:ext uri="{BB962C8B-B14F-4D97-AF65-F5344CB8AC3E}">
        <p14:creationId xmlns:p14="http://schemas.microsoft.com/office/powerpoint/2010/main" val="2174835536"/>
      </p:ext>
    </p:extLst>
  </p:cSld>
  <p:clrMapOvr>
    <a:masterClrMapping/>
  </p:clrMapOvr>
  <p:transition spd="slow">
    <p:push dir="u"/>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Outcome cont.</a:t>
            </a:r>
            <a:endParaRPr lang="en-GB" dirty="0"/>
          </a:p>
        </p:txBody>
      </p:sp>
      <p:sp>
        <p:nvSpPr>
          <p:cNvPr id="3" name="Content Placeholder 2"/>
          <p:cNvSpPr>
            <a:spLocks noGrp="1"/>
          </p:cNvSpPr>
          <p:nvPr>
            <p:ph idx="1"/>
          </p:nvPr>
        </p:nvSpPr>
        <p:spPr/>
        <p:txBody>
          <a:bodyPr>
            <a:normAutofit fontScale="92500" lnSpcReduction="20000"/>
          </a:bodyPr>
          <a:lstStyle/>
          <a:p>
            <a:pPr algn="just"/>
            <a:r>
              <a:rPr lang="en-GB" sz="3200" dirty="0"/>
              <a:t>China is currently in the process of negotiating FTAs with the Cooperation Council for the Arab States of the Gulf (which includes Saudi Arabia, Kuwait, the United Arab Emirates, Qatar, and Bahrain), Norway, and the Southern African Customs Union (which includes South Africa, Botswana, Lesotho, Namibia, and Swaziland), Sri Lanka, Japan, and South Korea. China has also considered negotiating FTAs with India, Columbia, Moldova, and Maldives. </a:t>
            </a:r>
          </a:p>
          <a:p>
            <a:endParaRPr lang="en-GB" dirty="0"/>
          </a:p>
        </p:txBody>
      </p:sp>
    </p:spTree>
    <p:extLst>
      <p:ext uri="{BB962C8B-B14F-4D97-AF65-F5344CB8AC3E}">
        <p14:creationId xmlns:p14="http://schemas.microsoft.com/office/powerpoint/2010/main" val="2630086578"/>
      </p:ext>
    </p:extLst>
  </p:cSld>
  <p:clrMapOvr>
    <a:masterClrMapping/>
  </p:clrMapOvr>
  <p:transition spd="slow">
    <p:push dir="u"/>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Outcome cont.</a:t>
            </a:r>
            <a:endParaRPr lang="en-GB" dirty="0"/>
          </a:p>
        </p:txBody>
      </p:sp>
      <p:sp>
        <p:nvSpPr>
          <p:cNvPr id="3" name="Content Placeholder 2"/>
          <p:cNvSpPr>
            <a:spLocks noGrp="1"/>
          </p:cNvSpPr>
          <p:nvPr>
            <p:ph idx="1"/>
          </p:nvPr>
        </p:nvSpPr>
        <p:spPr/>
        <p:txBody>
          <a:bodyPr>
            <a:normAutofit lnSpcReduction="10000"/>
          </a:bodyPr>
          <a:lstStyle/>
          <a:p>
            <a:pPr algn="just"/>
            <a:r>
              <a:rPr lang="en-GB" sz="3200" dirty="0"/>
              <a:t>In December 2012, China joined with the 10 members of ASEAN, Japan, South Korea, Australia, and New Zealand to begin negotiations toward a Regional Comprehensive Economic Partnership (RCEP), which, if concluded, could constitute the world’s largest free trade bloc (in terms of combined population and GDP).53 In November 2014, during the Asia-Pacific Economic. </a:t>
            </a:r>
          </a:p>
          <a:p>
            <a:pPr marL="0" indent="0">
              <a:buNone/>
            </a:pPr>
            <a:endParaRPr lang="en-GB" dirty="0"/>
          </a:p>
        </p:txBody>
      </p:sp>
    </p:spTree>
    <p:extLst>
      <p:ext uri="{BB962C8B-B14F-4D97-AF65-F5344CB8AC3E}">
        <p14:creationId xmlns:p14="http://schemas.microsoft.com/office/powerpoint/2010/main" val="2089046599"/>
      </p:ext>
    </p:extLst>
  </p:cSld>
  <p:clrMapOvr>
    <a:masterClrMapping/>
  </p:clrMapOvr>
  <p:transition spd="slow">
    <p:push dir="u"/>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LESSONS FOR DEVELOPING </a:t>
            </a:r>
            <a:endParaRPr lang="en-GB" dirty="0"/>
          </a:p>
        </p:txBody>
      </p:sp>
      <p:sp>
        <p:nvSpPr>
          <p:cNvPr id="3" name="Content Placeholder 2"/>
          <p:cNvSpPr>
            <a:spLocks noGrp="1"/>
          </p:cNvSpPr>
          <p:nvPr>
            <p:ph idx="1"/>
          </p:nvPr>
        </p:nvSpPr>
        <p:spPr>
          <a:xfrm>
            <a:off x="115910" y="1957589"/>
            <a:ext cx="9028090" cy="4351771"/>
          </a:xfrm>
        </p:spPr>
        <p:txBody>
          <a:bodyPr>
            <a:normAutofit lnSpcReduction="10000"/>
          </a:bodyPr>
          <a:lstStyle/>
          <a:p>
            <a:pPr marL="0" indent="0">
              <a:buNone/>
            </a:pPr>
            <a:r>
              <a:rPr lang="en-US" sz="3600" b="1" u="sng" dirty="0"/>
              <a:t>Lesson one:</a:t>
            </a:r>
            <a:r>
              <a:rPr lang="en-US" sz="3600" u="sng" dirty="0"/>
              <a:t> </a:t>
            </a:r>
            <a:r>
              <a:rPr lang="en-US" sz="3600" b="1" u="sng" dirty="0"/>
              <a:t>A nation that was once colonized can rise to become a superpower</a:t>
            </a:r>
          </a:p>
          <a:p>
            <a:pPr algn="just"/>
            <a:r>
              <a:rPr lang="en-US" sz="3200" dirty="0"/>
              <a:t>China has a history of being </a:t>
            </a:r>
            <a:r>
              <a:rPr lang="en-US" sz="3200" dirty="0" err="1"/>
              <a:t>colonised</a:t>
            </a:r>
            <a:r>
              <a:rPr lang="en-US" sz="3200" dirty="0"/>
              <a:t>, as the USA once was. Among the dynasties that ruled in China, two were foreign – the Yuan Dynasty from 1271 to 1368, which was established by the Mongols; and the Qing Dynasty, which was the last dynasty, from 1624 to 1911, established by the Manchus.</a:t>
            </a:r>
            <a:endParaRPr lang="en-GB" sz="3200" dirty="0"/>
          </a:p>
          <a:p>
            <a:pPr marL="514350" indent="-514350">
              <a:buFont typeface="+mj-lt"/>
              <a:buAutoNum type="arabicPeriod"/>
            </a:pPr>
            <a:endParaRPr lang="en-GB" dirty="0"/>
          </a:p>
        </p:txBody>
      </p:sp>
    </p:spTree>
    <p:extLst>
      <p:ext uri="{BB962C8B-B14F-4D97-AF65-F5344CB8AC3E}">
        <p14:creationId xmlns:p14="http://schemas.microsoft.com/office/powerpoint/2010/main" val="1679269980"/>
      </p:ext>
    </p:extLst>
  </p:cSld>
  <p:clrMapOvr>
    <a:masterClrMapping/>
  </p:clrMapOvr>
  <p:transition spd="slow">
    <p:push dir="u"/>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206061" y="2286000"/>
            <a:ext cx="9350062" cy="4023360"/>
          </a:xfrm>
        </p:spPr>
        <p:txBody>
          <a:bodyPr>
            <a:normAutofit fontScale="92500"/>
          </a:bodyPr>
          <a:lstStyle/>
          <a:p>
            <a:pPr algn="just"/>
            <a:r>
              <a:rPr lang="en-US" sz="3600" dirty="0"/>
              <a:t>Besides this, in 1842, the British </a:t>
            </a:r>
            <a:r>
              <a:rPr lang="en-US" sz="3600" dirty="0" err="1"/>
              <a:t>colonised</a:t>
            </a:r>
            <a:r>
              <a:rPr lang="en-US" sz="3600" dirty="0"/>
              <a:t> Hong Kong; and from 1931 to 1945 Japan also occupied various parts of China. </a:t>
            </a:r>
            <a:r>
              <a:rPr lang="en-US" sz="3600" dirty="0" err="1"/>
              <a:t>Colonisation</a:t>
            </a:r>
            <a:r>
              <a:rPr lang="en-US" sz="3600" dirty="0"/>
              <a:t> can make a nation lose its pride, dignity, identity and self-belief, but China has managed to regain all these and even overtake its former </a:t>
            </a:r>
            <a:r>
              <a:rPr lang="en-US" sz="3600" dirty="0" err="1"/>
              <a:t>colonisers</a:t>
            </a:r>
            <a:r>
              <a:rPr lang="en-US" sz="3600" dirty="0"/>
              <a:t> to become the world’s second largest economy today.</a:t>
            </a:r>
            <a:endParaRPr lang="en-GB" sz="3600" dirty="0"/>
          </a:p>
          <a:p>
            <a:endParaRPr lang="en-GB" dirty="0"/>
          </a:p>
        </p:txBody>
      </p:sp>
    </p:spTree>
    <p:extLst>
      <p:ext uri="{BB962C8B-B14F-4D97-AF65-F5344CB8AC3E}">
        <p14:creationId xmlns:p14="http://schemas.microsoft.com/office/powerpoint/2010/main" val="3303308429"/>
      </p:ext>
    </p:extLst>
  </p:cSld>
  <p:clrMapOvr>
    <a:masterClrMapping/>
  </p:clrMapOvr>
  <p:transition spd="slow">
    <p:push dir="u"/>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Lessons cont.</a:t>
            </a:r>
            <a:endParaRPr lang="en-GB" dirty="0"/>
          </a:p>
        </p:txBody>
      </p:sp>
      <p:sp>
        <p:nvSpPr>
          <p:cNvPr id="3" name="Content Placeholder 2"/>
          <p:cNvSpPr>
            <a:spLocks noGrp="1"/>
          </p:cNvSpPr>
          <p:nvPr>
            <p:ph idx="1"/>
          </p:nvPr>
        </p:nvSpPr>
        <p:spPr>
          <a:xfrm>
            <a:off x="-193183" y="1390918"/>
            <a:ext cx="9413382" cy="4918442"/>
          </a:xfrm>
        </p:spPr>
        <p:txBody>
          <a:bodyPr>
            <a:normAutofit/>
          </a:bodyPr>
          <a:lstStyle/>
          <a:p>
            <a:pPr algn="just"/>
            <a:r>
              <a:rPr lang="en-US" sz="3600" dirty="0"/>
              <a:t>Colonization and slavery robbed Africa and took away its pride, dignity, identity and self-belief. China has taught us that a nation can go through such a dehumanizing experience and still regain what was lost and rise again.</a:t>
            </a:r>
            <a:endParaRPr lang="en-GB" sz="3600" dirty="0"/>
          </a:p>
          <a:p>
            <a:pPr marL="0" indent="0">
              <a:buNone/>
            </a:pPr>
            <a:endParaRPr lang="en-GB" dirty="0"/>
          </a:p>
        </p:txBody>
      </p:sp>
    </p:spTree>
    <p:extLst>
      <p:ext uri="{BB962C8B-B14F-4D97-AF65-F5344CB8AC3E}">
        <p14:creationId xmlns:p14="http://schemas.microsoft.com/office/powerpoint/2010/main" val="1040334840"/>
      </p:ext>
    </p:extLst>
  </p:cSld>
  <p:clrMapOvr>
    <a:masterClrMapping/>
  </p:clrMapOvr>
  <p:transition spd="slow">
    <p:push dir="u"/>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sz="3600" dirty="0"/>
              <a:t>In Chinese universities, Chinese history classes are compulsory for all students. The same happens in American universities. The same has to happen in African universities. From Africa knowing its history, it can connect with its roots and regain a sense of pride.</a:t>
            </a:r>
          </a:p>
          <a:p>
            <a:endParaRPr lang="en-US" dirty="0"/>
          </a:p>
        </p:txBody>
      </p:sp>
    </p:spTree>
    <p:extLst>
      <p:ext uri="{BB962C8B-B14F-4D97-AF65-F5344CB8AC3E}">
        <p14:creationId xmlns:p14="http://schemas.microsoft.com/office/powerpoint/2010/main" val="1594710170"/>
      </p:ext>
    </p:extLst>
  </p:cSld>
  <p:clrMapOvr>
    <a:masterClrMapping/>
  </p:clrMapOvr>
  <p:transition spd="slow">
    <p:push dir="u"/>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1" y="1647022"/>
            <a:ext cx="9144001" cy="4023360"/>
          </a:xfrm>
        </p:spPr>
        <p:txBody>
          <a:bodyPr>
            <a:noAutofit/>
          </a:bodyPr>
          <a:lstStyle/>
          <a:p>
            <a:pPr algn="just"/>
            <a:r>
              <a:rPr lang="en-US" sz="3600" b="1" u="sng" dirty="0"/>
              <a:t>Lesson 2</a:t>
            </a:r>
            <a:r>
              <a:rPr lang="en-US" sz="3600" u="sng" dirty="0"/>
              <a:t>: </a:t>
            </a:r>
            <a:r>
              <a:rPr lang="en-US" sz="3600" b="1" u="sng" dirty="0"/>
              <a:t>A nation must create its own economic and political system guided by its national interests</a:t>
            </a:r>
          </a:p>
          <a:p>
            <a:pPr marL="0" indent="0" algn="just">
              <a:buNone/>
            </a:pPr>
            <a:r>
              <a:rPr lang="en-US" sz="3600" dirty="0"/>
              <a:t>After the founding of the People’s Republic of China in 1949, the country became a one-party state and initially adopted communism but later changed to what they call “socialism with Chinese characteristics</a:t>
            </a:r>
            <a:r>
              <a:rPr lang="en-US" sz="3600" dirty="0" smtClean="0"/>
              <a:t>”.</a:t>
            </a:r>
            <a:endParaRPr lang="en-GB" sz="3600" dirty="0"/>
          </a:p>
        </p:txBody>
      </p:sp>
    </p:spTree>
    <p:extLst>
      <p:ext uri="{BB962C8B-B14F-4D97-AF65-F5344CB8AC3E}">
        <p14:creationId xmlns:p14="http://schemas.microsoft.com/office/powerpoint/2010/main" val="2974646951"/>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 cont.</a:t>
            </a:r>
            <a:endParaRPr lang="en-GB" dirty="0"/>
          </a:p>
        </p:txBody>
      </p:sp>
      <p:sp>
        <p:nvSpPr>
          <p:cNvPr id="3" name="Content Placeholder 2"/>
          <p:cNvSpPr>
            <a:spLocks noGrp="1"/>
          </p:cNvSpPr>
          <p:nvPr>
            <p:ph idx="1"/>
          </p:nvPr>
        </p:nvSpPr>
        <p:spPr>
          <a:xfrm>
            <a:off x="0" y="1468192"/>
            <a:ext cx="9144000" cy="4841168"/>
          </a:xfrm>
        </p:spPr>
        <p:txBody>
          <a:bodyPr>
            <a:normAutofit/>
          </a:bodyPr>
          <a:lstStyle/>
          <a:p>
            <a:pPr algn="just">
              <a:buFont typeface="Wingdings" panose="05000000000000000000" pitchFamily="2" charset="2"/>
              <a:buChar char="q"/>
            </a:pPr>
            <a:r>
              <a:rPr lang="en-GB" sz="3600" dirty="0"/>
              <a:t>China has emerged as a major global economic power. It is now the world’s largest economy </a:t>
            </a:r>
            <a:r>
              <a:rPr lang="en-GB" sz="3600" b="1" u="sng" dirty="0"/>
              <a:t>manufacturer, merchandise exporter and importer, and holder of foreign exchange reserves (</a:t>
            </a:r>
            <a:r>
              <a:rPr lang="en-GB" sz="3600" dirty="0"/>
              <a:t>according to  the purchasing power parity basis) </a:t>
            </a:r>
          </a:p>
          <a:p>
            <a:pPr marL="0" indent="0">
              <a:buNone/>
            </a:pPr>
            <a:endParaRPr lang="en-GB" dirty="0"/>
          </a:p>
        </p:txBody>
      </p:sp>
    </p:spTree>
    <p:extLst>
      <p:ext uri="{BB962C8B-B14F-4D97-AF65-F5344CB8AC3E}">
        <p14:creationId xmlns:p14="http://schemas.microsoft.com/office/powerpoint/2010/main" val="289975006"/>
      </p:ext>
    </p:extLst>
  </p:cSld>
  <p:clrMapOvr>
    <a:masterClrMapping/>
  </p:clrMapOvr>
  <p:transition spd="slow">
    <p:push dir="u"/>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600" dirty="0"/>
              <a:t>China’s economy has been defined as a “social market economy”, and does not fit into any one system. Rather, it takes various parts of other systems and combines them to create a system that best serves its national interests.</a:t>
            </a:r>
          </a:p>
          <a:p>
            <a:endParaRPr lang="en-US" dirty="0"/>
          </a:p>
        </p:txBody>
      </p:sp>
    </p:spTree>
    <p:extLst>
      <p:ext uri="{BB962C8B-B14F-4D97-AF65-F5344CB8AC3E}">
        <p14:creationId xmlns:p14="http://schemas.microsoft.com/office/powerpoint/2010/main" val="1138831717"/>
      </p:ext>
    </p:extLst>
  </p:cSld>
  <p:clrMapOvr>
    <a:masterClrMapping/>
  </p:clrMapOvr>
  <p:transition spd="slow">
    <p:push dir="u"/>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Lessons cont.</a:t>
            </a:r>
            <a:endParaRPr lang="en-GB" dirty="0"/>
          </a:p>
        </p:txBody>
      </p:sp>
      <p:sp>
        <p:nvSpPr>
          <p:cNvPr id="3" name="Content Placeholder 2"/>
          <p:cNvSpPr>
            <a:spLocks noGrp="1"/>
          </p:cNvSpPr>
          <p:nvPr>
            <p:ph idx="1"/>
          </p:nvPr>
        </p:nvSpPr>
        <p:spPr>
          <a:xfrm>
            <a:off x="231820" y="1558344"/>
            <a:ext cx="8912180" cy="4751017"/>
          </a:xfrm>
        </p:spPr>
        <p:txBody>
          <a:bodyPr>
            <a:normAutofit/>
          </a:bodyPr>
          <a:lstStyle/>
          <a:p>
            <a:pPr algn="just"/>
            <a:r>
              <a:rPr lang="en-US" sz="3600" dirty="0"/>
              <a:t>The Chinese realised that they required stability to develop and therefore adopted a political system that is a one-party system with </a:t>
            </a:r>
            <a:r>
              <a:rPr lang="en-US" sz="3600" b="1" dirty="0"/>
              <a:t>intra-party democracy</a:t>
            </a:r>
            <a:r>
              <a:rPr lang="en-US" sz="3600" dirty="0"/>
              <a:t>. Without the political stability that came from having a consistent government, the Chinese would not have been able to develop the way they have, and as quickly as they have.</a:t>
            </a:r>
            <a:endParaRPr lang="en-GB" sz="3600" dirty="0"/>
          </a:p>
          <a:p>
            <a:pPr marL="0" indent="0">
              <a:buNone/>
            </a:pPr>
            <a:endParaRPr lang="en-GB" dirty="0"/>
          </a:p>
        </p:txBody>
      </p:sp>
    </p:spTree>
    <p:extLst>
      <p:ext uri="{BB962C8B-B14F-4D97-AF65-F5344CB8AC3E}">
        <p14:creationId xmlns:p14="http://schemas.microsoft.com/office/powerpoint/2010/main" val="3366196158"/>
      </p:ext>
    </p:extLst>
  </p:cSld>
  <p:clrMapOvr>
    <a:masterClrMapping/>
  </p:clrMapOvr>
  <p:transition spd="slow">
    <p:push dir="u"/>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Lessons cont.</a:t>
            </a:r>
            <a:endParaRPr lang="en-GB" dirty="0"/>
          </a:p>
        </p:txBody>
      </p:sp>
      <p:sp>
        <p:nvSpPr>
          <p:cNvPr id="3" name="Content Placeholder 2"/>
          <p:cNvSpPr>
            <a:spLocks noGrp="1"/>
          </p:cNvSpPr>
          <p:nvPr>
            <p:ph idx="1"/>
          </p:nvPr>
        </p:nvSpPr>
        <p:spPr>
          <a:xfrm>
            <a:off x="0" y="1825625"/>
            <a:ext cx="9285668" cy="4351338"/>
          </a:xfrm>
        </p:spPr>
        <p:txBody>
          <a:bodyPr>
            <a:normAutofit/>
          </a:bodyPr>
          <a:lstStyle/>
          <a:p>
            <a:pPr algn="just"/>
            <a:r>
              <a:rPr lang="en-US" sz="3600" dirty="0"/>
              <a:t>The Politburo of the Communist Party of China (CPC), which is currently made up of seven leaders, runs China uninterrupted for 10 years and after this, there will be a leadership change for the next 10 years.</a:t>
            </a:r>
            <a:endParaRPr lang="en-GB" sz="3600" dirty="0"/>
          </a:p>
          <a:p>
            <a:endParaRPr lang="en-GB" dirty="0"/>
          </a:p>
        </p:txBody>
      </p:sp>
    </p:spTree>
    <p:extLst>
      <p:ext uri="{BB962C8B-B14F-4D97-AF65-F5344CB8AC3E}">
        <p14:creationId xmlns:p14="http://schemas.microsoft.com/office/powerpoint/2010/main" val="2339419567"/>
      </p:ext>
    </p:extLst>
  </p:cSld>
  <p:clrMapOvr>
    <a:masterClrMapping/>
  </p:clrMapOvr>
  <p:transition spd="slow">
    <p:push dir="u"/>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Lessons cont.</a:t>
            </a:r>
            <a:endParaRPr lang="en-GB" dirty="0"/>
          </a:p>
        </p:txBody>
      </p:sp>
      <p:sp>
        <p:nvSpPr>
          <p:cNvPr id="3" name="Content Placeholder 2"/>
          <p:cNvSpPr>
            <a:spLocks noGrp="1"/>
          </p:cNvSpPr>
          <p:nvPr>
            <p:ph idx="1"/>
          </p:nvPr>
        </p:nvSpPr>
        <p:spPr>
          <a:xfrm>
            <a:off x="-1" y="1558344"/>
            <a:ext cx="9144001" cy="4751016"/>
          </a:xfrm>
        </p:spPr>
        <p:txBody>
          <a:bodyPr>
            <a:normAutofit/>
          </a:bodyPr>
          <a:lstStyle/>
          <a:p>
            <a:pPr marL="0" indent="0" algn="just">
              <a:buNone/>
            </a:pPr>
            <a:r>
              <a:rPr lang="en-US" sz="3600" b="1" u="sng" dirty="0"/>
              <a:t>Lesson 3: A nation must always have clear </a:t>
            </a:r>
            <a:r>
              <a:rPr lang="en-US" sz="3600" b="1" u="sng" dirty="0" err="1"/>
              <a:t>programmes</a:t>
            </a:r>
            <a:r>
              <a:rPr lang="en-US" sz="3600" b="1" u="sng" dirty="0"/>
              <a:t> that are bold and have vision</a:t>
            </a:r>
          </a:p>
          <a:p>
            <a:pPr marL="0" indent="0" algn="just">
              <a:buNone/>
            </a:pPr>
            <a:r>
              <a:rPr lang="en-US" sz="3600" dirty="0"/>
              <a:t>Throughout China’s history, there have been bold </a:t>
            </a:r>
            <a:r>
              <a:rPr lang="en-US" sz="3600" dirty="0" err="1"/>
              <a:t>programmes</a:t>
            </a:r>
            <a:r>
              <a:rPr lang="en-US" sz="3600" dirty="0"/>
              <a:t> with vision such as the “Great Leap Forward” (1954-1964), “Cultural Revolution” (1966-76), “Open Door Policy” (1978) and the “Go Abroad Policy” (2000).</a:t>
            </a:r>
            <a:endParaRPr lang="en-GB" sz="3600" dirty="0"/>
          </a:p>
          <a:p>
            <a:pPr marL="0" indent="0">
              <a:buNone/>
            </a:pPr>
            <a:endParaRPr lang="en-GB" dirty="0"/>
          </a:p>
        </p:txBody>
      </p:sp>
    </p:spTree>
    <p:extLst>
      <p:ext uri="{BB962C8B-B14F-4D97-AF65-F5344CB8AC3E}">
        <p14:creationId xmlns:p14="http://schemas.microsoft.com/office/powerpoint/2010/main" val="1504085818"/>
      </p:ext>
    </p:extLst>
  </p:cSld>
  <p:clrMapOvr>
    <a:masterClrMapping/>
  </p:clrMapOvr>
  <p:transition spd="slow">
    <p:push dir="u"/>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Lessons cont.</a:t>
            </a:r>
            <a:endParaRPr lang="en-GB" dirty="0"/>
          </a:p>
        </p:txBody>
      </p:sp>
      <p:sp>
        <p:nvSpPr>
          <p:cNvPr id="3" name="Content Placeholder 2"/>
          <p:cNvSpPr>
            <a:spLocks noGrp="1"/>
          </p:cNvSpPr>
          <p:nvPr>
            <p:ph idx="1"/>
          </p:nvPr>
        </p:nvSpPr>
        <p:spPr/>
        <p:txBody>
          <a:bodyPr>
            <a:normAutofit fontScale="92500" lnSpcReduction="20000"/>
          </a:bodyPr>
          <a:lstStyle/>
          <a:p>
            <a:pPr marL="0" indent="0" algn="just">
              <a:buNone/>
            </a:pPr>
            <a:r>
              <a:rPr lang="en-US" sz="3500" b="1" u="sng" dirty="0"/>
              <a:t>Lesson 4: A nation must train its youth skills that serve national interests.</a:t>
            </a:r>
          </a:p>
          <a:p>
            <a:pPr marL="0" indent="0" algn="just">
              <a:buNone/>
            </a:pPr>
            <a:r>
              <a:rPr lang="en-US" sz="3800" dirty="0"/>
              <a:t/>
            </a:r>
            <a:br>
              <a:rPr lang="en-US" sz="3800" dirty="0"/>
            </a:br>
            <a:r>
              <a:rPr lang="en-US" sz="3800" dirty="0"/>
              <a:t>In China, each year, university admissions for various disciplines are allocated in proportion to what skills the country requires most at that point in time. If China needs more engineers, then there will be more university admissions for engineering than other disciplines.</a:t>
            </a:r>
            <a:endParaRPr lang="en-GB" sz="3800" dirty="0"/>
          </a:p>
          <a:p>
            <a:pPr marL="0" indent="0">
              <a:buNone/>
            </a:pPr>
            <a:endParaRPr lang="en-GB" sz="3800" dirty="0"/>
          </a:p>
        </p:txBody>
      </p:sp>
    </p:spTree>
    <p:extLst>
      <p:ext uri="{BB962C8B-B14F-4D97-AF65-F5344CB8AC3E}">
        <p14:creationId xmlns:p14="http://schemas.microsoft.com/office/powerpoint/2010/main" val="2743930884"/>
      </p:ext>
    </p:extLst>
  </p:cSld>
  <p:clrMapOvr>
    <a:masterClrMapping/>
  </p:clrMapOvr>
  <p:transition spd="slow">
    <p:push dir="u"/>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just"/>
            <a:r>
              <a:rPr lang="en-US" sz="3600" dirty="0"/>
              <a:t>At the end of high school, all Chinese students write a standard national exam. This determines whether a student can enter university and what he or she can study. Students who score the necessary grades have a choice to study what they desire as they have first preference in universities.</a:t>
            </a:r>
          </a:p>
          <a:p>
            <a:endParaRPr lang="en-US" dirty="0"/>
          </a:p>
        </p:txBody>
      </p:sp>
    </p:spTree>
    <p:extLst>
      <p:ext uri="{BB962C8B-B14F-4D97-AF65-F5344CB8AC3E}">
        <p14:creationId xmlns:p14="http://schemas.microsoft.com/office/powerpoint/2010/main" val="3283399783"/>
      </p:ext>
    </p:extLst>
  </p:cSld>
  <p:clrMapOvr>
    <a:masterClrMapping/>
  </p:clrMapOvr>
  <p:transition spd="slow">
    <p:push dir="u"/>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Lessons cont.</a:t>
            </a:r>
            <a:endParaRPr lang="en-GB" dirty="0"/>
          </a:p>
        </p:txBody>
      </p:sp>
      <p:sp>
        <p:nvSpPr>
          <p:cNvPr id="3" name="Content Placeholder 2"/>
          <p:cNvSpPr>
            <a:spLocks noGrp="1"/>
          </p:cNvSpPr>
          <p:nvPr>
            <p:ph idx="1"/>
          </p:nvPr>
        </p:nvSpPr>
        <p:spPr>
          <a:xfrm>
            <a:off x="-1" y="1275009"/>
            <a:ext cx="9144001" cy="4901955"/>
          </a:xfrm>
        </p:spPr>
        <p:txBody>
          <a:bodyPr>
            <a:normAutofit fontScale="92500" lnSpcReduction="20000"/>
          </a:bodyPr>
          <a:lstStyle/>
          <a:p>
            <a:pPr marL="0" indent="0" algn="just">
              <a:buNone/>
            </a:pPr>
            <a:endParaRPr lang="en-US" b="1" i="1" u="sng" dirty="0" smtClean="0"/>
          </a:p>
          <a:p>
            <a:pPr marL="0" indent="0" algn="just">
              <a:buNone/>
            </a:pPr>
            <a:r>
              <a:rPr lang="en-US" sz="3600" b="1" i="1" u="sng" dirty="0"/>
              <a:t>Lesson 6: A nation’s State-Owned Enterprises (SOEs) can be key drivers of the economy</a:t>
            </a:r>
            <a:r>
              <a:rPr lang="en-US" sz="3600" dirty="0"/>
              <a:t/>
            </a:r>
            <a:br>
              <a:rPr lang="en-US" sz="3600" dirty="0"/>
            </a:br>
            <a:r>
              <a:rPr lang="en-US" sz="3600" dirty="0"/>
              <a:t>The key drivers of China’s economy are state-owned enterprises (SOEs). Enterprises are identified as SOEs if the state owns, directly or indirectly, over 50.01% of shares in them. The 2011 Global Fortune 500 list, which lists the largest companies in the world, has three Chinese SOEs in the top 10, namely Sinopec Group, China National Petroleum, and State Grid.</a:t>
            </a:r>
            <a:endParaRPr lang="en-GB" sz="3600" dirty="0"/>
          </a:p>
          <a:p>
            <a:endParaRPr lang="en-GB" dirty="0"/>
          </a:p>
        </p:txBody>
      </p:sp>
    </p:spTree>
    <p:extLst>
      <p:ext uri="{BB962C8B-B14F-4D97-AF65-F5344CB8AC3E}">
        <p14:creationId xmlns:p14="http://schemas.microsoft.com/office/powerpoint/2010/main" val="1870778729"/>
      </p:ext>
    </p:extLst>
  </p:cSld>
  <p:clrMapOvr>
    <a:masterClrMapping/>
  </p:clrMapOvr>
  <p:transition spd="slow">
    <p:push dir="u"/>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1028241" y="2286000"/>
            <a:ext cx="11193137" cy="4023360"/>
          </a:xfrm>
        </p:spPr>
        <p:txBody>
          <a:bodyPr>
            <a:normAutofit/>
          </a:bodyPr>
          <a:lstStyle/>
          <a:p>
            <a:pPr algn="just"/>
            <a:r>
              <a:rPr lang="en-US" sz="3200" dirty="0"/>
              <a:t>In the same year, Global Fortune’s 500 most profitable companies in the world list had two Chinese state-owned banks in the top 10, namely Industrial Commercial Bank of China (ICBC), and China Construction Bank. Chinese SOEs are estimated to account for about half of the country’s industrial output, therefore contributing significantly to China’s $8 trillion GDP, and more than $3 trillion cash reserves.</a:t>
            </a:r>
            <a:endParaRPr lang="en-GB" sz="3200" dirty="0"/>
          </a:p>
          <a:p>
            <a:endParaRPr lang="en-GB" dirty="0"/>
          </a:p>
        </p:txBody>
      </p:sp>
    </p:spTree>
    <p:extLst>
      <p:ext uri="{BB962C8B-B14F-4D97-AF65-F5344CB8AC3E}">
        <p14:creationId xmlns:p14="http://schemas.microsoft.com/office/powerpoint/2010/main" val="4132175076"/>
      </p:ext>
    </p:extLst>
  </p:cSld>
  <p:clrMapOvr>
    <a:masterClrMapping/>
  </p:clrMapOvr>
  <p:transition spd="slow">
    <p:push dir="u"/>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Lessons cont.</a:t>
            </a:r>
            <a:endParaRPr lang="en-GB" dirty="0"/>
          </a:p>
        </p:txBody>
      </p:sp>
      <p:sp>
        <p:nvSpPr>
          <p:cNvPr id="3" name="Content Placeholder 2"/>
          <p:cNvSpPr>
            <a:spLocks noGrp="1"/>
          </p:cNvSpPr>
          <p:nvPr>
            <p:ph idx="1"/>
          </p:nvPr>
        </p:nvSpPr>
        <p:spPr>
          <a:xfrm>
            <a:off x="-90151" y="1429555"/>
            <a:ext cx="9234152" cy="4678637"/>
          </a:xfrm>
        </p:spPr>
        <p:txBody>
          <a:bodyPr>
            <a:normAutofit fontScale="92500" lnSpcReduction="20000"/>
          </a:bodyPr>
          <a:lstStyle/>
          <a:p>
            <a:pPr marL="0" indent="0">
              <a:buNone/>
            </a:pPr>
            <a:r>
              <a:rPr lang="en-US" sz="3200" b="1" dirty="0"/>
              <a:t>Lesson 5: A nation must be proud of its cultural heritage so it can have a strong national identity</a:t>
            </a:r>
          </a:p>
          <a:p>
            <a:pPr marL="0" indent="0" algn="just">
              <a:buNone/>
            </a:pPr>
            <a:r>
              <a:rPr lang="en-US" sz="3200" dirty="0"/>
              <a:t>China has turned traditional holidays that were celebrated by its ancestors centuries ago, such as the Spring Festival and the Dragon Boat Festival, into public holidays and has maintained its language and most of its customs, therefore establishing a strong national identity.</a:t>
            </a:r>
            <a:endParaRPr lang="en-GB" sz="3200" dirty="0"/>
          </a:p>
          <a:p>
            <a:pPr algn="just"/>
            <a:r>
              <a:rPr lang="en-US" sz="3200" b="1" dirty="0"/>
              <a:t>Africa can do the same as we also have many fascinating myths, traditions and customs that make us unique. These can be used to instill pride in our cultural heritage, thereby promoting a strong national identity.</a:t>
            </a:r>
            <a:endParaRPr lang="en-GB" sz="3200" b="1" dirty="0"/>
          </a:p>
          <a:p>
            <a:pPr marL="0" indent="0">
              <a:buNone/>
            </a:pPr>
            <a:endParaRPr lang="en-GB" dirty="0"/>
          </a:p>
        </p:txBody>
      </p:sp>
    </p:spTree>
    <p:extLst>
      <p:ext uri="{BB962C8B-B14F-4D97-AF65-F5344CB8AC3E}">
        <p14:creationId xmlns:p14="http://schemas.microsoft.com/office/powerpoint/2010/main" val="3583879665"/>
      </p:ext>
    </p:extLst>
  </p:cSld>
  <p:clrMapOvr>
    <a:masterClrMapping/>
  </p:clrMapOvr>
  <p:transition spd="slow">
    <p:push dir="u"/>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Lessons cont.</a:t>
            </a:r>
            <a:endParaRPr lang="en-GB" dirty="0"/>
          </a:p>
        </p:txBody>
      </p:sp>
      <p:sp>
        <p:nvSpPr>
          <p:cNvPr id="3" name="Content Placeholder 2"/>
          <p:cNvSpPr>
            <a:spLocks noGrp="1"/>
          </p:cNvSpPr>
          <p:nvPr>
            <p:ph idx="1"/>
          </p:nvPr>
        </p:nvSpPr>
        <p:spPr>
          <a:xfrm>
            <a:off x="0" y="1825625"/>
            <a:ext cx="9259910" cy="4351338"/>
          </a:xfrm>
        </p:spPr>
        <p:txBody>
          <a:bodyPr>
            <a:normAutofit fontScale="85000" lnSpcReduction="20000"/>
          </a:bodyPr>
          <a:lstStyle/>
          <a:p>
            <a:pPr algn="just"/>
            <a:r>
              <a:rPr lang="en-US" sz="3200" b="1" i="1" u="sng" dirty="0"/>
              <a:t>Lesson 7: A nation must be quick and decisive in policy implementation.</a:t>
            </a:r>
            <a:r>
              <a:rPr lang="en-US" sz="3200" dirty="0"/>
              <a:t/>
            </a:r>
            <a:br>
              <a:rPr lang="en-US" sz="3200" dirty="0"/>
            </a:br>
            <a:r>
              <a:rPr lang="en-US" sz="3200" dirty="0"/>
              <a:t>In 2008, while the rest of the world was busy debating how to deal with the world financial crisis, China was already implementing its economic stimulus plan of increasing public investment in infrastructure, lowering taxes, and easing credit restrictions for mortgages and SMEs, and therefore the effects of the world crisis on China’s economy were not as severe as in other countries.</a:t>
            </a:r>
            <a:endParaRPr lang="en-GB" sz="3200" dirty="0"/>
          </a:p>
          <a:p>
            <a:pPr algn="just"/>
            <a:r>
              <a:rPr lang="en-US" sz="3200" dirty="0"/>
              <a:t>During the crisis, China’s economy still grew by more than 9%, while the global GDP growth rate was 3% in 2008 and -0.7% in 2009.</a:t>
            </a:r>
            <a:endParaRPr lang="en-GB" sz="3200" dirty="0"/>
          </a:p>
          <a:p>
            <a:pPr algn="just"/>
            <a:endParaRPr lang="en-GB" dirty="0"/>
          </a:p>
        </p:txBody>
      </p:sp>
    </p:spTree>
    <p:extLst>
      <p:ext uri="{BB962C8B-B14F-4D97-AF65-F5344CB8AC3E}">
        <p14:creationId xmlns:p14="http://schemas.microsoft.com/office/powerpoint/2010/main" val="3995360506"/>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HISTORY OF CHINA’S ECONOMIC DEVELOPMENT </a:t>
            </a:r>
            <a:r>
              <a:rPr lang="en-GB" dirty="0" smtClean="0"/>
              <a:t/>
            </a:r>
            <a:br>
              <a:rPr lang="en-GB" dirty="0" smtClean="0"/>
            </a:br>
            <a:endParaRPr lang="en-GB" dirty="0"/>
          </a:p>
        </p:txBody>
      </p:sp>
      <p:sp>
        <p:nvSpPr>
          <p:cNvPr id="3" name="Content Placeholder 2"/>
          <p:cNvSpPr>
            <a:spLocks noGrp="1"/>
          </p:cNvSpPr>
          <p:nvPr>
            <p:ph idx="1"/>
          </p:nvPr>
        </p:nvSpPr>
        <p:spPr>
          <a:xfrm>
            <a:off x="0" y="1287887"/>
            <a:ext cx="9144000" cy="4889076"/>
          </a:xfrm>
        </p:spPr>
        <p:txBody>
          <a:bodyPr>
            <a:normAutofit/>
          </a:bodyPr>
          <a:lstStyle/>
          <a:p>
            <a:pPr marL="0" indent="0" algn="just">
              <a:buNone/>
            </a:pPr>
            <a:r>
              <a:rPr lang="en-GB" sz="3600" b="1" u="sng" dirty="0"/>
              <a:t>China’s Economy Prior to Reforms </a:t>
            </a:r>
            <a:endParaRPr lang="en-GB" sz="3600" u="sng" dirty="0"/>
          </a:p>
          <a:p>
            <a:pPr algn="just"/>
            <a:r>
              <a:rPr lang="en-GB" sz="3600" dirty="0"/>
              <a:t>Prior to 1979, China, under the leadership of Chairman Mao Zedong, maintained a centrally planned, or command, economy. A large share of the country’s economic output was directed and controlled by the state, which set production goals, controlled prices, and allocated resources throughout most of the economy.</a:t>
            </a:r>
          </a:p>
          <a:p>
            <a:pPr marL="0" indent="0">
              <a:buNone/>
            </a:pPr>
            <a:endParaRPr lang="en-GB" sz="3300" dirty="0"/>
          </a:p>
        </p:txBody>
      </p:sp>
    </p:spTree>
    <p:extLst>
      <p:ext uri="{BB962C8B-B14F-4D97-AF65-F5344CB8AC3E}">
        <p14:creationId xmlns:p14="http://schemas.microsoft.com/office/powerpoint/2010/main" val="3623301600"/>
      </p:ext>
    </p:extLst>
  </p:cSld>
  <p:clrMapOvr>
    <a:masterClrMapping/>
  </p:clrMapOvr>
  <p:transition spd="slow">
    <p:push dir="u"/>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Lessons cont.</a:t>
            </a:r>
            <a:endParaRPr lang="en-GB" dirty="0"/>
          </a:p>
        </p:txBody>
      </p:sp>
      <p:sp>
        <p:nvSpPr>
          <p:cNvPr id="3" name="Content Placeholder 2"/>
          <p:cNvSpPr>
            <a:spLocks noGrp="1"/>
          </p:cNvSpPr>
          <p:nvPr>
            <p:ph idx="1"/>
          </p:nvPr>
        </p:nvSpPr>
        <p:spPr/>
        <p:txBody>
          <a:bodyPr>
            <a:normAutofit fontScale="70000" lnSpcReduction="20000"/>
          </a:bodyPr>
          <a:lstStyle/>
          <a:p>
            <a:pPr marL="0" indent="0" algn="just">
              <a:buNone/>
            </a:pPr>
            <a:r>
              <a:rPr lang="en-US" sz="4100" b="1" u="sng" dirty="0"/>
              <a:t>Lesson 8: </a:t>
            </a:r>
            <a:r>
              <a:rPr lang="en-US" sz="4100" b="1" i="1" u="sng" dirty="0"/>
              <a:t>A nation must be proud of and promote its own brands</a:t>
            </a:r>
            <a:r>
              <a:rPr lang="en-US" sz="4100" dirty="0"/>
              <a:t/>
            </a:r>
            <a:br>
              <a:rPr lang="en-US" sz="4100" dirty="0"/>
            </a:br>
            <a:r>
              <a:rPr lang="en-US" sz="4100" dirty="0"/>
              <a:t>In China, the Chinese search engine Baidu is bigger than Google. Instead of YouTube, there is Youku. Instead of eBay, there is Taobao. Instead of Facebook, there is RenRen. Instead of Twitter, there is Weibo. China has blocked </a:t>
            </a:r>
            <a:r>
              <a:rPr lang="en-US" sz="4100" dirty="0" err="1"/>
              <a:t>Youtube</a:t>
            </a:r>
            <a:r>
              <a:rPr lang="en-US" sz="4100" dirty="0"/>
              <a:t>, Facebook, and Twitter and instead has promoted its own Chinese alternatives.</a:t>
            </a:r>
            <a:endParaRPr lang="en-GB" sz="4100" dirty="0"/>
          </a:p>
          <a:p>
            <a:pPr algn="just"/>
            <a:r>
              <a:rPr lang="en-US" sz="4100" dirty="0"/>
              <a:t>The Chinese have pride in their good local brands and always make a conscious decision to support them whenever possible.</a:t>
            </a:r>
            <a:endParaRPr lang="en-GB" sz="4100" dirty="0"/>
          </a:p>
          <a:p>
            <a:endParaRPr lang="en-GB" dirty="0"/>
          </a:p>
        </p:txBody>
      </p:sp>
    </p:spTree>
    <p:extLst>
      <p:ext uri="{BB962C8B-B14F-4D97-AF65-F5344CB8AC3E}">
        <p14:creationId xmlns:p14="http://schemas.microsoft.com/office/powerpoint/2010/main" val="1694513999"/>
      </p:ext>
    </p:extLst>
  </p:cSld>
  <p:clrMapOvr>
    <a:masterClrMapping/>
  </p:clrMapOvr>
  <p:transition spd="slow">
    <p:push dir="u"/>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Lessons cont.</a:t>
            </a:r>
            <a:endParaRPr lang="en-GB" dirty="0"/>
          </a:p>
        </p:txBody>
      </p:sp>
      <p:sp>
        <p:nvSpPr>
          <p:cNvPr id="3" name="Content Placeholder 2"/>
          <p:cNvSpPr>
            <a:spLocks noGrp="1"/>
          </p:cNvSpPr>
          <p:nvPr>
            <p:ph idx="1"/>
          </p:nvPr>
        </p:nvSpPr>
        <p:spPr>
          <a:xfrm>
            <a:off x="-321973" y="1690689"/>
            <a:ext cx="9465973" cy="4618671"/>
          </a:xfrm>
        </p:spPr>
        <p:txBody>
          <a:bodyPr>
            <a:normAutofit/>
          </a:bodyPr>
          <a:lstStyle/>
          <a:p>
            <a:pPr marL="0" indent="0">
              <a:buNone/>
            </a:pPr>
            <a:r>
              <a:rPr lang="en-US" sz="3800" b="1" u="sng" dirty="0"/>
              <a:t>Lesson 9: </a:t>
            </a:r>
            <a:r>
              <a:rPr lang="en-US" sz="3800" b="1" i="1" u="sng" dirty="0"/>
              <a:t>A nation must have the courage to make decisions that are in the best interest of its people regardless of criticism</a:t>
            </a:r>
            <a:endParaRPr lang="en-GB" sz="3800" u="sng" dirty="0"/>
          </a:p>
          <a:p>
            <a:r>
              <a:rPr lang="en-US" sz="3800" dirty="0"/>
              <a:t>China has been </a:t>
            </a:r>
            <a:r>
              <a:rPr lang="en-US" sz="3800" dirty="0" err="1"/>
              <a:t>criticised</a:t>
            </a:r>
            <a:r>
              <a:rPr lang="en-US" sz="3800" dirty="0"/>
              <a:t> in some circles for various positions it has taken, but this has not stopped it from doing what it feels is in the best interest of its people.</a:t>
            </a:r>
            <a:endParaRPr lang="en-GB" sz="3800" dirty="0"/>
          </a:p>
          <a:p>
            <a:endParaRPr lang="en-GB" dirty="0"/>
          </a:p>
        </p:txBody>
      </p:sp>
    </p:spTree>
    <p:extLst>
      <p:ext uri="{BB962C8B-B14F-4D97-AF65-F5344CB8AC3E}">
        <p14:creationId xmlns:p14="http://schemas.microsoft.com/office/powerpoint/2010/main" val="504591305"/>
      </p:ext>
    </p:extLst>
  </p:cSld>
  <p:clrMapOvr>
    <a:masterClrMapping/>
  </p:clrMapOvr>
  <p:transition spd="slow">
    <p:push dir="u"/>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0" y="2219899"/>
            <a:ext cx="9144000" cy="4023360"/>
          </a:xfrm>
        </p:spPr>
        <p:txBody>
          <a:bodyPr>
            <a:normAutofit fontScale="92500" lnSpcReduction="10000"/>
          </a:bodyPr>
          <a:lstStyle/>
          <a:p>
            <a:pPr algn="just"/>
            <a:r>
              <a:rPr lang="en-US" sz="3600" dirty="0"/>
              <a:t>China has also been </a:t>
            </a:r>
            <a:r>
              <a:rPr lang="en-US" sz="3600" dirty="0" err="1"/>
              <a:t>criticised</a:t>
            </a:r>
            <a:r>
              <a:rPr lang="en-US" sz="3600" dirty="0"/>
              <a:t> for not being a multiparty democracy and instead choosing to remain as a one-party state. The Chinese know that it will not be in the best interests of their people to have a multiparty democracy because of the instability it can create. With a population of 1.3 billion and 56 minority groups, it would have been difficult to keep China stable</a:t>
            </a:r>
            <a:r>
              <a:rPr lang="en-US" sz="2400" dirty="0"/>
              <a:t>.</a:t>
            </a:r>
            <a:endParaRPr lang="en-GB" sz="2400" dirty="0"/>
          </a:p>
          <a:p>
            <a:endParaRPr lang="en-GB" dirty="0"/>
          </a:p>
        </p:txBody>
      </p:sp>
    </p:spTree>
    <p:extLst>
      <p:ext uri="{BB962C8B-B14F-4D97-AF65-F5344CB8AC3E}">
        <p14:creationId xmlns:p14="http://schemas.microsoft.com/office/powerpoint/2010/main" val="1972139954"/>
      </p:ext>
    </p:extLst>
  </p:cSld>
  <p:clrMapOvr>
    <a:masterClrMapping/>
  </p:clrMapOvr>
  <p:transition spd="slow">
    <p:push dir="u"/>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Lessons cont.</a:t>
            </a:r>
            <a:endParaRPr lang="en-GB" dirty="0"/>
          </a:p>
        </p:txBody>
      </p:sp>
      <p:sp>
        <p:nvSpPr>
          <p:cNvPr id="3" name="Content Placeholder 2"/>
          <p:cNvSpPr>
            <a:spLocks noGrp="1"/>
          </p:cNvSpPr>
          <p:nvPr>
            <p:ph idx="1"/>
          </p:nvPr>
        </p:nvSpPr>
        <p:spPr>
          <a:xfrm>
            <a:off x="0" y="2286000"/>
            <a:ext cx="9028090" cy="4023360"/>
          </a:xfrm>
        </p:spPr>
        <p:txBody>
          <a:bodyPr>
            <a:normAutofit fontScale="85000" lnSpcReduction="10000"/>
          </a:bodyPr>
          <a:lstStyle/>
          <a:p>
            <a:pPr algn="just"/>
            <a:r>
              <a:rPr lang="en-US" sz="3200" b="1" u="sng" dirty="0"/>
              <a:t>Lesson 10: </a:t>
            </a:r>
            <a:r>
              <a:rPr lang="en-US" sz="3200" b="1" i="1" u="sng" dirty="0"/>
              <a:t>A nation that exploits its competitive advantage can become globally competitive.</a:t>
            </a:r>
            <a:endParaRPr lang="en-GB" sz="3200" u="sng" dirty="0"/>
          </a:p>
          <a:p>
            <a:pPr algn="just"/>
            <a:r>
              <a:rPr lang="en-US" sz="3200" dirty="0"/>
              <a:t>China has taken technology from Europe, and cheap raw materials from Africa, and combined them with its relatively cheap and efficient </a:t>
            </a:r>
            <a:r>
              <a:rPr lang="en-US" sz="3200" dirty="0" err="1"/>
              <a:t>labour</a:t>
            </a:r>
            <a:r>
              <a:rPr lang="en-US" sz="3200" dirty="0"/>
              <a:t> to manufacture and export finished goods to the world. From high quality goods typically found in the US and Europe to the cheap goods typically found in Africa, China makes something for everyone, because it has </a:t>
            </a:r>
            <a:r>
              <a:rPr lang="en-US" sz="3200" dirty="0" err="1"/>
              <a:t>capitalised</a:t>
            </a:r>
            <a:r>
              <a:rPr lang="en-US" sz="3200" dirty="0"/>
              <a:t> on its strengths to be globally competitive.</a:t>
            </a:r>
            <a:endParaRPr lang="en-GB" sz="3200" dirty="0"/>
          </a:p>
          <a:p>
            <a:endParaRPr lang="en-GB" dirty="0"/>
          </a:p>
        </p:txBody>
      </p:sp>
    </p:spTree>
    <p:extLst>
      <p:ext uri="{BB962C8B-B14F-4D97-AF65-F5344CB8AC3E}">
        <p14:creationId xmlns:p14="http://schemas.microsoft.com/office/powerpoint/2010/main" val="1461106858"/>
      </p:ext>
    </p:extLst>
  </p:cSld>
  <p:clrMapOvr>
    <a:masterClrMapping/>
  </p:clrMapOvr>
  <p:transition spd="slow">
    <p:push dir="u"/>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Lessons cont.</a:t>
            </a:r>
            <a:endParaRPr lang="en-GB" dirty="0"/>
          </a:p>
        </p:txBody>
      </p:sp>
      <p:sp>
        <p:nvSpPr>
          <p:cNvPr id="3" name="Content Placeholder 2"/>
          <p:cNvSpPr>
            <a:spLocks noGrp="1"/>
          </p:cNvSpPr>
          <p:nvPr>
            <p:ph idx="1"/>
          </p:nvPr>
        </p:nvSpPr>
        <p:spPr>
          <a:xfrm>
            <a:off x="0" y="1828800"/>
            <a:ext cx="9144000" cy="4480560"/>
          </a:xfrm>
        </p:spPr>
        <p:txBody>
          <a:bodyPr>
            <a:normAutofit/>
          </a:bodyPr>
          <a:lstStyle/>
          <a:p>
            <a:pPr algn="just"/>
            <a:r>
              <a:rPr lang="en-US" sz="3200" dirty="0"/>
              <a:t>Africa has fertile soils, abundant water resources, and a </a:t>
            </a:r>
            <a:r>
              <a:rPr lang="en-US" sz="3200" dirty="0" err="1"/>
              <a:t>favourable</a:t>
            </a:r>
            <a:r>
              <a:rPr lang="en-US" sz="3200" dirty="0"/>
              <a:t> climate for agriculture. Africa also has abundant mineral wealth, and a young population. The African Union estimates that 65% of Africa’s slightly over 1 billion population is under the age of 35. These are strengths for Africa.</a:t>
            </a:r>
            <a:endParaRPr lang="en-GB" sz="3200" dirty="0"/>
          </a:p>
          <a:p>
            <a:endParaRPr lang="en-GB" dirty="0"/>
          </a:p>
        </p:txBody>
      </p:sp>
    </p:spTree>
    <p:extLst>
      <p:ext uri="{BB962C8B-B14F-4D97-AF65-F5344CB8AC3E}">
        <p14:creationId xmlns:p14="http://schemas.microsoft.com/office/powerpoint/2010/main" val="1671028278"/>
      </p:ext>
    </p:extLst>
  </p:cSld>
  <p:clrMapOvr>
    <a:masterClrMapping/>
  </p:clrMapOvr>
  <p:transition spd="slow">
    <p:push dir="u"/>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sz="3200" dirty="0"/>
              <a:t>The competitive advantage for most African nations lies in agriculture and mining. Currently most African nations are exporting unprocessed agricultural produce and minerals. </a:t>
            </a:r>
            <a:endParaRPr lang="en-US" dirty="0"/>
          </a:p>
        </p:txBody>
      </p:sp>
    </p:spTree>
    <p:extLst>
      <p:ext uri="{BB962C8B-B14F-4D97-AF65-F5344CB8AC3E}">
        <p14:creationId xmlns:p14="http://schemas.microsoft.com/office/powerpoint/2010/main" val="1057992561"/>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HISTORY CONT.</a:t>
            </a:r>
            <a:endParaRPr lang="en-GB" b="1" dirty="0"/>
          </a:p>
        </p:txBody>
      </p:sp>
      <p:sp>
        <p:nvSpPr>
          <p:cNvPr id="3" name="Content Placeholder 2"/>
          <p:cNvSpPr>
            <a:spLocks noGrp="1"/>
          </p:cNvSpPr>
          <p:nvPr>
            <p:ph idx="1"/>
          </p:nvPr>
        </p:nvSpPr>
        <p:spPr/>
        <p:txBody>
          <a:bodyPr>
            <a:normAutofit/>
          </a:bodyPr>
          <a:lstStyle/>
          <a:p>
            <a:pPr algn="just"/>
            <a:r>
              <a:rPr lang="en-GB" sz="3600" dirty="0"/>
              <a:t>During the 1950s, all of China’s individual household farms were collectivized into large communes. </a:t>
            </a:r>
          </a:p>
          <a:p>
            <a:pPr algn="just"/>
            <a:r>
              <a:rPr lang="en-GB" sz="3600" dirty="0"/>
              <a:t>To support rapid industrialization, the central government undertook large-scale investments in physical and human capital during the 1960s and 1970s.</a:t>
            </a:r>
          </a:p>
          <a:p>
            <a:pPr marL="0" indent="0">
              <a:buNone/>
            </a:pPr>
            <a:endParaRPr lang="en-GB" dirty="0"/>
          </a:p>
        </p:txBody>
      </p:sp>
    </p:spTree>
    <p:extLst>
      <p:ext uri="{BB962C8B-B14F-4D97-AF65-F5344CB8AC3E}">
        <p14:creationId xmlns:p14="http://schemas.microsoft.com/office/powerpoint/2010/main" val="1292356113"/>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History Cont.</a:t>
            </a:r>
            <a:endParaRPr lang="en-GB" dirty="0"/>
          </a:p>
        </p:txBody>
      </p:sp>
      <p:sp>
        <p:nvSpPr>
          <p:cNvPr id="3" name="Content Placeholder 2"/>
          <p:cNvSpPr>
            <a:spLocks noGrp="1"/>
          </p:cNvSpPr>
          <p:nvPr>
            <p:ph idx="1"/>
          </p:nvPr>
        </p:nvSpPr>
        <p:spPr>
          <a:xfrm>
            <a:off x="-1" y="1365161"/>
            <a:ext cx="9144001" cy="4676865"/>
          </a:xfrm>
        </p:spPr>
        <p:txBody>
          <a:bodyPr>
            <a:normAutofit/>
          </a:bodyPr>
          <a:lstStyle/>
          <a:p>
            <a:pPr algn="just"/>
            <a:r>
              <a:rPr lang="en-GB" sz="3600" dirty="0"/>
              <a:t>A central goal of the Chinese government was to make China’s economy relatively self-sufficient. </a:t>
            </a:r>
            <a:endParaRPr lang="en-GB" sz="3600" dirty="0" smtClean="0"/>
          </a:p>
          <a:p>
            <a:pPr algn="just"/>
            <a:r>
              <a:rPr lang="en-GB" sz="3600" dirty="0" smtClean="0"/>
              <a:t>Foreign </a:t>
            </a:r>
            <a:r>
              <a:rPr lang="en-GB" sz="3600" dirty="0"/>
              <a:t>trade was generally limited to obtaining those goods that could not be made or obtained in China. </a:t>
            </a:r>
            <a:endParaRPr lang="en-GB" i="1" dirty="0"/>
          </a:p>
        </p:txBody>
      </p:sp>
    </p:spTree>
    <p:extLst>
      <p:ext uri="{BB962C8B-B14F-4D97-AF65-F5344CB8AC3E}">
        <p14:creationId xmlns:p14="http://schemas.microsoft.com/office/powerpoint/2010/main" val="978820718"/>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1" y="1690689"/>
            <a:ext cx="9144000" cy="4618671"/>
          </a:xfrm>
        </p:spPr>
        <p:txBody>
          <a:bodyPr>
            <a:normAutofit/>
          </a:bodyPr>
          <a:lstStyle/>
          <a:p>
            <a:pPr algn="just"/>
            <a:r>
              <a:rPr lang="en-GB" sz="3200" b="1" i="1" dirty="0"/>
              <a:t>Note :Since most aspects of the economy were managed and run by the central government, there were no market mechanisms to efficiently allocate resources, and thus there were few incentives for firms, workers, and farmers to become more productive or be concerned with the quality of what they produced (since they were mainly focused on production goals set by the government). </a:t>
            </a:r>
          </a:p>
          <a:p>
            <a:endParaRPr lang="en-GB" dirty="0"/>
          </a:p>
        </p:txBody>
      </p:sp>
    </p:spTree>
    <p:extLst>
      <p:ext uri="{BB962C8B-B14F-4D97-AF65-F5344CB8AC3E}">
        <p14:creationId xmlns:p14="http://schemas.microsoft.com/office/powerpoint/2010/main" val="2023511041"/>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History cont.</a:t>
            </a:r>
            <a:endParaRPr lang="en-GB" dirty="0"/>
          </a:p>
        </p:txBody>
      </p:sp>
      <p:sp>
        <p:nvSpPr>
          <p:cNvPr id="3" name="Content Placeholder 2"/>
          <p:cNvSpPr>
            <a:spLocks noGrp="1"/>
          </p:cNvSpPr>
          <p:nvPr>
            <p:ph idx="1"/>
          </p:nvPr>
        </p:nvSpPr>
        <p:spPr>
          <a:xfrm>
            <a:off x="0" y="1378039"/>
            <a:ext cx="9144000" cy="4931321"/>
          </a:xfrm>
        </p:spPr>
        <p:txBody>
          <a:bodyPr>
            <a:normAutofit fontScale="92500" lnSpcReduction="20000"/>
          </a:bodyPr>
          <a:lstStyle/>
          <a:p>
            <a:r>
              <a:rPr lang="en-GB" sz="3500" b="1" u="sng" dirty="0"/>
              <a:t>The introduction of economic reforms </a:t>
            </a:r>
            <a:endParaRPr lang="en-GB" sz="3500" u="sng" dirty="0"/>
          </a:p>
          <a:p>
            <a:pPr marL="0" indent="0">
              <a:buNone/>
            </a:pPr>
            <a:r>
              <a:rPr lang="en-GB" sz="3500" dirty="0"/>
              <a:t>Beginning in 1979, China launched several economic reforms;</a:t>
            </a:r>
          </a:p>
          <a:p>
            <a:pPr algn="just">
              <a:buFont typeface="Wingdings" panose="05000000000000000000" pitchFamily="2" charset="2"/>
              <a:buChar char="q"/>
            </a:pPr>
            <a:r>
              <a:rPr lang="en-GB" sz="3500" dirty="0"/>
              <a:t> The central government </a:t>
            </a:r>
            <a:r>
              <a:rPr lang="en-GB" sz="3500" u="sng" dirty="0"/>
              <a:t>initiated price and ownership incentives </a:t>
            </a:r>
            <a:r>
              <a:rPr lang="en-GB" sz="3500" dirty="0"/>
              <a:t>for farmers, which enabled them to sell a portion of their crops on the free market. </a:t>
            </a:r>
          </a:p>
          <a:p>
            <a:pPr algn="just">
              <a:buFont typeface="Wingdings" panose="05000000000000000000" pitchFamily="2" charset="2"/>
              <a:buChar char="q"/>
            </a:pPr>
            <a:r>
              <a:rPr lang="en-GB" sz="3500" dirty="0"/>
              <a:t>The government </a:t>
            </a:r>
            <a:r>
              <a:rPr lang="en-GB" sz="3500" u="sng" dirty="0"/>
              <a:t>established four special economic zones along the coast for the purpose of attracting foreign investment, boosting exports, and importing high technology products into China. </a:t>
            </a:r>
          </a:p>
          <a:p>
            <a:endParaRPr lang="en-GB" dirty="0"/>
          </a:p>
        </p:txBody>
      </p:sp>
    </p:spTree>
    <p:extLst>
      <p:ext uri="{BB962C8B-B14F-4D97-AF65-F5344CB8AC3E}">
        <p14:creationId xmlns:p14="http://schemas.microsoft.com/office/powerpoint/2010/main" val="3479470171"/>
      </p:ext>
    </p:extLst>
  </p:cSld>
  <p:clrMapOvr>
    <a:masterClrMapping/>
  </p:clrMapOvr>
  <p:transition spd="slow">
    <p:push dir="u"/>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11982</TotalTime>
  <Words>2485</Words>
  <Application>Microsoft Office PowerPoint</Application>
  <PresentationFormat>On-screen Show (4:3)</PresentationFormat>
  <Paragraphs>130</Paragraphs>
  <Slides>55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55</vt:i4>
      </vt:variant>
    </vt:vector>
  </HeadingPairs>
  <TitlesOfParts>
    <vt:vector size="58" baseType="lpstr">
      <vt:lpstr>Arial</vt:lpstr>
      <vt:lpstr>Wingdings</vt:lpstr>
      <vt:lpstr>Office Theme</vt:lpstr>
      <vt:lpstr>CHINA AS A SUPER POWER</vt:lpstr>
      <vt:lpstr>PAPER OUTLAY </vt:lpstr>
      <vt:lpstr>Introduction </vt:lpstr>
      <vt:lpstr>Introduction cont.</vt:lpstr>
      <vt:lpstr>HISTORY OF CHINA’S ECONOMIC DEVELOPMENT  </vt:lpstr>
      <vt:lpstr>HISTORY CONT.</vt:lpstr>
      <vt:lpstr>History Cont.</vt:lpstr>
      <vt:lpstr>PowerPoint Presentation</vt:lpstr>
      <vt:lpstr>History cont.</vt:lpstr>
      <vt:lpstr>History cont.</vt:lpstr>
      <vt:lpstr>PowerPoint Presentation</vt:lpstr>
      <vt:lpstr>History cont.</vt:lpstr>
      <vt:lpstr>B. Causes of China’s Economic Growth  </vt:lpstr>
      <vt:lpstr>PowerPoint Presentation</vt:lpstr>
      <vt:lpstr>Causes cont.</vt:lpstr>
      <vt:lpstr>Causes cont.</vt:lpstr>
      <vt:lpstr>PowerPoint Presentation</vt:lpstr>
      <vt:lpstr>C. Outcome of the reforms </vt:lpstr>
      <vt:lpstr>Outcome cont.</vt:lpstr>
      <vt:lpstr>PowerPoint Presentation</vt:lpstr>
      <vt:lpstr>PowerPoint Presentation</vt:lpstr>
      <vt:lpstr>Outcome cont.</vt:lpstr>
      <vt:lpstr>PowerPoint Presentation</vt:lpstr>
      <vt:lpstr>Outcome cont.</vt:lpstr>
      <vt:lpstr>PowerPoint Presentation</vt:lpstr>
      <vt:lpstr>Outcome cont.</vt:lpstr>
      <vt:lpstr>Outcome cont.</vt:lpstr>
      <vt:lpstr>PowerPoint Presentation</vt:lpstr>
      <vt:lpstr>Outcome cont.</vt:lpstr>
      <vt:lpstr>PowerPoint Presentation</vt:lpstr>
      <vt:lpstr>PowerPoint Presentation</vt:lpstr>
      <vt:lpstr>PowerPoint Presentation</vt:lpstr>
      <vt:lpstr>Outcome cont.</vt:lpstr>
      <vt:lpstr>Outcome cont.</vt:lpstr>
      <vt:lpstr>LESSONS FOR DEVELOPING </vt:lpstr>
      <vt:lpstr>PowerPoint Presentation</vt:lpstr>
      <vt:lpstr>Lessons cont.</vt:lpstr>
      <vt:lpstr>PowerPoint Presentation</vt:lpstr>
      <vt:lpstr>PowerPoint Presentation</vt:lpstr>
      <vt:lpstr>PowerPoint Presentation</vt:lpstr>
      <vt:lpstr>Lessons cont.</vt:lpstr>
      <vt:lpstr>Lessons cont.</vt:lpstr>
      <vt:lpstr>Lessons cont.</vt:lpstr>
      <vt:lpstr>Lessons cont.</vt:lpstr>
      <vt:lpstr>PowerPoint Presentation</vt:lpstr>
      <vt:lpstr>Lessons cont.</vt:lpstr>
      <vt:lpstr>PowerPoint Presentation</vt:lpstr>
      <vt:lpstr>Lessons cont.</vt:lpstr>
      <vt:lpstr>Lessons cont.</vt:lpstr>
      <vt:lpstr>Lessons cont.</vt:lpstr>
      <vt:lpstr>Lessons cont.</vt:lpstr>
      <vt:lpstr>PowerPoint Presentation</vt:lpstr>
      <vt:lpstr>Lessons cont.</vt:lpstr>
      <vt:lpstr>Lessons cont.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CHINA AS AN ECONOMIC SUPER POWER</dc:title>
  <dc:creator>User</dc:creator>
  <cp:lastModifiedBy>Windows User</cp:lastModifiedBy>
  <cp:revision>44</cp:revision>
  <dcterms:created xsi:type="dcterms:W3CDTF">2017-02-15T12:53:23Z</dcterms:created>
  <dcterms:modified xsi:type="dcterms:W3CDTF">2024-04-10T23:14:58Z</dcterms:modified>
</cp:coreProperties>
</file>