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767" r:id="rId1"/>
  </p:sldMasterIdLst>
  <p:sldIdLst>
    <p:sldId id="256" r:id="rId2"/>
    <p:sldId id="276" r:id="rId3"/>
    <p:sldId id="277" r:id="rId4"/>
    <p:sldId id="278" r:id="rId5"/>
    <p:sldId id="257" r:id="rId6"/>
    <p:sldId id="279" r:id="rId7"/>
    <p:sldId id="258" r:id="rId8"/>
    <p:sldId id="280" r:id="rId9"/>
    <p:sldId id="260" r:id="rId10"/>
    <p:sldId id="290" r:id="rId11"/>
    <p:sldId id="262" r:id="rId12"/>
    <p:sldId id="282" r:id="rId13"/>
    <p:sldId id="291" r:id="rId14"/>
    <p:sldId id="283" r:id="rId15"/>
    <p:sldId id="297" r:id="rId16"/>
    <p:sldId id="284" r:id="rId17"/>
    <p:sldId id="293" r:id="rId18"/>
    <p:sldId id="285" r:id="rId19"/>
    <p:sldId id="286" r:id="rId20"/>
    <p:sldId id="292" r:id="rId21"/>
    <p:sldId id="274" r:id="rId22"/>
    <p:sldId id="294" r:id="rId23"/>
    <p:sldId id="287" r:id="rId24"/>
    <p:sldId id="289" r:id="rId25"/>
    <p:sldId id="295" r:id="rId26"/>
    <p:sldId id="268" r:id="rId27"/>
    <p:sldId id="296" r:id="rId28"/>
    <p:sldId id="269" r:id="rId29"/>
    <p:sldId id="270" r:id="rId30"/>
    <p:sldId id="271" r:id="rId31"/>
    <p:sldId id="272" r:id="rId3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68" d="100"/>
          <a:sy n="68" d="100"/>
        </p:scale>
        <p:origin x="616" y="48"/>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0" y="-1"/>
            <a:ext cx="12192000" cy="4572001"/>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457200" y="4960137"/>
            <a:ext cx="7772400" cy="1463040"/>
          </a:xfrm>
        </p:spPr>
        <p:txBody>
          <a:bodyPr anchor="ctr">
            <a:normAutofit/>
          </a:bodyPr>
          <a:lstStyle>
            <a:lvl1pPr algn="r">
              <a:defRPr sz="5000" spc="200" baseline="0"/>
            </a:lvl1pPr>
          </a:lstStyle>
          <a:p>
            <a:r>
              <a:rPr lang="en-US" smtClean="0"/>
              <a:t>Click to edit Master title style</a:t>
            </a:r>
            <a:endParaRPr lang="en-US" dirty="0"/>
          </a:p>
        </p:txBody>
      </p:sp>
      <p:sp>
        <p:nvSpPr>
          <p:cNvPr id="3" name="Subtitle 2"/>
          <p:cNvSpPr>
            <a:spLocks noGrp="1"/>
          </p:cNvSpPr>
          <p:nvPr>
            <p:ph type="subTitle" idx="1"/>
          </p:nvPr>
        </p:nvSpPr>
        <p:spPr>
          <a:xfrm>
            <a:off x="8610600" y="4960137"/>
            <a:ext cx="3200400" cy="1463040"/>
          </a:xfrm>
        </p:spPr>
        <p:txBody>
          <a:bodyPr lIns="91440" rIns="91440" anchor="ctr">
            <a:normAutofit/>
          </a:bodyPr>
          <a:lstStyle>
            <a:lvl1pPr marL="0" indent="0" algn="l">
              <a:lnSpc>
                <a:spcPct val="100000"/>
              </a:lnSpc>
              <a:spcBef>
                <a:spcPts val="0"/>
              </a:spcBef>
              <a:buNone/>
              <a:defRPr sz="1800">
                <a:solidFill>
                  <a:schemeClr val="tx1">
                    <a:lumMod val="90000"/>
                    <a:lumOff val="10000"/>
                  </a:schemeClr>
                </a:solidFill>
              </a:defRPr>
            </a:lvl1pPr>
            <a:lvl2pPr marL="457200" indent="0" algn="ctr">
              <a:buNone/>
              <a:defRPr sz="1800"/>
            </a:lvl2pPr>
            <a:lvl3pPr marL="914400" indent="0" algn="ctr">
              <a:buNone/>
              <a:defRPr sz="1800"/>
            </a:lvl3pPr>
            <a:lvl4pPr marL="1371600" indent="0" algn="ctr">
              <a:buNone/>
              <a:defRPr sz="1800"/>
            </a:lvl4pPr>
            <a:lvl5pPr marL="1828800" indent="0" algn="ctr">
              <a:buNone/>
              <a:defRPr sz="1800"/>
            </a:lvl5pPr>
            <a:lvl6pPr marL="2286000" indent="0" algn="ctr">
              <a:buNone/>
              <a:defRPr sz="1800"/>
            </a:lvl6pPr>
            <a:lvl7pPr marL="2743200" indent="0" algn="ctr">
              <a:buNone/>
              <a:defRPr sz="1800"/>
            </a:lvl7pPr>
            <a:lvl8pPr marL="3200400" indent="0" algn="ctr">
              <a:buNone/>
              <a:defRPr sz="1800"/>
            </a:lvl8pPr>
            <a:lvl9pPr marL="3657600" indent="0" algn="ctr">
              <a:buNone/>
              <a:defRPr sz="18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lvl1pPr algn="l">
              <a:defRPr/>
            </a:lvl1pPr>
          </a:lstStyle>
          <a:p>
            <a:fld id="{5A069CB8-F204-4D06-B913-C5A26A89888A}" type="datetimeFigureOut">
              <a:rPr lang="en-US" smtClean="0"/>
              <a:t>4/9/2024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dirty="0"/>
          </a:p>
        </p:txBody>
      </p:sp>
      <p:cxnSp>
        <p:nvCxnSpPr>
          <p:cNvPr id="8" name="Straight Connector 7"/>
          <p:cNvCxnSpPr/>
          <p:nvPr/>
        </p:nvCxnSpPr>
        <p:spPr>
          <a:xfrm flipV="1">
            <a:off x="8386842" y="5264106"/>
            <a:ext cx="0" cy="914400"/>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71095465"/>
      </p:ext>
    </p:extLst>
  </p:cSld>
  <p:clrMapOvr>
    <a:masterClrMapping/>
  </p:clrMapOvr>
  <p:transition spd="slow">
    <p:push dir="u"/>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0B6E300-0A13-4A81-945A-7333C271A069}" type="datetimeFigureOut">
              <a:rPr lang="en-US" smtClean="0"/>
              <a:t>4/9/2024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652034958"/>
      </p:ext>
    </p:extLst>
  </p:cSld>
  <p:clrMapOvr>
    <a:masterClrMapping/>
  </p:clrMapOvr>
  <p:transition spd="slow">
    <p:push dir="u"/>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762000"/>
            <a:ext cx="2628900" cy="5410200"/>
          </a:xfrm>
        </p:spPr>
        <p:txBody>
          <a:bodyPr vert="eaVert" lIns="45720" tIns="91440" rIns="45720" bIns="9144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990600" y="762000"/>
            <a:ext cx="7581900" cy="54102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34671962-1EA4-46E7-BCB0-F36CE46D1A59}" type="datetimeFigureOut">
              <a:rPr lang="en-US" smtClean="0"/>
              <a:t>4/9/2024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dirty="0"/>
          </a:p>
        </p:txBody>
      </p:sp>
      <p:cxnSp>
        <p:nvCxnSpPr>
          <p:cNvPr id="7" name="Straight Connector 6"/>
          <p:cNvCxnSpPr/>
          <p:nvPr/>
        </p:nvCxnSpPr>
        <p:spPr>
          <a:xfrm rot="5400000" flipV="1">
            <a:off x="10058400" y="59263"/>
            <a:ext cx="0" cy="914400"/>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98876833"/>
      </p:ext>
    </p:extLst>
  </p:cSld>
  <p:clrMapOvr>
    <a:masterClrMapping/>
  </p:clrMapOvr>
  <p:transition spd="slow">
    <p:push dir="u"/>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D30BB376-B19C-488D-ABEB-03C7E6E9E3E0}" type="datetimeFigureOut">
              <a:rPr lang="en-US" smtClean="0"/>
              <a:t>4/9/2024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29637A9-119A-49DA-BD12-AAC58B377D80}" type="slidenum">
              <a:rPr lang="en-US" smtClean="0"/>
              <a:t>‹#›</a:t>
            </a:fld>
            <a:endParaRPr lang="en-US" dirty="0"/>
          </a:p>
        </p:txBody>
      </p:sp>
    </p:spTree>
    <p:extLst>
      <p:ext uri="{BB962C8B-B14F-4D97-AF65-F5344CB8AC3E}">
        <p14:creationId xmlns:p14="http://schemas.microsoft.com/office/powerpoint/2010/main" val="4181509442"/>
      </p:ext>
    </p:extLst>
  </p:cSld>
  <p:clrMapOvr>
    <a:masterClrMapping/>
  </p:clrMapOvr>
  <p:transition spd="slow">
    <p:push dir="u"/>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0" y="-1"/>
            <a:ext cx="12192000" cy="4572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4960137"/>
            <a:ext cx="7772400" cy="1463040"/>
          </a:xfrm>
        </p:spPr>
        <p:txBody>
          <a:bodyPr anchor="ctr">
            <a:normAutofit/>
          </a:bodyPr>
          <a:lstStyle>
            <a:lvl1pPr algn="r">
              <a:defRPr sz="5000" b="0" spc="200" baseline="0"/>
            </a:lvl1pPr>
          </a:lstStyle>
          <a:p>
            <a:r>
              <a:rPr lang="en-US" smtClean="0"/>
              <a:t>Click to edit Master title style</a:t>
            </a:r>
            <a:endParaRPr lang="en-US" dirty="0"/>
          </a:p>
        </p:txBody>
      </p:sp>
      <p:sp>
        <p:nvSpPr>
          <p:cNvPr id="3" name="Text Placeholder 2"/>
          <p:cNvSpPr>
            <a:spLocks noGrp="1"/>
          </p:cNvSpPr>
          <p:nvPr>
            <p:ph type="body" idx="1"/>
          </p:nvPr>
        </p:nvSpPr>
        <p:spPr>
          <a:xfrm>
            <a:off x="8610600" y="4960137"/>
            <a:ext cx="3200400" cy="1463040"/>
          </a:xfrm>
        </p:spPr>
        <p:txBody>
          <a:bodyPr lIns="91440" rIns="91440" anchor="ctr">
            <a:normAutofit/>
          </a:bodyPr>
          <a:lstStyle>
            <a:lvl1pPr marL="0" indent="0">
              <a:lnSpc>
                <a:spcPct val="100000"/>
              </a:lnSpc>
              <a:spcBef>
                <a:spcPts val="0"/>
              </a:spcBef>
              <a:buNone/>
              <a:defRPr sz="1800">
                <a:solidFill>
                  <a:schemeClr val="tx1">
                    <a:lumMod val="90000"/>
                    <a:lumOff val="1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86F077B-A50F-4D64-8574-E2D6A98A5553}" type="datetimeFigureOut">
              <a:rPr lang="en-US" smtClean="0"/>
              <a:t>4/9/2024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dirty="0"/>
          </a:p>
        </p:txBody>
      </p:sp>
      <p:cxnSp>
        <p:nvCxnSpPr>
          <p:cNvPr id="8" name="Straight Connector 7"/>
          <p:cNvCxnSpPr/>
          <p:nvPr/>
        </p:nvCxnSpPr>
        <p:spPr>
          <a:xfrm flipV="1">
            <a:off x="8386842" y="5264106"/>
            <a:ext cx="0" cy="914400"/>
          </a:xfrm>
          <a:prstGeom prst="line">
            <a:avLst/>
          </a:prstGeom>
          <a:ln w="19050">
            <a:solidFill>
              <a:schemeClr val="accent3"/>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02785556"/>
      </p:ext>
    </p:extLst>
  </p:cSld>
  <p:clrMapOvr>
    <a:masterClrMapping/>
  </p:clrMapOvr>
  <p:transition spd="slow">
    <p:push dir="u"/>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024128" y="585216"/>
            <a:ext cx="9720072" cy="1499616"/>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024128" y="2286000"/>
            <a:ext cx="4754880" cy="402336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989320" y="2286000"/>
            <a:ext cx="4754880" cy="402336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7D9E2A62-1983-43A1-A163-D8AA46534C80}" type="datetimeFigureOut">
              <a:rPr lang="en-US" smtClean="0"/>
              <a:t>4/9/2024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2624031508"/>
      </p:ext>
    </p:extLst>
  </p:cSld>
  <p:clrMapOvr>
    <a:masterClrMapping/>
  </p:clrMapOvr>
  <p:transition spd="slow">
    <p:push dir="u"/>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24128" y="585216"/>
            <a:ext cx="9720072" cy="1499616"/>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024128" y="2179636"/>
            <a:ext cx="4754880" cy="822960"/>
          </a:xfrm>
        </p:spPr>
        <p:txBody>
          <a:bodyPr lIns="137160" rIns="137160" anchor="ctr">
            <a:normAutofit/>
          </a:bodyPr>
          <a:lstStyle>
            <a:lvl1pPr marL="0" indent="0">
              <a:spcBef>
                <a:spcPts val="0"/>
              </a:spcBef>
              <a:spcAft>
                <a:spcPts val="0"/>
              </a:spcAft>
              <a:buNone/>
              <a:defRPr sz="2300" b="0" cap="none" baseline="0">
                <a:solidFill>
                  <a:schemeClr val="accent2">
                    <a:lumMod val="75000"/>
                  </a:schemeClr>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024128" y="2967788"/>
            <a:ext cx="4754880" cy="3341572"/>
          </a:xfrm>
        </p:spPr>
        <p:txBody>
          <a:bodyPr lIns="45720" rIns="4572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989320" y="2179636"/>
            <a:ext cx="4754880" cy="822960"/>
          </a:xfrm>
        </p:spPr>
        <p:txBody>
          <a:bodyPr lIns="137160" rIns="137160" anchor="ctr">
            <a:normAutofit/>
          </a:bodyPr>
          <a:lstStyle>
            <a:lvl1pPr marL="0" indent="0">
              <a:spcBef>
                <a:spcPts val="0"/>
              </a:spcBef>
              <a:spcAft>
                <a:spcPts val="0"/>
              </a:spcAft>
              <a:buNone/>
              <a:defRPr lang="en-US" sz="2300" b="0" kern="1200" cap="none" baseline="0" dirty="0">
                <a:solidFill>
                  <a:schemeClr val="accent2">
                    <a:lumMod val="75000"/>
                  </a:schemeClr>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90000"/>
              </a:lnSpc>
              <a:spcBef>
                <a:spcPts val="1800"/>
              </a:spcBef>
              <a:buNone/>
            </a:pPr>
            <a:r>
              <a:rPr lang="en-US" smtClean="0"/>
              <a:t>Click to edit Master text styles</a:t>
            </a:r>
          </a:p>
        </p:txBody>
      </p:sp>
      <p:sp>
        <p:nvSpPr>
          <p:cNvPr id="6" name="Content Placeholder 5"/>
          <p:cNvSpPr>
            <a:spLocks noGrp="1"/>
          </p:cNvSpPr>
          <p:nvPr>
            <p:ph sz="quarter" idx="4"/>
          </p:nvPr>
        </p:nvSpPr>
        <p:spPr>
          <a:xfrm>
            <a:off x="5989320" y="2967788"/>
            <a:ext cx="4754880" cy="3341572"/>
          </a:xfrm>
        </p:spPr>
        <p:txBody>
          <a:bodyPr lIns="45720" rIns="4572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898F3E3B-34E3-4345-B2A1-994B83598A9C}" type="datetimeFigureOut">
              <a:rPr lang="en-US" smtClean="0"/>
              <a:t>4/9/2024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2820324709"/>
      </p:ext>
    </p:extLst>
  </p:cSld>
  <p:clrMapOvr>
    <a:masterClrMapping/>
  </p:clrMapOvr>
  <p:transition spd="slow">
    <p:push dir="u"/>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FD816C96-82A1-4D77-8ADA-627AC6FE3D65}" type="datetimeFigureOut">
              <a:rPr lang="en-US" smtClean="0"/>
              <a:t>4/9/2024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3302297543"/>
      </p:ext>
    </p:extLst>
  </p:cSld>
  <p:clrMapOvr>
    <a:masterClrMapping/>
  </p:clrMapOvr>
  <p:transition spd="slow">
    <p:push dir="u"/>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102C1E-28F2-47E9-802D-339E64E2F920}" type="datetimeFigureOut">
              <a:rPr lang="en-US" smtClean="0"/>
              <a:t>4/9/2024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304749435"/>
      </p:ext>
    </p:extLst>
  </p:cSld>
  <p:clrMapOvr>
    <a:masterClrMapping/>
  </p:clrMapOvr>
  <p:transition spd="slow">
    <p:push dir="u"/>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Title 7"/>
          <p:cNvSpPr>
            <a:spLocks noGrp="1"/>
          </p:cNvSpPr>
          <p:nvPr>
            <p:ph type="title"/>
          </p:nvPr>
        </p:nvSpPr>
        <p:spPr>
          <a:xfrm>
            <a:off x="1024128" y="471509"/>
            <a:ext cx="4389120" cy="1737360"/>
          </a:xfrm>
        </p:spPr>
        <p:txBody>
          <a:bodyPr>
            <a:noAutofit/>
          </a:bodyPr>
          <a:lstStyle>
            <a:lvl1pPr>
              <a:lnSpc>
                <a:spcPct val="80000"/>
              </a:lnSpc>
              <a:defRPr sz="4000"/>
            </a:lvl1pPr>
          </a:lstStyle>
          <a:p>
            <a:r>
              <a:rPr lang="en-US" smtClean="0"/>
              <a:t>Click to edit Master title style</a:t>
            </a:r>
            <a:endParaRPr lang="en-US" dirty="0"/>
          </a:p>
        </p:txBody>
      </p:sp>
      <p:sp>
        <p:nvSpPr>
          <p:cNvPr id="3" name="Content Placeholder 2"/>
          <p:cNvSpPr>
            <a:spLocks noGrp="1"/>
          </p:cNvSpPr>
          <p:nvPr>
            <p:ph idx="1"/>
          </p:nvPr>
        </p:nvSpPr>
        <p:spPr>
          <a:xfrm>
            <a:off x="5715000" y="822960"/>
            <a:ext cx="5678424" cy="5184648"/>
          </a:xfrm>
        </p:spPr>
        <p:txBody>
          <a:bodyPr/>
          <a:lstStyle>
            <a:lvl1pPr>
              <a:defRPr sz="2400"/>
            </a:lvl1pPr>
            <a:lvl2pPr>
              <a:defRPr sz="20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024128" y="2257506"/>
            <a:ext cx="4389120" cy="3762294"/>
          </a:xfrm>
        </p:spPr>
        <p:txBody>
          <a:bodyPr lIns="91440" rIns="91440">
            <a:normAutofit/>
          </a:bodyPr>
          <a:lstStyle>
            <a:lvl1pPr marL="0" indent="0">
              <a:lnSpc>
                <a:spcPct val="108000"/>
              </a:lnSpc>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4271A48-F18A-45B3-BC05-1E27DA3F88AF}" type="datetimeFigureOut">
              <a:rPr lang="en-US" smtClean="0"/>
              <a:t>4/9/2024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3267053722"/>
      </p:ext>
    </p:extLst>
  </p:cSld>
  <p:clrMapOvr>
    <a:masterClrMapping/>
  </p:clrMapOvr>
  <p:transition spd="slow">
    <p:push dir="u"/>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4960138"/>
            <a:ext cx="7772400" cy="1463040"/>
          </a:xfrm>
        </p:spPr>
        <p:txBody>
          <a:bodyPr anchor="ctr">
            <a:normAutofit/>
          </a:bodyPr>
          <a:lstStyle>
            <a:lvl1pPr algn="r">
              <a:defRPr sz="5000" spc="200" baseline="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0" y="-1"/>
            <a:ext cx="12188952" cy="4572000"/>
          </a:xfrm>
          <a:solidFill>
            <a:schemeClr val="accent2">
              <a:lumMod val="60000"/>
              <a:lumOff val="40000"/>
            </a:schemeClr>
          </a:solidFill>
        </p:spPr>
        <p:txBody>
          <a:bodyPr lIns="457200" tIns="365760" rIns="45720" bIns="4572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8610600" y="4960138"/>
            <a:ext cx="3200400" cy="1463040"/>
          </a:xfrm>
        </p:spPr>
        <p:txBody>
          <a:bodyPr lIns="91440" rIns="91440" anchor="ctr">
            <a:normAutofit/>
          </a:bodyPr>
          <a:lstStyle>
            <a:lvl1pPr marL="0" indent="0">
              <a:lnSpc>
                <a:spcPct val="100000"/>
              </a:lnSpc>
              <a:spcBef>
                <a:spcPts val="0"/>
              </a:spcBef>
              <a:buNone/>
              <a:defRPr sz="1800">
                <a:solidFill>
                  <a:schemeClr val="tx1">
                    <a:lumMod val="90000"/>
                    <a:lumOff val="10000"/>
                  </a:schemeClr>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5B747F8-9654-4282-85D2-65F41AAE7A75}" type="datetimeFigureOut">
              <a:rPr lang="en-US" smtClean="0"/>
              <a:t>4/9/2024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smtClean="0"/>
              <a:t>‹#›</a:t>
            </a:fld>
            <a:endParaRPr lang="en-US" dirty="0"/>
          </a:p>
        </p:txBody>
      </p:sp>
      <p:cxnSp>
        <p:nvCxnSpPr>
          <p:cNvPr id="9" name="Straight Connector 8"/>
          <p:cNvCxnSpPr/>
          <p:nvPr/>
        </p:nvCxnSpPr>
        <p:spPr>
          <a:xfrm flipV="1">
            <a:off x="8386842" y="5264106"/>
            <a:ext cx="0" cy="914400"/>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853798295"/>
      </p:ext>
    </p:extLst>
  </p:cSld>
  <p:clrMapOvr>
    <a:masterClrMapping/>
  </p:clrMapOvr>
  <p:transition spd="slow">
    <p:push dir="u"/>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24128" y="585216"/>
            <a:ext cx="9720072" cy="1499616"/>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24128" y="2286000"/>
            <a:ext cx="9720071" cy="4023360"/>
          </a:xfrm>
          <a:prstGeom prst="rect">
            <a:avLst/>
          </a:prstGeom>
        </p:spPr>
        <p:txBody>
          <a:bodyPr vert="horz" lIns="45720" tIns="45720" rIns="4572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024128" y="6470704"/>
            <a:ext cx="2154142" cy="274320"/>
          </a:xfrm>
          <a:prstGeom prst="rect">
            <a:avLst/>
          </a:prstGeom>
        </p:spPr>
        <p:txBody>
          <a:bodyPr vert="horz" lIns="91440" tIns="45720" rIns="91440" bIns="45720" rtlCol="0" anchor="ctr"/>
          <a:lstStyle>
            <a:lvl1pPr algn="l">
              <a:defRPr sz="1000">
                <a:solidFill>
                  <a:schemeClr val="tx1">
                    <a:lumMod val="90000"/>
                    <a:lumOff val="10000"/>
                  </a:schemeClr>
                </a:solidFill>
                <a:latin typeface="+mj-lt"/>
              </a:defRPr>
            </a:lvl1pPr>
          </a:lstStyle>
          <a:p>
            <a:fld id="{5DC5B261-8843-42D1-AAFC-05E20E2D9B97}" type="datetimeFigureOut">
              <a:rPr lang="en-US" smtClean="0"/>
              <a:t>4/9/2024</a:t>
            </a:fld>
            <a:endParaRPr lang="en-US" dirty="0"/>
          </a:p>
        </p:txBody>
      </p:sp>
      <p:sp>
        <p:nvSpPr>
          <p:cNvPr id="5" name="Footer Placeholder 4"/>
          <p:cNvSpPr>
            <a:spLocks noGrp="1"/>
          </p:cNvSpPr>
          <p:nvPr>
            <p:ph type="ftr" sz="quarter" idx="3"/>
          </p:nvPr>
        </p:nvSpPr>
        <p:spPr>
          <a:xfrm>
            <a:off x="4842932" y="6470704"/>
            <a:ext cx="5901458" cy="274320"/>
          </a:xfrm>
          <a:prstGeom prst="rect">
            <a:avLst/>
          </a:prstGeom>
        </p:spPr>
        <p:txBody>
          <a:bodyPr vert="horz" lIns="91440" tIns="45720" rIns="91440" bIns="45720" rtlCol="0" anchor="ctr"/>
          <a:lstStyle>
            <a:lvl1pPr algn="r">
              <a:defRPr sz="1000" cap="all" baseline="0">
                <a:solidFill>
                  <a:schemeClr val="tx1">
                    <a:lumMod val="90000"/>
                    <a:lumOff val="10000"/>
                  </a:schemeClr>
                </a:solidFill>
                <a:latin typeface="+mj-lt"/>
              </a:defRPr>
            </a:lvl1pPr>
          </a:lstStyle>
          <a:p>
            <a:endParaRPr lang="en-US" dirty="0"/>
          </a:p>
        </p:txBody>
      </p:sp>
      <p:sp>
        <p:nvSpPr>
          <p:cNvPr id="6" name="Slide Number Placeholder 5"/>
          <p:cNvSpPr>
            <a:spLocks noGrp="1"/>
          </p:cNvSpPr>
          <p:nvPr>
            <p:ph type="sldNum" sz="quarter" idx="4"/>
          </p:nvPr>
        </p:nvSpPr>
        <p:spPr>
          <a:xfrm>
            <a:off x="10837334" y="6470704"/>
            <a:ext cx="973666" cy="274320"/>
          </a:xfrm>
          <a:prstGeom prst="rect">
            <a:avLst/>
          </a:prstGeom>
        </p:spPr>
        <p:txBody>
          <a:bodyPr vert="horz" lIns="91440" tIns="45720" rIns="91440" bIns="45720" rtlCol="0" anchor="ctr"/>
          <a:lstStyle>
            <a:lvl1pPr algn="l">
              <a:defRPr sz="1000">
                <a:solidFill>
                  <a:schemeClr val="tx1">
                    <a:lumMod val="90000"/>
                    <a:lumOff val="10000"/>
                  </a:schemeClr>
                </a:solidFill>
                <a:latin typeface="+mj-lt"/>
              </a:defRPr>
            </a:lvl1pPr>
          </a:lstStyle>
          <a:p>
            <a:fld id="{4FAB73BC-B049-4115-A692-8D63A059BFB8}" type="slidenum">
              <a:rPr lang="en-US" smtClean="0"/>
              <a:pPr/>
              <a:t>‹#›</a:t>
            </a:fld>
            <a:endParaRPr lang="en-US" dirty="0"/>
          </a:p>
        </p:txBody>
      </p:sp>
      <p:cxnSp>
        <p:nvCxnSpPr>
          <p:cNvPr id="7" name="Straight Connector 6"/>
          <p:cNvCxnSpPr/>
          <p:nvPr/>
        </p:nvCxnSpPr>
        <p:spPr>
          <a:xfrm flipV="1">
            <a:off x="762000" y="826324"/>
            <a:ext cx="0" cy="914400"/>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10500338"/>
      </p:ext>
    </p:extLst>
  </p:cSld>
  <p:clrMap bg1="lt1" tx1="dk1" bg2="lt2" tx2="dk2" accent1="accent1" accent2="accent2" accent3="accent3" accent4="accent4" accent5="accent5" accent6="accent6" hlink="hlink" folHlink="folHlink"/>
  <p:sldLayoutIdLst>
    <p:sldLayoutId id="2147483768" r:id="rId1"/>
    <p:sldLayoutId id="2147483769" r:id="rId2"/>
    <p:sldLayoutId id="2147483770" r:id="rId3"/>
    <p:sldLayoutId id="2147483771" r:id="rId4"/>
    <p:sldLayoutId id="2147483772" r:id="rId5"/>
    <p:sldLayoutId id="2147483773" r:id="rId6"/>
    <p:sldLayoutId id="2147483774" r:id="rId7"/>
    <p:sldLayoutId id="2147483775" r:id="rId8"/>
    <p:sldLayoutId id="2147483776" r:id="rId9"/>
    <p:sldLayoutId id="2147483777" r:id="rId10"/>
    <p:sldLayoutId id="2147483778" r:id="rId11"/>
  </p:sldLayoutIdLst>
  <p:transition spd="slow">
    <p:push dir="u"/>
  </p:transition>
  <p:hf sldNum="0" hdr="0" ftr="0" dt="0"/>
  <p:txStyles>
    <p:titleStyle>
      <a:lvl1pPr algn="l" defTabSz="914400" rtl="0" eaLnBrk="1" latinLnBrk="0" hangingPunct="1">
        <a:lnSpc>
          <a:spcPct val="80000"/>
        </a:lnSpc>
        <a:spcBef>
          <a:spcPct val="0"/>
        </a:spcBef>
        <a:buNone/>
        <a:defRPr sz="5000" kern="1200" cap="all" spc="100" baseline="0">
          <a:solidFill>
            <a:schemeClr val="tx1">
              <a:lumMod val="90000"/>
              <a:lumOff val="10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2"/>
        </a:buClr>
        <a:buSzPct val="100000"/>
        <a:buFont typeface="Tw Cen MT" panose="020B0602020104020603" pitchFamily="34" charset="0"/>
        <a:buChar char=" "/>
        <a:defRPr sz="2200" kern="1200">
          <a:solidFill>
            <a:schemeClr val="tx1"/>
          </a:solidFill>
          <a:latin typeface="+mn-lt"/>
          <a:ea typeface="+mn-ea"/>
          <a:cs typeface="+mn-cs"/>
        </a:defRPr>
      </a:lvl1pPr>
      <a:lvl2pPr marL="265176" indent="-137160" algn="l" defTabSz="914400" rtl="0" eaLnBrk="1" latinLnBrk="0" hangingPunct="1">
        <a:lnSpc>
          <a:spcPct val="90000"/>
        </a:lnSpc>
        <a:spcBef>
          <a:spcPts val="200"/>
        </a:spcBef>
        <a:spcAft>
          <a:spcPts val="400"/>
        </a:spcAft>
        <a:buClr>
          <a:schemeClr val="accent2"/>
        </a:buClr>
        <a:buFont typeface="Wingdings 3" pitchFamily="18" charset="2"/>
        <a:buChar char=""/>
        <a:defRPr sz="1800" kern="1200">
          <a:solidFill>
            <a:schemeClr val="tx1"/>
          </a:solidFill>
          <a:latin typeface="+mn-lt"/>
          <a:ea typeface="+mn-ea"/>
          <a:cs typeface="+mn-cs"/>
        </a:defRPr>
      </a:lvl2pPr>
      <a:lvl3pPr marL="448056"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3pPr>
      <a:lvl4pPr marL="594360"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4pPr>
      <a:lvl5pPr marL="777240"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57200" y="4704202"/>
            <a:ext cx="7772400" cy="1718975"/>
          </a:xfrm>
        </p:spPr>
        <p:style>
          <a:lnRef idx="2">
            <a:schemeClr val="accent2"/>
          </a:lnRef>
          <a:fillRef idx="1">
            <a:schemeClr val="lt1"/>
          </a:fillRef>
          <a:effectRef idx="0">
            <a:schemeClr val="accent2"/>
          </a:effectRef>
          <a:fontRef idx="minor">
            <a:schemeClr val="dk1"/>
          </a:fontRef>
        </p:style>
        <p:txBody>
          <a:bodyPr>
            <a:normAutofit fontScale="90000"/>
          </a:bodyPr>
          <a:lstStyle/>
          <a:p>
            <a:pPr algn="ctr"/>
            <a:r>
              <a:rPr lang="en-GB" dirty="0" smtClean="0"/>
              <a:t>SOUTH KOREA DEVELOPMENT  SUCCESS</a:t>
            </a:r>
            <a:endParaRPr lang="en-GB" dirty="0"/>
          </a:p>
        </p:txBody>
      </p:sp>
      <p:sp>
        <p:nvSpPr>
          <p:cNvPr id="3" name="Subtitle 2"/>
          <p:cNvSpPr>
            <a:spLocks noGrp="1"/>
          </p:cNvSpPr>
          <p:nvPr>
            <p:ph type="subTitle" idx="1"/>
          </p:nvPr>
        </p:nvSpPr>
        <p:spPr/>
        <p:txBody>
          <a:bodyPr/>
          <a:lstStyle/>
          <a:p>
            <a:r>
              <a:rPr lang="en-GB" dirty="0" smtClean="0"/>
              <a:t>Lessons for developing countries</a:t>
            </a:r>
            <a:endParaRPr lang="en-GB" dirty="0"/>
          </a:p>
        </p:txBody>
      </p:sp>
    </p:spTree>
    <p:extLst>
      <p:ext uri="{BB962C8B-B14F-4D97-AF65-F5344CB8AC3E}">
        <p14:creationId xmlns:p14="http://schemas.microsoft.com/office/powerpoint/2010/main" val="2854191653"/>
      </p:ext>
    </p:extLst>
  </p:cSld>
  <p:clrMapOvr>
    <a:masterClrMapping/>
  </p:clrMapOvr>
  <p:transition spd="slow">
    <p:push dir="u"/>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Educ.</a:t>
            </a:r>
            <a:endParaRPr lang="en-GB" dirty="0"/>
          </a:p>
        </p:txBody>
      </p:sp>
      <p:sp>
        <p:nvSpPr>
          <p:cNvPr id="3" name="Content Placeholder 2"/>
          <p:cNvSpPr>
            <a:spLocks noGrp="1"/>
          </p:cNvSpPr>
          <p:nvPr>
            <p:ph idx="1"/>
          </p:nvPr>
        </p:nvSpPr>
        <p:spPr>
          <a:xfrm>
            <a:off x="429658" y="2286000"/>
            <a:ext cx="10314541" cy="4023360"/>
          </a:xfrm>
        </p:spPr>
        <p:txBody>
          <a:bodyPr>
            <a:normAutofit fontScale="92500"/>
          </a:bodyPr>
          <a:lstStyle/>
          <a:p>
            <a:pPr algn="just"/>
            <a:r>
              <a:rPr lang="en-GB" sz="3200" dirty="0"/>
              <a:t>South Korea’s population is one of the most highly educated in the world. Over </a:t>
            </a:r>
            <a:r>
              <a:rPr lang="en-GB" sz="3200" dirty="0" smtClean="0"/>
              <a:t>07%South </a:t>
            </a:r>
            <a:r>
              <a:rPr lang="en-GB" sz="3200" dirty="0"/>
              <a:t>Korea’s GDP is invested in education. Private investment in education amounts to 2.8 percent of GDP which is the highest value of all OECD countries. </a:t>
            </a:r>
            <a:endParaRPr lang="en-GB" sz="3200" dirty="0" smtClean="0"/>
          </a:p>
          <a:p>
            <a:pPr algn="just"/>
            <a:r>
              <a:rPr lang="en-GB" sz="3200" dirty="0" smtClean="0"/>
              <a:t>For </a:t>
            </a:r>
            <a:r>
              <a:rPr lang="en-GB" sz="3200" dirty="0"/>
              <a:t>example the primary school enrolment rate in 1956 was an impressive </a:t>
            </a:r>
            <a:r>
              <a:rPr lang="en-GB" sz="3200" dirty="0" smtClean="0"/>
              <a:t>95%. </a:t>
            </a:r>
            <a:r>
              <a:rPr lang="en-GB" sz="3200" dirty="0"/>
              <a:t>In the preceding decades more and more money was invested not only in primary education but successively in secondary and tertiary education</a:t>
            </a:r>
          </a:p>
          <a:p>
            <a:endParaRPr lang="en-GB" dirty="0"/>
          </a:p>
        </p:txBody>
      </p:sp>
    </p:spTree>
    <p:extLst>
      <p:ext uri="{BB962C8B-B14F-4D97-AF65-F5344CB8AC3E}">
        <p14:creationId xmlns:p14="http://schemas.microsoft.com/office/powerpoint/2010/main" val="1275188699"/>
      </p:ext>
    </p:extLst>
  </p:cSld>
  <p:clrMapOvr>
    <a:masterClrMapping/>
  </p:clrMapOvr>
  <p:transition spd="slow">
    <p:push dir="u"/>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Factors cont.</a:t>
            </a:r>
            <a:endParaRPr lang="en-GB" dirty="0"/>
          </a:p>
        </p:txBody>
      </p:sp>
      <p:sp>
        <p:nvSpPr>
          <p:cNvPr id="3" name="Content Placeholder 2"/>
          <p:cNvSpPr>
            <a:spLocks noGrp="1"/>
          </p:cNvSpPr>
          <p:nvPr>
            <p:ph idx="1"/>
          </p:nvPr>
        </p:nvSpPr>
        <p:spPr>
          <a:xfrm>
            <a:off x="1148721" y="719276"/>
            <a:ext cx="11167872" cy="4869456"/>
          </a:xfrm>
        </p:spPr>
        <p:style>
          <a:lnRef idx="2">
            <a:schemeClr val="accent2"/>
          </a:lnRef>
          <a:fillRef idx="1">
            <a:schemeClr val="lt1"/>
          </a:fillRef>
          <a:effectRef idx="0">
            <a:schemeClr val="accent2"/>
          </a:effectRef>
          <a:fontRef idx="minor">
            <a:schemeClr val="dk1"/>
          </a:fontRef>
        </p:style>
        <p:txBody>
          <a:bodyPr>
            <a:normAutofit/>
          </a:bodyPr>
          <a:lstStyle/>
          <a:p>
            <a:pPr algn="just"/>
            <a:r>
              <a:rPr lang="en-GB" sz="2800" b="1" u="sng" dirty="0" smtClean="0"/>
              <a:t>Development </a:t>
            </a:r>
            <a:r>
              <a:rPr lang="en-GB" sz="2800" b="1" u="sng" dirty="0"/>
              <a:t>Dictatorship</a:t>
            </a:r>
          </a:p>
          <a:p>
            <a:pPr algn="just"/>
            <a:r>
              <a:rPr lang="en-GB" sz="2800" dirty="0"/>
              <a:t>In contrast to many developing countries, South Korea first developed economically and only later </a:t>
            </a:r>
            <a:r>
              <a:rPr lang="en-GB" sz="2800" dirty="0" smtClean="0"/>
              <a:t>transformed to </a:t>
            </a:r>
            <a:r>
              <a:rPr lang="en-GB" sz="2800" dirty="0"/>
              <a:t>a democracy, after having reached a respectable level of economic development</a:t>
            </a:r>
            <a:r>
              <a:rPr lang="en-GB" sz="2800" dirty="0" smtClean="0"/>
              <a:t>.</a:t>
            </a:r>
          </a:p>
          <a:p>
            <a:pPr algn="just"/>
            <a:r>
              <a:rPr lang="en-GB" sz="2800" dirty="0" smtClean="0"/>
              <a:t> </a:t>
            </a:r>
            <a:r>
              <a:rPr lang="en-GB" sz="2800" dirty="0"/>
              <a:t>From 1961 to 1987 </a:t>
            </a:r>
            <a:r>
              <a:rPr lang="en-GB" sz="2800" dirty="0" smtClean="0"/>
              <a:t>South Korea </a:t>
            </a:r>
            <a:r>
              <a:rPr lang="en-GB" sz="2800" dirty="0"/>
              <a:t>was under authoritarian rule of general Park Chung-</a:t>
            </a:r>
            <a:r>
              <a:rPr lang="en-GB" sz="2800" dirty="0" err="1"/>
              <a:t>Hee</a:t>
            </a:r>
            <a:r>
              <a:rPr lang="en-GB" sz="2800" dirty="0"/>
              <a:t> (until his assassination in 1979) and </a:t>
            </a:r>
            <a:r>
              <a:rPr lang="en-GB" sz="2800" dirty="0" smtClean="0"/>
              <a:t>his successors</a:t>
            </a:r>
            <a:r>
              <a:rPr lang="en-GB" sz="2800" dirty="0"/>
              <a:t>. This period is sometimes called “developmental dictatorship” (cf. Lee, 2003) as political </a:t>
            </a:r>
            <a:r>
              <a:rPr lang="en-GB" sz="2800" dirty="0" smtClean="0"/>
              <a:t>leaders repressed </a:t>
            </a:r>
            <a:r>
              <a:rPr lang="en-GB" sz="2800" dirty="0"/>
              <a:t>the population and guided the economy in order to promote economic development.</a:t>
            </a:r>
          </a:p>
        </p:txBody>
      </p:sp>
    </p:spTree>
    <p:extLst>
      <p:ext uri="{BB962C8B-B14F-4D97-AF65-F5344CB8AC3E}">
        <p14:creationId xmlns:p14="http://schemas.microsoft.com/office/powerpoint/2010/main" val="3364031976"/>
      </p:ext>
    </p:extLst>
  </p:cSld>
  <p:clrMapOvr>
    <a:masterClrMapping/>
  </p:clrMapOvr>
  <p:transition spd="slow">
    <p:push dir="u"/>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Factors cont.</a:t>
            </a:r>
            <a:endParaRPr lang="en-GB" dirty="0"/>
          </a:p>
        </p:txBody>
      </p:sp>
      <p:sp>
        <p:nvSpPr>
          <p:cNvPr id="3" name="Content Placeholder 2"/>
          <p:cNvSpPr>
            <a:spLocks noGrp="1"/>
          </p:cNvSpPr>
          <p:nvPr>
            <p:ph idx="1"/>
          </p:nvPr>
        </p:nvSpPr>
        <p:spPr>
          <a:xfrm>
            <a:off x="396608" y="2286000"/>
            <a:ext cx="10347592" cy="4023360"/>
          </a:xfrm>
        </p:spPr>
        <p:txBody>
          <a:bodyPr>
            <a:normAutofit/>
          </a:bodyPr>
          <a:lstStyle/>
          <a:p>
            <a:r>
              <a:rPr lang="en-GB" sz="3200" b="1" u="sng" dirty="0"/>
              <a:t>Hard Work (“Asian values”)</a:t>
            </a:r>
          </a:p>
          <a:p>
            <a:pPr algn="just"/>
            <a:r>
              <a:rPr lang="en-GB" sz="3200" dirty="0"/>
              <a:t>Another similarity of the Protestant ethic and the Confucian ethic is the emphasis on hard work and discipline in the sense of Weber (1920). The catch-up development in the </a:t>
            </a:r>
            <a:r>
              <a:rPr lang="en-GB" sz="3200" dirty="0" smtClean="0"/>
              <a:t>60s </a:t>
            </a:r>
            <a:r>
              <a:rPr lang="en-GB" sz="3200" dirty="0"/>
              <a:t>and </a:t>
            </a:r>
            <a:r>
              <a:rPr lang="en-GB" sz="3200" dirty="0" smtClean="0"/>
              <a:t>70s </a:t>
            </a:r>
            <a:r>
              <a:rPr lang="en-GB" sz="3200" dirty="0"/>
              <a:t>was only possible because South Korea’s population worked very hard for relatively low wages, six days a week. </a:t>
            </a:r>
            <a:endParaRPr lang="en-GB" sz="3200" dirty="0" smtClean="0"/>
          </a:p>
          <a:p>
            <a:endParaRPr lang="en-GB" dirty="0"/>
          </a:p>
        </p:txBody>
      </p:sp>
    </p:spTree>
    <p:extLst>
      <p:ext uri="{BB962C8B-B14F-4D97-AF65-F5344CB8AC3E}">
        <p14:creationId xmlns:p14="http://schemas.microsoft.com/office/powerpoint/2010/main" val="2813062473"/>
      </p:ext>
    </p:extLst>
  </p:cSld>
  <p:clrMapOvr>
    <a:masterClrMapping/>
  </p:clrMapOvr>
  <p:transition spd="slow">
    <p:push dir="u"/>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p:txBody>
          <a:bodyPr>
            <a:normAutofit lnSpcReduction="10000"/>
          </a:bodyPr>
          <a:lstStyle/>
          <a:p>
            <a:pPr algn="just"/>
            <a:r>
              <a:rPr lang="en-GB" sz="3200" dirty="0"/>
              <a:t>The commitment of South Koreans to their companies, especially if they were working for </a:t>
            </a:r>
            <a:r>
              <a:rPr lang="en-GB" sz="3200" i="1" dirty="0" err="1"/>
              <a:t>chaebols</a:t>
            </a:r>
            <a:r>
              <a:rPr lang="en-GB" sz="3200" dirty="0"/>
              <a:t>, was higher than in non-Confucian countries. Only because of its informal institutions, valuing hard work, discipline and loyalty, sometimes summed up under the label “Asian values” (cf. </a:t>
            </a:r>
            <a:r>
              <a:rPr lang="en-GB" sz="3200" dirty="0" err="1"/>
              <a:t>Hahm</a:t>
            </a:r>
            <a:r>
              <a:rPr lang="en-GB" sz="3200" dirty="0"/>
              <a:t>, 2001), could South Korea offer its rather simple commodities such as textiles relatively cheap in the world market.</a:t>
            </a:r>
          </a:p>
          <a:p>
            <a:endParaRPr lang="en-GB" dirty="0"/>
          </a:p>
        </p:txBody>
      </p:sp>
    </p:spTree>
    <p:extLst>
      <p:ext uri="{BB962C8B-B14F-4D97-AF65-F5344CB8AC3E}">
        <p14:creationId xmlns:p14="http://schemas.microsoft.com/office/powerpoint/2010/main" val="3861311890"/>
      </p:ext>
    </p:extLst>
  </p:cSld>
  <p:clrMapOvr>
    <a:masterClrMapping/>
  </p:clrMapOvr>
  <p:transition spd="slow">
    <p:push dir="u"/>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Factors cont.</a:t>
            </a:r>
          </a:p>
        </p:txBody>
      </p:sp>
      <p:sp>
        <p:nvSpPr>
          <p:cNvPr id="3" name="Content Placeholder 2"/>
          <p:cNvSpPr>
            <a:spLocks noGrp="1"/>
          </p:cNvSpPr>
          <p:nvPr>
            <p:ph idx="1"/>
          </p:nvPr>
        </p:nvSpPr>
        <p:spPr>
          <a:xfrm>
            <a:off x="121186" y="2286000"/>
            <a:ext cx="11160086" cy="4023360"/>
          </a:xfrm>
        </p:spPr>
        <p:txBody>
          <a:bodyPr>
            <a:normAutofit lnSpcReduction="10000"/>
          </a:bodyPr>
          <a:lstStyle/>
          <a:p>
            <a:pPr algn="just"/>
            <a:r>
              <a:rPr lang="en-GB" sz="3600" b="1" u="sng" dirty="0"/>
              <a:t>Building an information infrastructure</a:t>
            </a:r>
          </a:p>
          <a:p>
            <a:pPr algn="just"/>
            <a:r>
              <a:rPr lang="en-GB" sz="3600" dirty="0"/>
              <a:t>South Korea’s successful movement toward an information society is the result of concerted effort by government and industry. The government has tried to lay down the information infrastructure, whereas industry, benefiting from the government’s initiative, has consistently tried to capitalise on the information infrastructure and existing technologies.</a:t>
            </a:r>
          </a:p>
          <a:p>
            <a:endParaRPr lang="en-GB" dirty="0"/>
          </a:p>
        </p:txBody>
      </p:sp>
    </p:spTree>
    <p:extLst>
      <p:ext uri="{BB962C8B-B14F-4D97-AF65-F5344CB8AC3E}">
        <p14:creationId xmlns:p14="http://schemas.microsoft.com/office/powerpoint/2010/main" val="3676189845"/>
      </p:ext>
    </p:extLst>
  </p:cSld>
  <p:clrMapOvr>
    <a:masterClrMapping/>
  </p:clrMapOvr>
  <p:transition spd="slow">
    <p:push dir="u"/>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algn="just"/>
            <a:r>
              <a:rPr lang="en-US" sz="3200" dirty="0"/>
              <a:t>At the end of 2000, 144 major cities and regions were connected by high-speed broadband networks through </a:t>
            </a:r>
            <a:r>
              <a:rPr lang="en-US" sz="3200" dirty="0" err="1"/>
              <a:t>fibre</a:t>
            </a:r>
            <a:r>
              <a:rPr lang="en-US" sz="3200" dirty="0"/>
              <a:t>-optic cables. As of June 2004, 66% of the population had access to the internet (</a:t>
            </a:r>
            <a:r>
              <a:rPr lang="en-US" sz="3200" dirty="0" err="1"/>
              <a:t>Suh</a:t>
            </a:r>
            <a:r>
              <a:rPr lang="en-US" sz="3200" dirty="0"/>
              <a:t> &amp; Chen 2007: 13).</a:t>
            </a:r>
          </a:p>
          <a:p>
            <a:endParaRPr lang="en-US" dirty="0"/>
          </a:p>
        </p:txBody>
      </p:sp>
    </p:spTree>
    <p:extLst>
      <p:ext uri="{BB962C8B-B14F-4D97-AF65-F5344CB8AC3E}">
        <p14:creationId xmlns:p14="http://schemas.microsoft.com/office/powerpoint/2010/main" val="222863710"/>
      </p:ext>
    </p:extLst>
  </p:cSld>
  <p:clrMapOvr>
    <a:masterClrMapping/>
  </p:clrMapOvr>
  <p:transition spd="slow">
    <p:push dir="u"/>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dirty="0"/>
          </a:p>
        </p:txBody>
      </p:sp>
      <p:sp>
        <p:nvSpPr>
          <p:cNvPr id="3" name="Content Placeholder 2"/>
          <p:cNvSpPr>
            <a:spLocks noGrp="1"/>
          </p:cNvSpPr>
          <p:nvPr>
            <p:ph idx="1"/>
          </p:nvPr>
        </p:nvSpPr>
        <p:spPr>
          <a:xfrm>
            <a:off x="341523" y="2286000"/>
            <a:ext cx="11512625" cy="4023360"/>
          </a:xfrm>
        </p:spPr>
        <p:txBody>
          <a:bodyPr>
            <a:normAutofit/>
          </a:bodyPr>
          <a:lstStyle/>
          <a:p>
            <a:pPr algn="just"/>
            <a:r>
              <a:rPr lang="en-GB" sz="2400" b="1" u="sng" dirty="0"/>
              <a:t>Ethnic </a:t>
            </a:r>
            <a:r>
              <a:rPr lang="en-GB" sz="2400" b="1" u="sng" dirty="0" smtClean="0"/>
              <a:t>Homogeneity</a:t>
            </a:r>
          </a:p>
          <a:p>
            <a:pPr algn="just"/>
            <a:r>
              <a:rPr lang="en-GB" sz="3200" dirty="0" smtClean="0"/>
              <a:t>Korea </a:t>
            </a:r>
            <a:r>
              <a:rPr lang="en-GB" sz="3200" dirty="0"/>
              <a:t>is one of the countries with the highest ethnic homogeneity in the world. For this reason, compared to most developing countries, Korea has always had a high social cohesion. </a:t>
            </a:r>
            <a:endParaRPr lang="en-GB" sz="3200" dirty="0" smtClean="0"/>
          </a:p>
          <a:p>
            <a:pPr algn="just"/>
            <a:r>
              <a:rPr lang="en-GB" sz="3200" dirty="0" smtClean="0"/>
              <a:t>This </a:t>
            </a:r>
            <a:r>
              <a:rPr lang="en-GB" sz="3200" dirty="0"/>
              <a:t>made social cooperation, for example between the state and South Korean </a:t>
            </a:r>
            <a:r>
              <a:rPr lang="en-GB" sz="3200" i="1" dirty="0"/>
              <a:t>chaebols</a:t>
            </a:r>
            <a:r>
              <a:rPr lang="en-GB" sz="3200" dirty="0"/>
              <a:t>, much easier. </a:t>
            </a:r>
            <a:r>
              <a:rPr lang="en-GB" sz="3200" u="sng" dirty="0"/>
              <a:t>Social trust and social capital is higher than in most developing countries. </a:t>
            </a:r>
            <a:endParaRPr lang="en-GB" sz="3200" u="sng" dirty="0" smtClean="0"/>
          </a:p>
        </p:txBody>
      </p:sp>
    </p:spTree>
    <p:extLst>
      <p:ext uri="{BB962C8B-B14F-4D97-AF65-F5344CB8AC3E}">
        <p14:creationId xmlns:p14="http://schemas.microsoft.com/office/powerpoint/2010/main" val="269315290"/>
      </p:ext>
    </p:extLst>
  </p:cSld>
  <p:clrMapOvr>
    <a:masterClrMapping/>
  </p:clrMapOvr>
  <p:transition spd="slow">
    <p:push dir="u"/>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a:xfrm>
            <a:off x="220337" y="2286000"/>
            <a:ext cx="11193137" cy="4023360"/>
          </a:xfrm>
        </p:spPr>
        <p:txBody>
          <a:bodyPr/>
          <a:lstStyle/>
          <a:p>
            <a:pPr algn="just"/>
            <a:r>
              <a:rPr lang="en-GB" sz="3600" dirty="0"/>
              <a:t>Even if there were always protests against the government, especially by students during the reform process and catch-up development period in the 60s, 70s and 80s, on the whole South Koreans acted in concert. </a:t>
            </a:r>
          </a:p>
          <a:p>
            <a:endParaRPr lang="en-GB" dirty="0"/>
          </a:p>
        </p:txBody>
      </p:sp>
    </p:spTree>
    <p:extLst>
      <p:ext uri="{BB962C8B-B14F-4D97-AF65-F5344CB8AC3E}">
        <p14:creationId xmlns:p14="http://schemas.microsoft.com/office/powerpoint/2010/main" val="873390788"/>
      </p:ext>
    </p:extLst>
  </p:cSld>
  <p:clrMapOvr>
    <a:masterClrMapping/>
  </p:clrMapOvr>
  <p:transition spd="slow">
    <p:push dir="u"/>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a:xfrm>
            <a:off x="451250" y="2649557"/>
            <a:ext cx="10774938" cy="4023360"/>
          </a:xfrm>
        </p:spPr>
        <p:txBody>
          <a:bodyPr>
            <a:normAutofit/>
          </a:bodyPr>
          <a:lstStyle/>
          <a:p>
            <a:pPr algn="just"/>
            <a:r>
              <a:rPr lang="en-GB" sz="3200" dirty="0"/>
              <a:t>People identify with their nation and their companies understanding economic development as </a:t>
            </a:r>
            <a:r>
              <a:rPr lang="en-GB" sz="3200" u="sng" dirty="0"/>
              <a:t>an individual as well as societal goal</a:t>
            </a:r>
            <a:r>
              <a:rPr lang="en-GB" sz="3200" dirty="0"/>
              <a:t>. This social cohesion is strengthened by the rivalry with North Korea and </a:t>
            </a:r>
            <a:r>
              <a:rPr lang="en-GB" sz="3200" u="sng" dirty="0"/>
              <a:t>Confucian ethics which stress the importance of a harmonious and well-ordered society.</a:t>
            </a:r>
          </a:p>
          <a:p>
            <a:endParaRPr lang="en-GB" dirty="0"/>
          </a:p>
        </p:txBody>
      </p:sp>
    </p:spTree>
    <p:extLst>
      <p:ext uri="{BB962C8B-B14F-4D97-AF65-F5344CB8AC3E}">
        <p14:creationId xmlns:p14="http://schemas.microsoft.com/office/powerpoint/2010/main" val="1767630684"/>
      </p:ext>
    </p:extLst>
  </p:cSld>
  <p:clrMapOvr>
    <a:masterClrMapping/>
  </p:clrMapOvr>
  <p:transition spd="slow">
    <p:push dir="u"/>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dirty="0"/>
          </a:p>
        </p:txBody>
      </p:sp>
      <p:sp>
        <p:nvSpPr>
          <p:cNvPr id="3" name="Content Placeholder 2"/>
          <p:cNvSpPr>
            <a:spLocks noGrp="1"/>
          </p:cNvSpPr>
          <p:nvPr>
            <p:ph idx="1"/>
          </p:nvPr>
        </p:nvSpPr>
        <p:spPr>
          <a:xfrm>
            <a:off x="264405" y="2286000"/>
            <a:ext cx="11589743" cy="4023360"/>
          </a:xfrm>
        </p:spPr>
        <p:txBody>
          <a:bodyPr>
            <a:normAutofit fontScale="47500" lnSpcReduction="20000"/>
          </a:bodyPr>
          <a:lstStyle/>
          <a:p>
            <a:endParaRPr lang="en-GB" sz="5900" b="1" u="sng" dirty="0" smtClean="0"/>
          </a:p>
          <a:p>
            <a:r>
              <a:rPr lang="en-GB" sz="5900" b="1" u="sng" dirty="0" smtClean="0"/>
              <a:t>Compatibility </a:t>
            </a:r>
            <a:r>
              <a:rPr lang="en-GB" sz="5900" b="1" u="sng" dirty="0"/>
              <a:t>of Confucian Informal Institutions with Western Formal </a:t>
            </a:r>
            <a:r>
              <a:rPr lang="en-GB" sz="5900" b="1" u="sng" dirty="0" smtClean="0"/>
              <a:t>Institutions</a:t>
            </a:r>
          </a:p>
          <a:p>
            <a:pPr algn="just"/>
            <a:r>
              <a:rPr lang="en-GB" sz="7000" dirty="0" smtClean="0"/>
              <a:t>South </a:t>
            </a:r>
            <a:r>
              <a:rPr lang="en-GB" sz="7000" dirty="0"/>
              <a:t>Korea had the comparative advantage that its informal institutions were more  compatible with Western formal institutions like capitalism, rule of law, the separation of church and state, </a:t>
            </a:r>
            <a:r>
              <a:rPr lang="en-GB" sz="7000" dirty="0" smtClean="0"/>
              <a:t>and democracy </a:t>
            </a:r>
            <a:r>
              <a:rPr lang="en-GB" sz="7000" dirty="0"/>
              <a:t>than those in other non-Western cultures. Confucianism is a relatively pragmatic, flexible, secular </a:t>
            </a:r>
            <a:r>
              <a:rPr lang="en-GB" sz="7000" dirty="0" smtClean="0"/>
              <a:t> and </a:t>
            </a:r>
            <a:r>
              <a:rPr lang="en-GB" sz="7000" dirty="0"/>
              <a:t>adaptive thought system. </a:t>
            </a:r>
            <a:endParaRPr lang="en-GB" sz="7000" dirty="0" smtClean="0"/>
          </a:p>
          <a:p>
            <a:endParaRPr lang="en-GB" dirty="0"/>
          </a:p>
        </p:txBody>
      </p:sp>
    </p:spTree>
    <p:extLst>
      <p:ext uri="{BB962C8B-B14F-4D97-AF65-F5344CB8AC3E}">
        <p14:creationId xmlns:p14="http://schemas.microsoft.com/office/powerpoint/2010/main" val="3008297251"/>
      </p:ext>
    </p:extLst>
  </p:cSld>
  <p:clrMapOvr>
    <a:masterClrMapping/>
  </p:clrMapOvr>
  <p:transition spd="slow">
    <p:push dir="u"/>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Introduction </a:t>
            </a:r>
            <a:endParaRPr lang="en-GB" dirty="0"/>
          </a:p>
        </p:txBody>
      </p:sp>
      <p:sp>
        <p:nvSpPr>
          <p:cNvPr id="3" name="Content Placeholder 2"/>
          <p:cNvSpPr>
            <a:spLocks noGrp="1"/>
          </p:cNvSpPr>
          <p:nvPr>
            <p:ph idx="1"/>
          </p:nvPr>
        </p:nvSpPr>
        <p:spPr/>
        <p:txBody>
          <a:bodyPr>
            <a:normAutofit/>
          </a:bodyPr>
          <a:lstStyle/>
          <a:p>
            <a:pPr algn="just">
              <a:buFont typeface="Wingdings" panose="05000000000000000000" pitchFamily="2" charset="2"/>
              <a:buChar char="q"/>
            </a:pPr>
            <a:r>
              <a:rPr lang="en-GB" sz="2800" dirty="0"/>
              <a:t>South Korea </a:t>
            </a:r>
            <a:r>
              <a:rPr lang="en-GB" sz="2800" dirty="0" smtClean="0"/>
              <a:t>in the </a:t>
            </a:r>
            <a:r>
              <a:rPr lang="en-GB" sz="2800" u="sng" dirty="0" smtClean="0"/>
              <a:t>1960s </a:t>
            </a:r>
            <a:r>
              <a:rPr lang="en-GB" sz="2800" u="sng" dirty="0"/>
              <a:t>truly represented a backward, desolate economy based on subsistence agriculture </a:t>
            </a:r>
            <a:r>
              <a:rPr lang="en-GB" sz="2800" dirty="0"/>
              <a:t>with all the difficulties facing a typical developing country today.</a:t>
            </a:r>
          </a:p>
          <a:p>
            <a:pPr algn="just">
              <a:buFont typeface="Wingdings" panose="05000000000000000000" pitchFamily="2" charset="2"/>
              <a:buChar char="q"/>
            </a:pPr>
            <a:r>
              <a:rPr lang="en-GB" sz="2800" dirty="0"/>
              <a:t>South Korea is poor </a:t>
            </a:r>
            <a:r>
              <a:rPr lang="en-GB" sz="2800" u="sng" dirty="0"/>
              <a:t>in natural resources. Only about 30% of the land area is cultivable and the arable land per farm household ranks among the lowest in the world (currently less than a hectare). </a:t>
            </a:r>
            <a:endParaRPr lang="en-GB" sz="2800" u="sng" dirty="0" smtClean="0"/>
          </a:p>
          <a:p>
            <a:pPr algn="just">
              <a:buFont typeface="Wingdings" panose="05000000000000000000" pitchFamily="2" charset="2"/>
              <a:buChar char="q"/>
            </a:pPr>
            <a:r>
              <a:rPr lang="en-GB" sz="2800" dirty="0" smtClean="0"/>
              <a:t>Korean </a:t>
            </a:r>
            <a:r>
              <a:rPr lang="en-GB" sz="2800" dirty="0"/>
              <a:t>society was </a:t>
            </a:r>
            <a:r>
              <a:rPr lang="en-GB" sz="2800" u="sng" dirty="0"/>
              <a:t>traditional, feudalistic, agrarian, and isolated from the West until the late nineteenth century</a:t>
            </a:r>
            <a:r>
              <a:rPr lang="en-GB" sz="2800" dirty="0"/>
              <a:t>. </a:t>
            </a:r>
          </a:p>
          <a:p>
            <a:endParaRPr lang="en-GB" dirty="0"/>
          </a:p>
        </p:txBody>
      </p:sp>
    </p:spTree>
    <p:extLst>
      <p:ext uri="{BB962C8B-B14F-4D97-AF65-F5344CB8AC3E}">
        <p14:creationId xmlns:p14="http://schemas.microsoft.com/office/powerpoint/2010/main" val="1132538788"/>
      </p:ext>
    </p:extLst>
  </p:cSld>
  <p:clrMapOvr>
    <a:masterClrMapping/>
  </p:clrMapOvr>
  <p:transition spd="slow">
    <p:push dir="u"/>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p:txBody>
          <a:bodyPr/>
          <a:lstStyle/>
          <a:p>
            <a:pPr algn="just"/>
            <a:r>
              <a:rPr lang="en-GB" sz="3600" dirty="0"/>
              <a:t>As a consequence, </a:t>
            </a:r>
            <a:r>
              <a:rPr lang="en-GB" sz="3600" u="sng" dirty="0"/>
              <a:t>conservative religious forces did not block economic and political reforms during the catch-up development</a:t>
            </a:r>
            <a:r>
              <a:rPr lang="en-GB" sz="3600" dirty="0"/>
              <a:t>. In other parts of the world, the same reform pace would not have been possible.</a:t>
            </a:r>
          </a:p>
          <a:p>
            <a:endParaRPr lang="en-GB" dirty="0"/>
          </a:p>
        </p:txBody>
      </p:sp>
    </p:spTree>
    <p:extLst>
      <p:ext uri="{BB962C8B-B14F-4D97-AF65-F5344CB8AC3E}">
        <p14:creationId xmlns:p14="http://schemas.microsoft.com/office/powerpoint/2010/main" val="1317944243"/>
      </p:ext>
    </p:extLst>
  </p:cSld>
  <p:clrMapOvr>
    <a:masterClrMapping/>
  </p:clrMapOvr>
  <p:transition spd="slow">
    <p:push dir="u"/>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p:txBody>
          <a:bodyPr>
            <a:normAutofit/>
          </a:bodyPr>
          <a:lstStyle/>
          <a:p>
            <a:pPr algn="just"/>
            <a:r>
              <a:rPr lang="en-GB" sz="2800" b="1" u="sng" dirty="0" smtClean="0"/>
              <a:t>Harnessing </a:t>
            </a:r>
            <a:r>
              <a:rPr lang="en-GB" sz="2800" b="1" u="sng" dirty="0"/>
              <a:t>the potential of science and technology</a:t>
            </a:r>
          </a:p>
          <a:p>
            <a:pPr algn="just"/>
            <a:r>
              <a:rPr lang="en-GB" sz="2800" dirty="0"/>
              <a:t>Although South Korea, as a late-industrialising country, has depended heavily on </a:t>
            </a:r>
            <a:r>
              <a:rPr lang="en-GB" sz="2800" dirty="0" smtClean="0"/>
              <a:t>foreign technologies</a:t>
            </a:r>
            <a:r>
              <a:rPr lang="en-GB" sz="2800" dirty="0"/>
              <a:t>, </a:t>
            </a:r>
            <a:r>
              <a:rPr lang="en-GB" sz="2800" u="sng" dirty="0"/>
              <a:t>it has also made an effort to accumulate technological </a:t>
            </a:r>
            <a:r>
              <a:rPr lang="en-GB" sz="2800" u="sng" dirty="0" smtClean="0"/>
              <a:t>capabilities</a:t>
            </a:r>
            <a:r>
              <a:rPr lang="en-GB" sz="2800" dirty="0" smtClean="0"/>
              <a:t>. </a:t>
            </a:r>
          </a:p>
          <a:p>
            <a:pPr algn="just"/>
            <a:r>
              <a:rPr lang="en-GB" sz="2800" dirty="0" smtClean="0"/>
              <a:t>The </a:t>
            </a:r>
            <a:r>
              <a:rPr lang="en-GB" sz="2800" dirty="0"/>
              <a:t>process of technological capability in South Korea is characterised as a </a:t>
            </a:r>
            <a:r>
              <a:rPr lang="en-GB" sz="2800" dirty="0" smtClean="0"/>
              <a:t>dynamic process </a:t>
            </a:r>
            <a:r>
              <a:rPr lang="en-GB" sz="2800" dirty="0"/>
              <a:t>involving the interplay between imported technologies and indigenous </a:t>
            </a:r>
            <a:r>
              <a:rPr lang="en-GB" sz="2800" dirty="0" smtClean="0"/>
              <a:t>research and </a:t>
            </a:r>
            <a:r>
              <a:rPr lang="en-GB" sz="2800" dirty="0"/>
              <a:t>development (R&amp;D) efforts</a:t>
            </a:r>
            <a:r>
              <a:rPr lang="en-GB" sz="2800" dirty="0" smtClean="0"/>
              <a:t>.</a:t>
            </a:r>
          </a:p>
          <a:p>
            <a:pPr algn="just"/>
            <a:endParaRPr lang="en-GB" sz="2800" dirty="0"/>
          </a:p>
        </p:txBody>
      </p:sp>
    </p:spTree>
    <p:extLst>
      <p:ext uri="{BB962C8B-B14F-4D97-AF65-F5344CB8AC3E}">
        <p14:creationId xmlns:p14="http://schemas.microsoft.com/office/powerpoint/2010/main" val="3252051951"/>
      </p:ext>
    </p:extLst>
  </p:cSld>
  <p:clrMapOvr>
    <a:masterClrMapping/>
  </p:clrMapOvr>
  <p:transition spd="slow">
    <p:push dir="u"/>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a:xfrm>
            <a:off x="264406" y="2286000"/>
            <a:ext cx="11666862" cy="4023360"/>
          </a:xfrm>
        </p:spPr>
        <p:txBody>
          <a:bodyPr/>
          <a:lstStyle/>
          <a:p>
            <a:r>
              <a:rPr lang="en-GB" sz="3600" dirty="0"/>
              <a:t>In Korea, “</a:t>
            </a:r>
            <a:r>
              <a:rPr lang="en-GB" sz="3600" b="1" u="sng" dirty="0"/>
              <a:t>reverse engineering</a:t>
            </a:r>
            <a:r>
              <a:rPr lang="en-GB" sz="3600" dirty="0"/>
              <a:t>”(or “creative” copying) of the advanced technology and products of the advanced countries, particularly Japan, was an effective strategy of the fast growth.</a:t>
            </a:r>
          </a:p>
          <a:p>
            <a:endParaRPr lang="en-GB" dirty="0"/>
          </a:p>
        </p:txBody>
      </p:sp>
    </p:spTree>
    <p:extLst>
      <p:ext uri="{BB962C8B-B14F-4D97-AF65-F5344CB8AC3E}">
        <p14:creationId xmlns:p14="http://schemas.microsoft.com/office/powerpoint/2010/main" val="2836564213"/>
      </p:ext>
    </p:extLst>
  </p:cSld>
  <p:clrMapOvr>
    <a:masterClrMapping/>
  </p:clrMapOvr>
  <p:transition spd="slow">
    <p:push dir="u"/>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a:xfrm>
            <a:off x="252948" y="2263966"/>
            <a:ext cx="11843572" cy="4023360"/>
          </a:xfrm>
        </p:spPr>
        <p:txBody>
          <a:bodyPr>
            <a:normAutofit/>
          </a:bodyPr>
          <a:lstStyle/>
          <a:p>
            <a:pPr algn="just"/>
            <a:r>
              <a:rPr lang="en-GB" sz="3200" b="1" u="sng" dirty="0"/>
              <a:t>Outward oriented development strategy is the most proper one</a:t>
            </a:r>
            <a:r>
              <a:rPr lang="en-GB" sz="3200" dirty="0"/>
              <a:t>. For this strategy to work, massive influx of the foreign capital, the promotion of the export with the support of the monetary and fiscal policy are needed, and the occasional government intervention on the foreign exchange market may be inevitable in spite of its negative effects in the long run</a:t>
            </a:r>
            <a:r>
              <a:rPr lang="en-GB" sz="3200" dirty="0" smtClean="0"/>
              <a:t>.</a:t>
            </a:r>
          </a:p>
          <a:p>
            <a:endParaRPr lang="en-GB" dirty="0"/>
          </a:p>
          <a:p>
            <a:endParaRPr lang="en-GB" dirty="0"/>
          </a:p>
        </p:txBody>
      </p:sp>
    </p:spTree>
    <p:extLst>
      <p:ext uri="{BB962C8B-B14F-4D97-AF65-F5344CB8AC3E}">
        <p14:creationId xmlns:p14="http://schemas.microsoft.com/office/powerpoint/2010/main" val="261941230"/>
      </p:ext>
    </p:extLst>
  </p:cSld>
  <p:clrMapOvr>
    <a:masterClrMapping/>
  </p:clrMapOvr>
  <p:transition spd="slow">
    <p:push dir="u"/>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smtClean="0"/>
              <a:t>LESSONS FOR DEVELOPING COUNTRIES </a:t>
            </a:r>
            <a:endParaRPr lang="en-GB" b="1" dirty="0"/>
          </a:p>
        </p:txBody>
      </p:sp>
      <p:sp>
        <p:nvSpPr>
          <p:cNvPr id="3" name="Content Placeholder 2"/>
          <p:cNvSpPr>
            <a:spLocks noGrp="1"/>
          </p:cNvSpPr>
          <p:nvPr>
            <p:ph idx="1"/>
          </p:nvPr>
        </p:nvSpPr>
        <p:spPr>
          <a:xfrm>
            <a:off x="1037899" y="2352101"/>
            <a:ext cx="10446744" cy="4023360"/>
          </a:xfrm>
        </p:spPr>
        <p:txBody>
          <a:bodyPr>
            <a:normAutofit/>
          </a:bodyPr>
          <a:lstStyle/>
          <a:p>
            <a:pPr algn="just"/>
            <a:r>
              <a:rPr lang="en-GB" sz="3300" b="1" u="sng" dirty="0"/>
              <a:t>First Capitalism and Development, then Democracy</a:t>
            </a:r>
          </a:p>
          <a:p>
            <a:pPr algn="just"/>
            <a:r>
              <a:rPr lang="en-GB" sz="3300" dirty="0"/>
              <a:t>South Korea first introduced economic reforms, and only later, after having developed economically, made up for democratic reforms. The economic success of China and Singapore also shows that democracy is not a prerequisite for economic growth.</a:t>
            </a:r>
          </a:p>
          <a:p>
            <a:endParaRPr lang="en-GB" dirty="0"/>
          </a:p>
        </p:txBody>
      </p:sp>
    </p:spTree>
    <p:extLst>
      <p:ext uri="{BB962C8B-B14F-4D97-AF65-F5344CB8AC3E}">
        <p14:creationId xmlns:p14="http://schemas.microsoft.com/office/powerpoint/2010/main" val="1850769586"/>
      </p:ext>
    </p:extLst>
  </p:cSld>
  <p:clrMapOvr>
    <a:masterClrMapping/>
  </p:clrMapOvr>
  <p:transition spd="slow">
    <p:push dir="u"/>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a:xfrm>
            <a:off x="220337" y="2286000"/>
            <a:ext cx="11160087" cy="4023360"/>
          </a:xfrm>
        </p:spPr>
        <p:txBody>
          <a:bodyPr>
            <a:normAutofit fontScale="92500" lnSpcReduction="20000"/>
          </a:bodyPr>
          <a:lstStyle/>
          <a:p>
            <a:pPr algn="just"/>
            <a:r>
              <a:rPr lang="en-GB" sz="3600" b="1" u="sng" dirty="0"/>
              <a:t>Export Orientation</a:t>
            </a:r>
          </a:p>
          <a:p>
            <a:pPr algn="just"/>
            <a:r>
              <a:rPr lang="en-GB" sz="3600" dirty="0"/>
              <a:t>Apart from formal and informal institutions, the economic success of South Korea and the other Asian Tigers has been largely due to their consequent export policy (cf. World Bank, 1993). An export orientation seems to be a necessary (although not a sufficient) condition for economic growth. Countries which do not open up economically to the world market remain poor. Extreme examples are North Korea, Myanmar or Cuba (cf. Léon,2011).</a:t>
            </a:r>
          </a:p>
          <a:p>
            <a:endParaRPr lang="en-GB" dirty="0"/>
          </a:p>
        </p:txBody>
      </p:sp>
    </p:spTree>
    <p:extLst>
      <p:ext uri="{BB962C8B-B14F-4D97-AF65-F5344CB8AC3E}">
        <p14:creationId xmlns:p14="http://schemas.microsoft.com/office/powerpoint/2010/main" val="520243058"/>
      </p:ext>
    </p:extLst>
  </p:cSld>
  <p:clrMapOvr>
    <a:masterClrMapping/>
  </p:clrMapOvr>
  <p:transition spd="slow">
    <p:push dir="u"/>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24128" y="585216"/>
            <a:ext cx="9720072" cy="1034264"/>
          </a:xfrm>
        </p:spPr>
        <p:txBody>
          <a:bodyPr>
            <a:normAutofit fontScale="90000"/>
          </a:bodyPr>
          <a:lstStyle/>
          <a:p>
            <a:r>
              <a:rPr lang="en-GB" dirty="0" smtClean="0"/>
              <a:t/>
            </a:r>
            <a:br>
              <a:rPr lang="en-GB" dirty="0" smtClean="0"/>
            </a:br>
            <a:r>
              <a:rPr lang="en-GB" dirty="0"/>
              <a:t/>
            </a:r>
            <a:br>
              <a:rPr lang="en-GB" dirty="0"/>
            </a:br>
            <a:r>
              <a:rPr lang="en-GB" dirty="0" smtClean="0"/>
              <a:t/>
            </a:r>
            <a:br>
              <a:rPr lang="en-GB" dirty="0" smtClean="0"/>
            </a:br>
            <a:r>
              <a:rPr lang="en-GB" dirty="0"/>
              <a:t/>
            </a:r>
            <a:br>
              <a:rPr lang="en-GB" dirty="0"/>
            </a:br>
            <a:endParaRPr lang="en-GB" dirty="0"/>
          </a:p>
        </p:txBody>
      </p:sp>
      <p:sp>
        <p:nvSpPr>
          <p:cNvPr id="3" name="Content Placeholder 2"/>
          <p:cNvSpPr>
            <a:spLocks noGrp="1"/>
          </p:cNvSpPr>
          <p:nvPr>
            <p:ph idx="1"/>
          </p:nvPr>
        </p:nvSpPr>
        <p:spPr>
          <a:xfrm>
            <a:off x="440675" y="1845734"/>
            <a:ext cx="10879855" cy="4023360"/>
          </a:xfrm>
        </p:spPr>
        <p:txBody>
          <a:bodyPr>
            <a:noAutofit/>
          </a:bodyPr>
          <a:lstStyle/>
          <a:p>
            <a:pPr algn="just"/>
            <a:r>
              <a:rPr lang="en-GB" sz="2800" b="1" u="sng" dirty="0"/>
              <a:t>Variety of Capitalism</a:t>
            </a:r>
          </a:p>
          <a:p>
            <a:pPr algn="just"/>
            <a:r>
              <a:rPr lang="en-GB" sz="3600" dirty="0"/>
              <a:t>Equally important and also widely accepted is the need for developing countries to build up domestic markets </a:t>
            </a:r>
            <a:r>
              <a:rPr lang="en-GB" sz="3600" dirty="0" smtClean="0"/>
              <a:t>in order </a:t>
            </a:r>
            <a:r>
              <a:rPr lang="en-GB" sz="3600" dirty="0"/>
              <a:t>to promote economic competition. But the case of the Asian Tigers shows that there is more than </a:t>
            </a:r>
            <a:r>
              <a:rPr lang="en-GB" sz="3600" dirty="0" smtClean="0"/>
              <a:t>one single </a:t>
            </a:r>
            <a:r>
              <a:rPr lang="en-GB" sz="3600" dirty="0"/>
              <a:t>standard economic policy to achieve economic growth</a:t>
            </a:r>
            <a:r>
              <a:rPr lang="en-GB" sz="3600" dirty="0" smtClean="0"/>
              <a:t>.</a:t>
            </a:r>
            <a:endParaRPr lang="en-GB" sz="3600" dirty="0"/>
          </a:p>
        </p:txBody>
      </p:sp>
    </p:spTree>
    <p:extLst>
      <p:ext uri="{BB962C8B-B14F-4D97-AF65-F5344CB8AC3E}">
        <p14:creationId xmlns:p14="http://schemas.microsoft.com/office/powerpoint/2010/main" val="2335664695"/>
      </p:ext>
    </p:extLst>
  </p:cSld>
  <p:clrMapOvr>
    <a:masterClrMapping/>
  </p:clrMapOvr>
  <p:transition spd="slow">
    <p:push dir="u"/>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a:xfrm>
            <a:off x="352540" y="2286000"/>
            <a:ext cx="11314323" cy="4023360"/>
          </a:xfrm>
        </p:spPr>
        <p:txBody>
          <a:bodyPr>
            <a:noAutofit/>
          </a:bodyPr>
          <a:lstStyle/>
          <a:p>
            <a:pPr algn="just"/>
            <a:r>
              <a:rPr lang="en-GB" sz="3600" dirty="0"/>
              <a:t>For example South Korea succeeded with large enterprises (</a:t>
            </a:r>
            <a:r>
              <a:rPr lang="en-GB" sz="3600" i="1" dirty="0" err="1"/>
              <a:t>chaebols</a:t>
            </a:r>
            <a:r>
              <a:rPr lang="en-GB" sz="3600" dirty="0"/>
              <a:t>) while Taiwan had rather small and medium-sized enterprises. Hong-Kong implemented an almost pure laissez-faire policy </a:t>
            </a:r>
            <a:r>
              <a:rPr lang="en-GB" sz="3600" u="sng" dirty="0"/>
              <a:t>while the government in South Korea practiced a pragmatic policy-mix with regular state interventions in the economic </a:t>
            </a:r>
            <a:r>
              <a:rPr lang="en-GB" sz="3600" u="sng" dirty="0" smtClean="0"/>
              <a:t>process.</a:t>
            </a:r>
            <a:endParaRPr lang="en-GB" sz="3600" u="sng" dirty="0"/>
          </a:p>
        </p:txBody>
      </p:sp>
    </p:spTree>
    <p:extLst>
      <p:ext uri="{BB962C8B-B14F-4D97-AF65-F5344CB8AC3E}">
        <p14:creationId xmlns:p14="http://schemas.microsoft.com/office/powerpoint/2010/main" val="3503157841"/>
      </p:ext>
    </p:extLst>
  </p:cSld>
  <p:clrMapOvr>
    <a:masterClrMapping/>
  </p:clrMapOvr>
  <p:transition spd="slow">
    <p:push dir="u"/>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a:xfrm>
            <a:off x="88136" y="2286000"/>
            <a:ext cx="11677878" cy="4023360"/>
          </a:xfrm>
        </p:spPr>
        <p:txBody>
          <a:bodyPr>
            <a:normAutofit/>
          </a:bodyPr>
          <a:lstStyle/>
          <a:p>
            <a:pPr algn="just"/>
            <a:r>
              <a:rPr lang="en-GB" sz="2800" b="1" u="sng" dirty="0" smtClean="0"/>
              <a:t>Social </a:t>
            </a:r>
            <a:r>
              <a:rPr lang="en-GB" sz="2800" b="1" u="sng" dirty="0"/>
              <a:t>and Economic Equality</a:t>
            </a:r>
          </a:p>
          <a:p>
            <a:pPr algn="just"/>
            <a:r>
              <a:rPr lang="en-GB" sz="2800" dirty="0"/>
              <a:t>South Korea not only had a very ethnic homogeneous population. Its society was also very equal in respect </a:t>
            </a:r>
            <a:r>
              <a:rPr lang="en-GB" sz="2800" dirty="0" smtClean="0"/>
              <a:t>to income </a:t>
            </a:r>
            <a:r>
              <a:rPr lang="en-GB" sz="2800" dirty="0"/>
              <a:t>and wealth distribution. Today, South Korea’s gini coefficient, according to the CIA world factbook, </a:t>
            </a:r>
            <a:r>
              <a:rPr lang="en-GB" sz="2800" dirty="0" smtClean="0"/>
              <a:t>is about </a:t>
            </a:r>
            <a:r>
              <a:rPr lang="en-GB" sz="2800" dirty="0"/>
              <a:t>0.3 which is comparably low. </a:t>
            </a:r>
            <a:endParaRPr lang="en-GB" sz="2800" dirty="0" smtClean="0"/>
          </a:p>
          <a:p>
            <a:pPr algn="just"/>
            <a:r>
              <a:rPr lang="en-GB" sz="2800" dirty="0" smtClean="0"/>
              <a:t>There </a:t>
            </a:r>
            <a:r>
              <a:rPr lang="en-GB" sz="2800" dirty="0"/>
              <a:t>are only a few countries in the world where family income </a:t>
            </a:r>
            <a:r>
              <a:rPr lang="en-GB" sz="2800" dirty="0" smtClean="0"/>
              <a:t>is distributed </a:t>
            </a:r>
            <a:r>
              <a:rPr lang="en-GB" sz="2800" dirty="0"/>
              <a:t>more equally than in South Korea. While ethnic homogeneity is exogenous to today’s </a:t>
            </a:r>
            <a:r>
              <a:rPr lang="en-GB" sz="2800" dirty="0" smtClean="0"/>
              <a:t>developing countries </a:t>
            </a:r>
            <a:r>
              <a:rPr lang="en-GB" sz="2800" dirty="0"/>
              <a:t>the income distribution can be </a:t>
            </a:r>
            <a:r>
              <a:rPr lang="en-GB" sz="2800" dirty="0" smtClean="0"/>
              <a:t> changed </a:t>
            </a:r>
            <a:r>
              <a:rPr lang="en-GB" sz="2800" dirty="0"/>
              <a:t>by social redistribution policies.</a:t>
            </a:r>
          </a:p>
        </p:txBody>
      </p:sp>
    </p:spTree>
    <p:extLst>
      <p:ext uri="{BB962C8B-B14F-4D97-AF65-F5344CB8AC3E}">
        <p14:creationId xmlns:p14="http://schemas.microsoft.com/office/powerpoint/2010/main" val="4151276168"/>
      </p:ext>
    </p:extLst>
  </p:cSld>
  <p:clrMapOvr>
    <a:masterClrMapping/>
  </p:clrMapOvr>
  <p:transition spd="slow">
    <p:push dir="u"/>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a:xfrm>
            <a:off x="143219" y="2286000"/>
            <a:ext cx="11699913" cy="4023360"/>
          </a:xfrm>
        </p:spPr>
        <p:txBody>
          <a:bodyPr>
            <a:normAutofit/>
          </a:bodyPr>
          <a:lstStyle/>
          <a:p>
            <a:pPr algn="just"/>
            <a:r>
              <a:rPr lang="en-GB" i="1" dirty="0" smtClean="0"/>
              <a:t> </a:t>
            </a:r>
            <a:r>
              <a:rPr lang="en-GB" sz="2800" b="1" u="sng" dirty="0"/>
              <a:t>Education</a:t>
            </a:r>
          </a:p>
          <a:p>
            <a:pPr algn="just"/>
            <a:r>
              <a:rPr lang="en-GB" sz="2800" dirty="0" smtClean="0"/>
              <a:t>“</a:t>
            </a:r>
            <a:r>
              <a:rPr lang="en-GB" sz="2800" dirty="0"/>
              <a:t>A greater amount of educational attainment implies more skilled and productive workers, who in turn </a:t>
            </a:r>
            <a:r>
              <a:rPr lang="en-GB" sz="2800" dirty="0" smtClean="0"/>
              <a:t>increase an </a:t>
            </a:r>
            <a:r>
              <a:rPr lang="en-GB" sz="2800" dirty="0"/>
              <a:t>economy’s output of goods and services. An abundance of well-educated human resources also helps </a:t>
            </a:r>
            <a:r>
              <a:rPr lang="en-GB" sz="2800" dirty="0" smtClean="0"/>
              <a:t>to facilitate </a:t>
            </a:r>
            <a:r>
              <a:rPr lang="en-GB" sz="2800" dirty="0"/>
              <a:t>the absorption of advanced technologies from developed countries</a:t>
            </a:r>
            <a:r>
              <a:rPr lang="en-GB" sz="2800" dirty="0" smtClean="0"/>
              <a:t>.</a:t>
            </a:r>
          </a:p>
          <a:p>
            <a:pPr algn="just"/>
            <a:r>
              <a:rPr lang="en-GB" sz="2800" dirty="0" smtClean="0"/>
              <a:t> </a:t>
            </a:r>
            <a:r>
              <a:rPr lang="en-GB" sz="2800" dirty="0"/>
              <a:t>In addition, the level </a:t>
            </a:r>
            <a:r>
              <a:rPr lang="en-GB" sz="2800" dirty="0" smtClean="0"/>
              <a:t>and distribution </a:t>
            </a:r>
            <a:r>
              <a:rPr lang="en-GB" sz="2800" dirty="0"/>
              <a:t>of educational attainment has a strong impact on social </a:t>
            </a:r>
            <a:r>
              <a:rPr lang="en-GB" sz="2800" dirty="0" smtClean="0"/>
              <a:t>outcomes.</a:t>
            </a:r>
            <a:endParaRPr lang="en-GB" sz="2800" dirty="0"/>
          </a:p>
        </p:txBody>
      </p:sp>
    </p:spTree>
    <p:extLst>
      <p:ext uri="{BB962C8B-B14F-4D97-AF65-F5344CB8AC3E}">
        <p14:creationId xmlns:p14="http://schemas.microsoft.com/office/powerpoint/2010/main" val="3460811502"/>
      </p:ext>
    </p:extLst>
  </p:cSld>
  <p:clrMapOvr>
    <a:masterClrMapping/>
  </p:clrMapOvr>
  <p:transition spd="slow">
    <p:push dir="u"/>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Intro Cont.</a:t>
            </a:r>
            <a:endParaRPr lang="en-GB" dirty="0"/>
          </a:p>
        </p:txBody>
      </p:sp>
      <p:sp>
        <p:nvSpPr>
          <p:cNvPr id="3" name="Content Placeholder 2"/>
          <p:cNvSpPr>
            <a:spLocks noGrp="1"/>
          </p:cNvSpPr>
          <p:nvPr>
            <p:ph idx="1"/>
          </p:nvPr>
        </p:nvSpPr>
        <p:spPr/>
        <p:txBody>
          <a:bodyPr>
            <a:normAutofit/>
          </a:bodyPr>
          <a:lstStyle/>
          <a:p>
            <a:pPr algn="just">
              <a:buFont typeface="Wingdings" panose="05000000000000000000" pitchFamily="2" charset="2"/>
              <a:buChar char="q"/>
            </a:pPr>
            <a:r>
              <a:rPr lang="en-GB" sz="2800" dirty="0"/>
              <a:t>Japanese colonial rule during the </a:t>
            </a:r>
            <a:r>
              <a:rPr lang="en-GB" sz="2800" u="sng" dirty="0"/>
              <a:t>period 1910 to 1945 brought both exploitation and modernization, influencing the country’s future course of development</a:t>
            </a:r>
            <a:r>
              <a:rPr lang="en-GB" sz="2800" dirty="0"/>
              <a:t>. </a:t>
            </a:r>
            <a:r>
              <a:rPr lang="en-GB" sz="2800" u="sng" dirty="0"/>
              <a:t>The small infrastructural base built during Japanese rule was mostly destroyed during the Korean War of 1950-53. </a:t>
            </a:r>
            <a:endParaRPr lang="en-GB" sz="2800" u="sng" dirty="0" smtClean="0"/>
          </a:p>
          <a:p>
            <a:pPr algn="just">
              <a:buFont typeface="Wingdings" panose="05000000000000000000" pitchFamily="2" charset="2"/>
              <a:buChar char="q"/>
            </a:pPr>
            <a:r>
              <a:rPr lang="en-GB" sz="2800" dirty="0" smtClean="0"/>
              <a:t>The </a:t>
            </a:r>
            <a:r>
              <a:rPr lang="en-GB" sz="2800" dirty="0"/>
              <a:t>country’s </a:t>
            </a:r>
            <a:r>
              <a:rPr lang="en-GB" sz="2800" u="sng" dirty="0"/>
              <a:t>per capita income in the early </a:t>
            </a:r>
            <a:r>
              <a:rPr lang="en-GB" sz="2800" u="sng" dirty="0" smtClean="0"/>
              <a:t>1960s </a:t>
            </a:r>
            <a:r>
              <a:rPr lang="en-GB" sz="2800" u="sng" dirty="0"/>
              <a:t>was lower than those of Haiti, Ethiopia, and Yemen and about 40% below India’s. </a:t>
            </a:r>
            <a:r>
              <a:rPr lang="en-GB" sz="2800" dirty="0"/>
              <a:t>With such a low-level income, domestic savings were negligible. </a:t>
            </a:r>
            <a:endParaRPr lang="en-GB" dirty="0"/>
          </a:p>
        </p:txBody>
      </p:sp>
    </p:spTree>
    <p:extLst>
      <p:ext uri="{BB962C8B-B14F-4D97-AF65-F5344CB8AC3E}">
        <p14:creationId xmlns:p14="http://schemas.microsoft.com/office/powerpoint/2010/main" val="238494234"/>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a:xfrm>
            <a:off x="264406" y="2286000"/>
            <a:ext cx="10479794" cy="4023360"/>
          </a:xfrm>
        </p:spPr>
        <p:txBody>
          <a:bodyPr>
            <a:normAutofit/>
          </a:bodyPr>
          <a:lstStyle/>
          <a:p>
            <a:pPr marL="0" indent="0" algn="just">
              <a:buNone/>
            </a:pPr>
            <a:r>
              <a:rPr lang="en-GB" sz="3600" b="1" u="sng" dirty="0"/>
              <a:t>W</a:t>
            </a:r>
            <a:r>
              <a:rPr lang="en-GB" sz="3600" b="1" u="sng" dirty="0" smtClean="0"/>
              <a:t>ell </a:t>
            </a:r>
            <a:r>
              <a:rPr lang="en-GB" sz="3600" b="1" u="sng" dirty="0"/>
              <a:t>drafted economic plan </a:t>
            </a:r>
            <a:r>
              <a:rPr lang="en-GB" sz="3600" dirty="0"/>
              <a:t>in </a:t>
            </a:r>
            <a:r>
              <a:rPr lang="en-GB" sz="3600" dirty="0" smtClean="0"/>
              <a:t>which the </a:t>
            </a:r>
            <a:r>
              <a:rPr lang="en-GB" sz="3600" dirty="0"/>
              <a:t>purpose of the development plan and the intention of the </a:t>
            </a:r>
            <a:r>
              <a:rPr lang="en-GB" sz="3600" dirty="0" smtClean="0"/>
              <a:t>government is </a:t>
            </a:r>
            <a:r>
              <a:rPr lang="en-GB" sz="3600" dirty="0"/>
              <a:t>clearly stated is needed. </a:t>
            </a:r>
            <a:r>
              <a:rPr lang="en-GB" sz="3600" dirty="0" smtClean="0"/>
              <a:t>To </a:t>
            </a:r>
            <a:r>
              <a:rPr lang="en-GB" sz="3600" dirty="0"/>
              <a:t>design the plan properly, it is essential to have </a:t>
            </a:r>
            <a:r>
              <a:rPr lang="en-GB" sz="3600" dirty="0" smtClean="0"/>
              <a:t>qualified economists </a:t>
            </a:r>
            <a:r>
              <a:rPr lang="en-GB" sz="3600" dirty="0"/>
              <a:t>and technocrats with the good knowledge about </a:t>
            </a:r>
            <a:r>
              <a:rPr lang="en-GB" sz="3600" dirty="0" smtClean="0"/>
              <a:t>the market </a:t>
            </a:r>
            <a:r>
              <a:rPr lang="en-GB" sz="3600" dirty="0"/>
              <a:t>economy</a:t>
            </a:r>
            <a:r>
              <a:rPr lang="en-GB" sz="3600" dirty="0" smtClean="0"/>
              <a:t>.</a:t>
            </a:r>
          </a:p>
        </p:txBody>
      </p:sp>
    </p:spTree>
    <p:extLst>
      <p:ext uri="{BB962C8B-B14F-4D97-AF65-F5344CB8AC3E}">
        <p14:creationId xmlns:p14="http://schemas.microsoft.com/office/powerpoint/2010/main" val="2023547558"/>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a:xfrm>
            <a:off x="132202" y="2286000"/>
            <a:ext cx="11600762" cy="4023360"/>
          </a:xfrm>
        </p:spPr>
        <p:txBody>
          <a:bodyPr>
            <a:normAutofit/>
          </a:bodyPr>
          <a:lstStyle/>
          <a:p>
            <a:pPr marL="0" indent="0" algn="just">
              <a:buNone/>
            </a:pPr>
            <a:r>
              <a:rPr lang="en-GB" sz="3600" b="1" u="sng" dirty="0"/>
              <a:t>A</a:t>
            </a:r>
            <a:r>
              <a:rPr lang="en-GB" sz="3600" b="1" u="sng" dirty="0" smtClean="0"/>
              <a:t>doption </a:t>
            </a:r>
            <a:r>
              <a:rPr lang="en-GB" sz="3600" b="1" u="sng" dirty="0"/>
              <a:t>of the unbalanced growth strategy </a:t>
            </a:r>
            <a:r>
              <a:rPr lang="en-GB" sz="3600" dirty="0"/>
              <a:t>(</a:t>
            </a:r>
            <a:r>
              <a:rPr lang="en-GB" sz="3600" dirty="0" smtClean="0"/>
              <a:t>although non-leading </a:t>
            </a:r>
            <a:r>
              <a:rPr lang="en-GB" sz="3600" dirty="0"/>
              <a:t>sectors were not totally ignored, as shown) is </a:t>
            </a:r>
            <a:r>
              <a:rPr lang="en-GB" sz="3600" dirty="0" smtClean="0"/>
              <a:t>desirable or </a:t>
            </a:r>
            <a:r>
              <a:rPr lang="en-GB" sz="3600" dirty="0"/>
              <a:t>not must be a good subject of the debate</a:t>
            </a:r>
            <a:r>
              <a:rPr lang="en-GB" sz="3600" dirty="0" smtClean="0"/>
              <a:t>.</a:t>
            </a:r>
          </a:p>
          <a:p>
            <a:pPr marL="0" indent="0" algn="just">
              <a:buNone/>
            </a:pPr>
            <a:r>
              <a:rPr lang="en-GB" sz="3600" b="1" u="sng" dirty="0" smtClean="0"/>
              <a:t>Good </a:t>
            </a:r>
            <a:r>
              <a:rPr lang="en-GB" sz="3600" b="1" u="sng" dirty="0"/>
              <a:t>communication channel </a:t>
            </a:r>
            <a:r>
              <a:rPr lang="en-GB" sz="3600" dirty="0"/>
              <a:t>between </a:t>
            </a:r>
            <a:r>
              <a:rPr lang="en-GB" sz="3600" dirty="0" smtClean="0"/>
              <a:t>government and </a:t>
            </a:r>
            <a:r>
              <a:rPr lang="en-GB" sz="3600" dirty="0"/>
              <a:t>the private sector is more important than it </a:t>
            </a:r>
            <a:r>
              <a:rPr lang="en-GB" sz="3600" dirty="0" smtClean="0"/>
              <a:t>looks.</a:t>
            </a:r>
            <a:endParaRPr lang="en-GB" sz="3600" dirty="0"/>
          </a:p>
        </p:txBody>
      </p:sp>
    </p:spTree>
    <p:extLst>
      <p:ext uri="{BB962C8B-B14F-4D97-AF65-F5344CB8AC3E}">
        <p14:creationId xmlns:p14="http://schemas.microsoft.com/office/powerpoint/2010/main" val="2431564481"/>
      </p:ext>
    </p:extLst>
  </p:cSld>
  <p:clrMapOvr>
    <a:masterClrMapping/>
  </p:clrMapOvr>
  <p:transition spd="slow">
    <p:push dir="u"/>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Intro Cont.</a:t>
            </a:r>
          </a:p>
        </p:txBody>
      </p:sp>
      <p:sp>
        <p:nvSpPr>
          <p:cNvPr id="3" name="Content Placeholder 2"/>
          <p:cNvSpPr>
            <a:spLocks noGrp="1"/>
          </p:cNvSpPr>
          <p:nvPr>
            <p:ph idx="1"/>
          </p:nvPr>
        </p:nvSpPr>
        <p:spPr/>
        <p:txBody>
          <a:bodyPr>
            <a:normAutofit fontScale="92500" lnSpcReduction="10000"/>
          </a:bodyPr>
          <a:lstStyle/>
          <a:p>
            <a:pPr algn="just">
              <a:buFont typeface="Wingdings" panose="05000000000000000000" pitchFamily="2" charset="2"/>
              <a:buChar char="q"/>
            </a:pPr>
            <a:r>
              <a:rPr lang="en-GB" sz="3200" dirty="0"/>
              <a:t>The population growth of nearly 3% a year in an already densely populated country meant that the country had to depend on foreign aid for sheer survival. </a:t>
            </a:r>
            <a:endParaRPr lang="en-GB" sz="3200" dirty="0" smtClean="0"/>
          </a:p>
          <a:p>
            <a:pPr algn="just">
              <a:buFont typeface="Wingdings" panose="05000000000000000000" pitchFamily="2" charset="2"/>
              <a:buChar char="q"/>
            </a:pPr>
            <a:r>
              <a:rPr lang="en-GB" sz="3200" dirty="0" smtClean="0"/>
              <a:t>Unemployment</a:t>
            </a:r>
            <a:r>
              <a:rPr lang="en-GB" sz="3200" dirty="0"/>
              <a:t>, underemployment and poverty were widespread with over 40% of the nation’s population suffering from absolute poverty. </a:t>
            </a:r>
            <a:endParaRPr lang="en-GB" sz="3200" dirty="0" smtClean="0"/>
          </a:p>
          <a:p>
            <a:pPr algn="just">
              <a:buFont typeface="Wingdings" panose="05000000000000000000" pitchFamily="2" charset="2"/>
              <a:buChar char="q"/>
            </a:pPr>
            <a:r>
              <a:rPr lang="en-GB" sz="3200" dirty="0" smtClean="0"/>
              <a:t>If </a:t>
            </a:r>
            <a:r>
              <a:rPr lang="en-GB" sz="3200" dirty="0"/>
              <a:t>ever there was an economic basket case, Korea of the 1950s was it. Capitalism during the 1950s had done little for South Korea.</a:t>
            </a:r>
          </a:p>
          <a:p>
            <a:endParaRPr lang="en-GB" dirty="0"/>
          </a:p>
        </p:txBody>
      </p:sp>
    </p:spTree>
    <p:extLst>
      <p:ext uri="{BB962C8B-B14F-4D97-AF65-F5344CB8AC3E}">
        <p14:creationId xmlns:p14="http://schemas.microsoft.com/office/powerpoint/2010/main" val="1710611739"/>
      </p:ext>
    </p:extLst>
  </p:cSld>
  <p:clrMapOvr>
    <a:masterClrMapping/>
  </p:clrMapOvr>
  <p:transition spd="slow">
    <p:push dir="u"/>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transformation </a:t>
            </a:r>
            <a:endParaRPr lang="en-GB" dirty="0"/>
          </a:p>
        </p:txBody>
      </p:sp>
      <p:sp>
        <p:nvSpPr>
          <p:cNvPr id="3" name="Content Placeholder 2"/>
          <p:cNvSpPr>
            <a:spLocks noGrp="1"/>
          </p:cNvSpPr>
          <p:nvPr>
            <p:ph idx="1"/>
          </p:nvPr>
        </p:nvSpPr>
        <p:spPr>
          <a:xfrm>
            <a:off x="1097279" y="1845733"/>
            <a:ext cx="10532343" cy="4503551"/>
          </a:xfrm>
        </p:spPr>
        <p:style>
          <a:lnRef idx="2">
            <a:schemeClr val="dk1"/>
          </a:lnRef>
          <a:fillRef idx="1">
            <a:schemeClr val="lt1"/>
          </a:fillRef>
          <a:effectRef idx="0">
            <a:schemeClr val="dk1"/>
          </a:effectRef>
          <a:fontRef idx="minor">
            <a:schemeClr val="dk1"/>
          </a:fontRef>
        </p:style>
        <p:txBody>
          <a:bodyPr>
            <a:noAutofit/>
          </a:bodyPr>
          <a:lstStyle/>
          <a:p>
            <a:pPr algn="just"/>
            <a:r>
              <a:rPr lang="en-GB" sz="3200" dirty="0"/>
              <a:t>The economic and societal development of South Korea since the 1960s is without doubt a success story. </a:t>
            </a:r>
            <a:endParaRPr lang="en-GB" sz="3200" dirty="0" smtClean="0"/>
          </a:p>
          <a:p>
            <a:pPr algn="just"/>
            <a:r>
              <a:rPr lang="en-GB" sz="3200" dirty="0" smtClean="0"/>
              <a:t>In just a </a:t>
            </a:r>
            <a:r>
              <a:rPr lang="en-GB" sz="3200" dirty="0"/>
              <a:t>few decades, South Korea transformed itself from an underdeveloped country to an industrialized </a:t>
            </a:r>
            <a:r>
              <a:rPr lang="en-GB" sz="3200" dirty="0" smtClean="0"/>
              <a:t>nation </a:t>
            </a:r>
            <a:r>
              <a:rPr lang="en-GB" sz="3200" u="sng" dirty="0" smtClean="0"/>
              <a:t>exporting </a:t>
            </a:r>
            <a:r>
              <a:rPr lang="en-GB" sz="3200" u="sng" dirty="0"/>
              <a:t>high-technology products like cars, TVs, mobile phones and computers. South Korea’s </a:t>
            </a:r>
            <a:r>
              <a:rPr lang="en-GB" sz="3200" i="1" u="sng" dirty="0"/>
              <a:t>chaebols </a:t>
            </a:r>
            <a:r>
              <a:rPr lang="en-GB" sz="3200" u="sng" dirty="0"/>
              <a:t>(conglomerates) like Samsung, Hyundai or LG are well known throughout the </a:t>
            </a:r>
            <a:r>
              <a:rPr lang="en-GB" sz="3200" u="sng" dirty="0" smtClean="0"/>
              <a:t>world.</a:t>
            </a:r>
            <a:endParaRPr lang="en-GB" sz="3200" u="sng" dirty="0"/>
          </a:p>
        </p:txBody>
      </p:sp>
    </p:spTree>
    <p:extLst>
      <p:ext uri="{BB962C8B-B14F-4D97-AF65-F5344CB8AC3E}">
        <p14:creationId xmlns:p14="http://schemas.microsoft.com/office/powerpoint/2010/main" val="1790104143"/>
      </p:ext>
    </p:extLst>
  </p:cSld>
  <p:clrMapOvr>
    <a:masterClrMapping/>
  </p:clrMapOvr>
  <p:transition spd="slow">
    <p:push dir="u"/>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trans </a:t>
            </a:r>
            <a:endParaRPr lang="en-GB" dirty="0"/>
          </a:p>
        </p:txBody>
      </p:sp>
      <p:sp>
        <p:nvSpPr>
          <p:cNvPr id="3" name="Content Placeholder 2"/>
          <p:cNvSpPr>
            <a:spLocks noGrp="1"/>
          </p:cNvSpPr>
          <p:nvPr>
            <p:ph idx="1"/>
          </p:nvPr>
        </p:nvSpPr>
        <p:spPr/>
        <p:txBody>
          <a:bodyPr>
            <a:normAutofit/>
          </a:bodyPr>
          <a:lstStyle/>
          <a:p>
            <a:pPr algn="just">
              <a:buFont typeface="Wingdings" panose="05000000000000000000" pitchFamily="2" charset="2"/>
              <a:buChar char="q"/>
            </a:pPr>
            <a:r>
              <a:rPr lang="en-GB" sz="3200" dirty="0" smtClean="0"/>
              <a:t>Moreover</a:t>
            </a:r>
            <a:r>
              <a:rPr lang="en-GB" sz="3200" dirty="0"/>
              <a:t>, after more than two decades of dictatorship South Korea transformed relatively peacefully to a democratic country in 1987. The population of South Korea is one of the best educated in the world and income in South Korea is distributed very equally compared to the rest of the world.</a:t>
            </a:r>
          </a:p>
          <a:p>
            <a:endParaRPr lang="en-GB" dirty="0"/>
          </a:p>
        </p:txBody>
      </p:sp>
    </p:spTree>
    <p:extLst>
      <p:ext uri="{BB962C8B-B14F-4D97-AF65-F5344CB8AC3E}">
        <p14:creationId xmlns:p14="http://schemas.microsoft.com/office/powerpoint/2010/main" val="1004962807"/>
      </p:ext>
    </p:extLst>
  </p:cSld>
  <p:clrMapOvr>
    <a:masterClrMapping/>
  </p:clrMapOvr>
  <p:transition spd="slow">
    <p:push dir="u"/>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trans</a:t>
            </a:r>
            <a:endParaRPr lang="en-GB" dirty="0"/>
          </a:p>
        </p:txBody>
      </p:sp>
      <p:sp>
        <p:nvSpPr>
          <p:cNvPr id="3" name="Content Placeholder 2"/>
          <p:cNvSpPr>
            <a:spLocks noGrp="1"/>
          </p:cNvSpPr>
          <p:nvPr>
            <p:ph idx="1"/>
          </p:nvPr>
        </p:nvSpPr>
        <p:spPr/>
        <p:txBody>
          <a:bodyPr>
            <a:noAutofit/>
          </a:bodyPr>
          <a:lstStyle/>
          <a:p>
            <a:pPr algn="just">
              <a:buFont typeface="Wingdings" panose="05000000000000000000" pitchFamily="2" charset="2"/>
              <a:buChar char="q"/>
            </a:pPr>
            <a:r>
              <a:rPr lang="en-GB" sz="3200" dirty="0"/>
              <a:t>South Korea has experienced rapid and sustained economic growth since the </a:t>
            </a:r>
            <a:r>
              <a:rPr lang="en-GB" sz="3200" dirty="0" smtClean="0"/>
              <a:t>1960s when </a:t>
            </a:r>
            <a:r>
              <a:rPr lang="en-GB" sz="3200" dirty="0"/>
              <a:t>South Korea’s gross domestic product (GDP) per capita was comparable to </a:t>
            </a:r>
            <a:r>
              <a:rPr lang="en-GB" sz="3200" dirty="0" smtClean="0"/>
              <a:t>levels in </a:t>
            </a:r>
            <a:r>
              <a:rPr lang="en-GB" sz="3200" dirty="0"/>
              <a:t>the poorer countries of </a:t>
            </a:r>
            <a:r>
              <a:rPr lang="en-GB" sz="3200" dirty="0" smtClean="0"/>
              <a:t>Africa. </a:t>
            </a:r>
            <a:endParaRPr lang="en-GB" sz="3200" dirty="0"/>
          </a:p>
        </p:txBody>
      </p:sp>
    </p:spTree>
    <p:extLst>
      <p:ext uri="{BB962C8B-B14F-4D97-AF65-F5344CB8AC3E}">
        <p14:creationId xmlns:p14="http://schemas.microsoft.com/office/powerpoint/2010/main" val="584239681"/>
      </p:ext>
    </p:extLst>
  </p:cSld>
  <p:clrMapOvr>
    <a:masterClrMapping/>
  </p:clrMapOvr>
  <p:transition spd="slow">
    <p:push dir="u"/>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trans </a:t>
            </a:r>
            <a:endParaRPr lang="en-GB" dirty="0"/>
          </a:p>
        </p:txBody>
      </p:sp>
      <p:sp>
        <p:nvSpPr>
          <p:cNvPr id="3" name="Content Placeholder 2"/>
          <p:cNvSpPr>
            <a:spLocks noGrp="1"/>
          </p:cNvSpPr>
          <p:nvPr>
            <p:ph idx="1"/>
          </p:nvPr>
        </p:nvSpPr>
        <p:spPr/>
        <p:txBody>
          <a:bodyPr>
            <a:normAutofit/>
          </a:bodyPr>
          <a:lstStyle/>
          <a:p>
            <a:pPr algn="just">
              <a:buFont typeface="Wingdings" panose="05000000000000000000" pitchFamily="2" charset="2"/>
              <a:buChar char="q"/>
            </a:pPr>
            <a:r>
              <a:rPr lang="en-GB" sz="3200" dirty="0"/>
              <a:t>Forty-five years after the full-scale, government led industrialisation drive that started in the early 1960s, South Korea’s GDP per capita had increased more than twelve-fold to more than US$13 000 in 2005. Moreover, its GDP per capita increased from US$67 in 1953 to </a:t>
            </a:r>
            <a:r>
              <a:rPr lang="en-GB" sz="3200" dirty="0" smtClean="0"/>
              <a:t>US$20050 </a:t>
            </a:r>
            <a:r>
              <a:rPr lang="en-GB" sz="3200" dirty="0"/>
              <a:t>in 2007 (</a:t>
            </a:r>
            <a:r>
              <a:rPr lang="en-GB" sz="3200" dirty="0" err="1"/>
              <a:t>Suh</a:t>
            </a:r>
            <a:r>
              <a:rPr lang="en-GB" sz="3200" dirty="0"/>
              <a:t> &amp; Chen 2007: 6).</a:t>
            </a:r>
          </a:p>
          <a:p>
            <a:endParaRPr lang="en-GB" dirty="0"/>
          </a:p>
        </p:txBody>
      </p:sp>
    </p:spTree>
    <p:extLst>
      <p:ext uri="{BB962C8B-B14F-4D97-AF65-F5344CB8AC3E}">
        <p14:creationId xmlns:p14="http://schemas.microsoft.com/office/powerpoint/2010/main" val="4154771496"/>
      </p:ext>
    </p:extLst>
  </p:cSld>
  <p:clrMapOvr>
    <a:masterClrMapping/>
  </p:clrMapOvr>
  <p:transition spd="slow">
    <p:push dir="u"/>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smtClean="0"/>
              <a:t>Factors for South Korea’s development </a:t>
            </a:r>
            <a:endParaRPr lang="en-GB" b="1" dirty="0"/>
          </a:p>
        </p:txBody>
      </p:sp>
      <p:sp>
        <p:nvSpPr>
          <p:cNvPr id="3" name="Content Placeholder 2"/>
          <p:cNvSpPr>
            <a:spLocks noGrp="1"/>
          </p:cNvSpPr>
          <p:nvPr>
            <p:ph idx="1"/>
          </p:nvPr>
        </p:nvSpPr>
        <p:spPr/>
        <p:style>
          <a:lnRef idx="2">
            <a:schemeClr val="accent2"/>
          </a:lnRef>
          <a:fillRef idx="1">
            <a:schemeClr val="lt1"/>
          </a:fillRef>
          <a:effectRef idx="0">
            <a:schemeClr val="accent2"/>
          </a:effectRef>
          <a:fontRef idx="minor">
            <a:schemeClr val="dk1"/>
          </a:fontRef>
        </p:style>
        <p:txBody>
          <a:bodyPr>
            <a:noAutofit/>
          </a:bodyPr>
          <a:lstStyle/>
          <a:p>
            <a:pPr marL="0" indent="0" algn="just">
              <a:buNone/>
            </a:pPr>
            <a:r>
              <a:rPr lang="en-GB" sz="3200" b="1" u="sng" dirty="0"/>
              <a:t>Educational </a:t>
            </a:r>
            <a:r>
              <a:rPr lang="en-GB" sz="3200" b="1" u="sng" dirty="0" smtClean="0"/>
              <a:t>investment</a:t>
            </a:r>
          </a:p>
          <a:p>
            <a:pPr marL="0" indent="0" algn="just">
              <a:buNone/>
            </a:pPr>
            <a:r>
              <a:rPr lang="en-GB" sz="3200" dirty="0" smtClean="0"/>
              <a:t>This  </a:t>
            </a:r>
            <a:r>
              <a:rPr lang="en-GB" sz="3200" dirty="0"/>
              <a:t>played a significant role in South Korea’s rapid </a:t>
            </a:r>
            <a:r>
              <a:rPr lang="en-GB" sz="3200" dirty="0" smtClean="0"/>
              <a:t>and sustained </a:t>
            </a:r>
            <a:r>
              <a:rPr lang="en-GB" sz="3200" dirty="0"/>
              <a:t>economic growth. </a:t>
            </a:r>
            <a:r>
              <a:rPr lang="en-GB" sz="3200" dirty="0" smtClean="0"/>
              <a:t>Considerable </a:t>
            </a:r>
            <a:r>
              <a:rPr lang="en-GB" sz="3200" dirty="0"/>
              <a:t>capital accumulation and investment in primary education during this </a:t>
            </a:r>
            <a:r>
              <a:rPr lang="en-GB" sz="3200" dirty="0" smtClean="0"/>
              <a:t>period allowed </a:t>
            </a:r>
            <a:r>
              <a:rPr lang="en-GB" sz="3200" dirty="0"/>
              <a:t>a gradual shift up the value-added chain toward more sophisticated commodities.</a:t>
            </a:r>
          </a:p>
          <a:p>
            <a:pPr marL="0" indent="0">
              <a:buNone/>
            </a:pPr>
            <a:endParaRPr lang="en-GB" sz="2800" dirty="0"/>
          </a:p>
        </p:txBody>
      </p:sp>
    </p:spTree>
    <p:extLst>
      <p:ext uri="{BB962C8B-B14F-4D97-AF65-F5344CB8AC3E}">
        <p14:creationId xmlns:p14="http://schemas.microsoft.com/office/powerpoint/2010/main" val="788391411"/>
      </p:ext>
    </p:extLst>
  </p:cSld>
  <p:clrMapOvr>
    <a:masterClrMapping/>
  </p:clrMapOvr>
  <p:transition spd="slow">
    <p:push dir="u"/>
  </p:transition>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Integral">
  <a:themeElements>
    <a:clrScheme name="Integral">
      <a:dk1>
        <a:srgbClr val="2E2B21"/>
      </a:dk1>
      <a:lt1>
        <a:srgbClr val="FFFFFF"/>
      </a:lt1>
      <a:dk2>
        <a:srgbClr val="605B4F"/>
      </a:dk2>
      <a:lt2>
        <a:srgbClr val="D8D6BE"/>
      </a:lt2>
      <a:accent1>
        <a:srgbClr val="A9A57C"/>
      </a:accent1>
      <a:accent2>
        <a:srgbClr val="9CBEBD"/>
      </a:accent2>
      <a:accent3>
        <a:srgbClr val="D2CB6C"/>
      </a:accent3>
      <a:accent4>
        <a:srgbClr val="95A39D"/>
      </a:accent4>
      <a:accent5>
        <a:srgbClr val="C89F5D"/>
      </a:accent5>
      <a:accent6>
        <a:srgbClr val="B1A089"/>
      </a:accent6>
      <a:hlink>
        <a:srgbClr val="D25814"/>
      </a:hlink>
      <a:folHlink>
        <a:srgbClr val="849A0A"/>
      </a:folHlink>
    </a:clrScheme>
    <a:fontScheme name="Arial Black-Arial">
      <a:majorFont>
        <a:latin typeface="Arial Black"/>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ntegral">
      <a:fillStyleLst>
        <a:solidFill>
          <a:schemeClr val="phClr"/>
        </a:solidFill>
        <a:gradFill rotWithShape="1">
          <a:gsLst>
            <a:gs pos="0">
              <a:schemeClr val="phClr">
                <a:tint val="83000"/>
                <a:satMod val="100000"/>
                <a:lumMod val="100000"/>
              </a:schemeClr>
            </a:gs>
            <a:gs pos="100000">
              <a:schemeClr val="phClr">
                <a:tint val="61000"/>
                <a:satMod val="150000"/>
                <a:lumMod val="100000"/>
              </a:schemeClr>
            </a:gs>
          </a:gsLst>
          <a:path path="circle">
            <a:fillToRect l="100000" t="100000" r="100000" b="100000"/>
          </a:path>
        </a:gradFill>
        <a:gradFill rotWithShape="1">
          <a:gsLst>
            <a:gs pos="0">
              <a:schemeClr val="phClr">
                <a:tint val="100000"/>
                <a:shade val="85000"/>
                <a:satMod val="100000"/>
                <a:lumMod val="100000"/>
              </a:schemeClr>
            </a:gs>
            <a:gs pos="100000">
              <a:schemeClr val="phClr">
                <a:tint val="90000"/>
                <a:shade val="100000"/>
                <a:satMod val="150000"/>
                <a:lumMod val="100000"/>
              </a:schemeClr>
            </a:gs>
          </a:gsLst>
          <a:path path="circle">
            <a:fillToRect l="100000" t="100000" r="100000" b="100000"/>
          </a:path>
        </a:gradFill>
      </a:fillStyleLst>
      <a:lnStyleLst>
        <a:ln w="9525" cap="flat" cmpd="sng" algn="ctr">
          <a:solidFill>
            <a:schemeClr val="phClr"/>
          </a:solidFill>
          <a:prstDash val="solid"/>
        </a:ln>
        <a:ln w="15875"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50800" dist="12700" dir="5400000" algn="ctr" rotWithShape="0">
              <a:srgbClr val="000000">
                <a:alpha val="50000"/>
              </a:srgbClr>
            </a:outerShdw>
          </a:effectLst>
        </a:effectStyle>
        <a:effectStyle>
          <a:effectLst>
            <a:outerShdw blurRad="76200" dist="25400" dir="5400000" algn="ctr" rotWithShape="0">
              <a:srgbClr val="000000">
                <a:alpha val="60000"/>
              </a:srgbClr>
            </a:outerShdw>
          </a:effectLst>
          <a:scene3d>
            <a:camera prst="orthographicFront">
              <a:rot lat="0" lon="0" rev="0"/>
            </a:camera>
            <a:lightRig rig="flat" dir="t">
              <a:rot lat="0" lon="0" rev="3600000"/>
            </a:lightRig>
          </a:scene3d>
          <a:sp3d contourW="12700" prstMaterial="flat">
            <a:bevelT w="38100" h="44450" prst="angle"/>
            <a:contourClr>
              <a:schemeClr val="phClr">
                <a:shade val="35000"/>
                <a:satMod val="160000"/>
              </a:schemeClr>
            </a:contourClr>
          </a:sp3d>
        </a:effectStyle>
      </a:effectStyleLst>
      <a:bgFillStyleLst>
        <a:solidFill>
          <a:schemeClr val="phClr"/>
        </a:solidFill>
        <a:blipFill rotWithShape="1">
          <a:blip xmlns:r="http://schemas.openxmlformats.org/officeDocument/2006/relationships" r:embed="rId1">
            <a:duotone>
              <a:schemeClr val="phClr">
                <a:tint val="98000"/>
              </a:schemeClr>
              <a:schemeClr val="phClr">
                <a:shade val="89000"/>
                <a:satMod val="145000"/>
              </a:schemeClr>
            </a:duotone>
          </a:blip>
          <a:tile tx="0" ty="0" sx="32000" sy="32000" flip="none" algn="tl"/>
        </a:blipFill>
        <a:blipFill rotWithShape="1">
          <a:blip xmlns:r="http://schemas.openxmlformats.org/officeDocument/2006/relationships" r:embed="rId2">
            <a:duotone>
              <a:schemeClr val="phClr">
                <a:tint val="98000"/>
              </a:schemeClr>
              <a:schemeClr val="phClr">
                <a:shade val="95000"/>
              </a:schemeClr>
            </a:duotone>
          </a:blip>
          <a:tile tx="0" ty="0" sx="32000" sy="32000" flip="none" algn="tl"/>
        </a:blipFill>
      </a:bgFillStyleLst>
    </a:fmtScheme>
  </a:themeElements>
  <a:objectDefaults/>
  <a:extraClrSchemeLst/>
  <a:extLst>
    <a:ext uri="{05A4C25C-085E-4340-85A3-A5531E510DB2}">
      <thm15:themeFamily xmlns:thm15="http://schemas.microsoft.com/office/thememl/2012/main" name="Integral" id="{3577F8C9-A904-41D8-97D2-FD898F53F20E}" vid="{090DCB5F-146D-478A-852A-34B16FE9F3A8}"/>
    </a:ext>
  </a:extLst>
</a:theme>
</file>

<file path=docProps/app.xml><?xml version="1.0" encoding="utf-8"?>
<Properties xmlns="http://schemas.openxmlformats.org/officeDocument/2006/extended-properties" xmlns:vt="http://schemas.openxmlformats.org/officeDocument/2006/docPropsVTypes">
  <Template>Integral</Template>
  <TotalTime>4530</TotalTime>
  <Words>1830</Words>
  <Application>Microsoft Office PowerPoint</Application>
  <PresentationFormat>Widescreen</PresentationFormat>
  <Paragraphs>72</Paragraphs>
  <Slides>31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31</vt:i4>
      </vt:variant>
    </vt:vector>
  </HeadingPairs>
  <TitlesOfParts>
    <vt:vector size="37" baseType="lpstr">
      <vt:lpstr>Arial</vt:lpstr>
      <vt:lpstr>Arial Black</vt:lpstr>
      <vt:lpstr>Tw Cen MT</vt:lpstr>
      <vt:lpstr>Wingdings</vt:lpstr>
      <vt:lpstr>Wingdings 3</vt:lpstr>
      <vt:lpstr>Integral</vt:lpstr>
      <vt:lpstr>SOUTH KOREA DEVELOPMENT  SUCCESS</vt:lpstr>
      <vt:lpstr>Introduction </vt:lpstr>
      <vt:lpstr>Intro Cont.</vt:lpstr>
      <vt:lpstr>Intro Cont.</vt:lpstr>
      <vt:lpstr>transformation </vt:lpstr>
      <vt:lpstr>trans </vt:lpstr>
      <vt:lpstr>trans</vt:lpstr>
      <vt:lpstr>trans </vt:lpstr>
      <vt:lpstr>Factors for South Korea’s development </vt:lpstr>
      <vt:lpstr>Educ.</vt:lpstr>
      <vt:lpstr>Factors cont.</vt:lpstr>
      <vt:lpstr>Factors cont.</vt:lpstr>
      <vt:lpstr>PowerPoint Presentation</vt:lpstr>
      <vt:lpstr>Factors cont.</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LESSONS FOR DEVELOPING COUNTRIES </vt:lpstr>
      <vt:lpstr>PowerPoint Presentation</vt:lpstr>
      <vt:lpstr>    </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SOUTH KOREA ECONOMIC SUCCESS</dc:title>
  <dc:creator>User</dc:creator>
  <cp:lastModifiedBy>Windows User</cp:lastModifiedBy>
  <cp:revision>36</cp:revision>
  <dcterms:created xsi:type="dcterms:W3CDTF">2017-02-20T18:44:51Z</dcterms:created>
  <dcterms:modified xsi:type="dcterms:W3CDTF">2024-04-09T03:36:35Z</dcterms:modified>
</cp:coreProperties>
</file>