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 id="341" r:id="rId87"/>
    <p:sldId id="342" r:id="rId88"/>
    <p:sldId id="343" r:id="rId89"/>
    <p:sldId id="344" r:id="rId90"/>
    <p:sldId id="345" r:id="rId91"/>
    <p:sldId id="346" r:id="rId92"/>
    <p:sldId id="347" r:id="rId93"/>
    <p:sldId id="348" r:id="rId94"/>
    <p:sldId id="349" r:id="rId95"/>
    <p:sldId id="350" r:id="rId96"/>
    <p:sldId id="351" r:id="rId97"/>
    <p:sldId id="352" r:id="rId98"/>
    <p:sldId id="353" r:id="rId99"/>
    <p:sldId id="354" r:id="rId100"/>
    <p:sldId id="355" r:id="rId101"/>
    <p:sldId id="356" r:id="rId10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tableStyles" Target="tableStyles.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CD447E-AF62-431F-89D4-2E089E344EF7}" type="datetimeFigureOut">
              <a:rPr lang="en-US" smtClean="0"/>
              <a:t>28-Apr-25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CAE9E5-462B-44C2-BD90-EC488509421E}" type="slidenum">
              <a:rPr lang="en-US" smtClean="0"/>
              <a:t>‹#›</a:t>
            </a:fld>
            <a:endParaRPr lang="en-US"/>
          </a:p>
        </p:txBody>
      </p:sp>
    </p:spTree>
    <p:extLst>
      <p:ext uri="{BB962C8B-B14F-4D97-AF65-F5344CB8AC3E}">
        <p14:creationId xmlns:p14="http://schemas.microsoft.com/office/powerpoint/2010/main" val="28411012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010394AA-FF7A-487A-904D-AE761BB5B6AC}" type="slidenum">
              <a:rPr lang="en-US" smtClean="0"/>
              <a:pPr/>
              <a:t>78</a:t>
            </a:fld>
            <a:endParaRPr lang="en-US"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16290968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28FC47A5-BE24-4343-B86F-352844BBB922}" type="slidenum">
              <a:rPr lang="en-US" smtClean="0">
                <a:latin typeface="Arial" charset="0"/>
              </a:rPr>
              <a:pPr/>
              <a:t>88</a:t>
            </a:fld>
            <a:endParaRPr lang="en-US" smtClean="0">
              <a:latin typeface="Arial" charset="0"/>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en-US" smtClean="0">
              <a:latin typeface="Arial" charset="0"/>
            </a:endParaRPr>
          </a:p>
        </p:txBody>
      </p:sp>
    </p:spTree>
    <p:extLst>
      <p:ext uri="{BB962C8B-B14F-4D97-AF65-F5344CB8AC3E}">
        <p14:creationId xmlns:p14="http://schemas.microsoft.com/office/powerpoint/2010/main" val="28651815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B3A6EDD4-DD98-4243-980D-AD32D8A625D5}" type="slidenum">
              <a:rPr lang="en-US" smtClean="0"/>
              <a:pPr/>
              <a:t>89</a:t>
            </a:fld>
            <a:endParaRPr lang="en-US"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27042124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8FA7F143-5542-4E10-8687-9BDB40108D42}" type="slidenum">
              <a:rPr lang="en-US" smtClean="0"/>
              <a:pPr/>
              <a:t>90</a:t>
            </a:fld>
            <a:endParaRPr lang="en-US"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37965523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0D89B7F9-2C18-4EFF-8149-5A8D82281FB2}" type="slidenum">
              <a:rPr lang="en-US" smtClean="0"/>
              <a:pPr/>
              <a:t>91</a:t>
            </a:fld>
            <a:endParaRPr lang="en-US"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30438844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388AE184-2BD0-4391-869C-2B21DAD1C5D4}" type="slidenum">
              <a:rPr lang="en-US" smtClean="0"/>
              <a:pPr/>
              <a:t>92</a:t>
            </a:fld>
            <a:endParaRPr lang="en-US" smtClean="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14209420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72451F55-FF53-4331-B5C0-1B8465743B6F}" type="slidenum">
              <a:rPr lang="en-US" smtClean="0"/>
              <a:pPr/>
              <a:t>93</a:t>
            </a:fld>
            <a:endParaRPr lang="en-US" smtClean="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40447093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A63B9BD9-088C-4D17-ABA2-C1251A8B259A}" type="slidenum">
              <a:rPr lang="en-US" smtClean="0"/>
              <a:pPr/>
              <a:t>94</a:t>
            </a:fld>
            <a:endParaRPr lang="en-US"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21177300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D411A817-2070-473F-83DA-1CBFF44608EB}" type="slidenum">
              <a:rPr lang="en-US" smtClean="0"/>
              <a:pPr/>
              <a:t>95</a:t>
            </a:fld>
            <a:endParaRPr lang="en-US"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7698092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8465AFE7-5AFA-423B-95CB-BFFE451D3A56}" type="slidenum">
              <a:rPr lang="en-US" smtClean="0"/>
              <a:pPr/>
              <a:t>96</a:t>
            </a:fld>
            <a:endParaRPr lang="en-US"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25242326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323E4AF7-306D-42B2-8E50-2F6646CE3111}" type="slidenum">
              <a:rPr lang="en-US" smtClean="0"/>
              <a:pPr/>
              <a:t>97</a:t>
            </a:fld>
            <a:endParaRPr lang="en-US"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16056389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1DB874EC-FDAF-43EA-9047-0251A886946D}" type="slidenum">
              <a:rPr lang="en-US" smtClean="0"/>
              <a:pPr/>
              <a:t>80</a:t>
            </a:fld>
            <a:endParaRPr lang="en-US" smtClean="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30971309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4A23F481-8807-43E4-A6AE-0A4E20155866}" type="slidenum">
              <a:rPr lang="en-US" smtClean="0">
                <a:latin typeface="Arial" charset="0"/>
              </a:rPr>
              <a:pPr/>
              <a:t>81</a:t>
            </a:fld>
            <a:endParaRPr lang="en-US" smtClean="0">
              <a:latin typeface="Arial" charset="0"/>
            </a:endParaRPr>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en-US" smtClean="0">
              <a:latin typeface="Arial" charset="0"/>
            </a:endParaRPr>
          </a:p>
        </p:txBody>
      </p:sp>
    </p:spTree>
    <p:extLst>
      <p:ext uri="{BB962C8B-B14F-4D97-AF65-F5344CB8AC3E}">
        <p14:creationId xmlns:p14="http://schemas.microsoft.com/office/powerpoint/2010/main" val="20548266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09B4F74F-102F-419B-B110-B28485D2340E}" type="slidenum">
              <a:rPr lang="en-US" smtClean="0">
                <a:latin typeface="Arial" charset="0"/>
              </a:rPr>
              <a:pPr/>
              <a:t>82</a:t>
            </a:fld>
            <a:endParaRPr lang="en-US" smtClean="0">
              <a:latin typeface="Arial" charset="0"/>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xfrm>
            <a:off x="934721" y="4416426"/>
            <a:ext cx="5140960" cy="4183063"/>
          </a:xfrm>
          <a:noFill/>
          <a:ln/>
        </p:spPr>
        <p:txBody>
          <a:bodyPr/>
          <a:lstStyle/>
          <a:p>
            <a:pPr eaLnBrk="1" hangingPunct="1">
              <a:lnSpc>
                <a:spcPct val="90000"/>
              </a:lnSpc>
            </a:pPr>
            <a:endParaRPr lang="en-US" sz="1000" dirty="0" smtClean="0">
              <a:latin typeface="Arial" charset="0"/>
            </a:endParaRPr>
          </a:p>
        </p:txBody>
      </p:sp>
    </p:spTree>
    <p:extLst>
      <p:ext uri="{BB962C8B-B14F-4D97-AF65-F5344CB8AC3E}">
        <p14:creationId xmlns:p14="http://schemas.microsoft.com/office/powerpoint/2010/main" val="9271606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6C4BCB2F-A3F8-437D-BCE6-8E20397CE2AE}" type="slidenum">
              <a:rPr lang="en-US" smtClean="0">
                <a:latin typeface="Arial" charset="0"/>
              </a:rPr>
              <a:pPr/>
              <a:t>83</a:t>
            </a:fld>
            <a:endParaRPr lang="en-US" smtClean="0">
              <a:latin typeface="Arial" charset="0"/>
            </a:endParaRPr>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xfrm>
            <a:off x="934721" y="4416426"/>
            <a:ext cx="5140960" cy="4183063"/>
          </a:xfrm>
          <a:noFill/>
          <a:ln/>
        </p:spPr>
        <p:txBody>
          <a:bodyPr/>
          <a:lstStyle/>
          <a:p>
            <a:pPr eaLnBrk="1" hangingPunct="1"/>
            <a:endParaRPr lang="en-US" smtClean="0">
              <a:latin typeface="Arial" charset="0"/>
            </a:endParaRPr>
          </a:p>
        </p:txBody>
      </p:sp>
    </p:spTree>
    <p:extLst>
      <p:ext uri="{BB962C8B-B14F-4D97-AF65-F5344CB8AC3E}">
        <p14:creationId xmlns:p14="http://schemas.microsoft.com/office/powerpoint/2010/main" val="26209940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68D07909-4518-496C-AE37-8FF26E79AE5F}" type="slidenum">
              <a:rPr lang="en-US" smtClean="0">
                <a:latin typeface="Arial" charset="0"/>
              </a:rPr>
              <a:pPr/>
              <a:t>84</a:t>
            </a:fld>
            <a:endParaRPr lang="en-US" smtClean="0">
              <a:latin typeface="Arial" charset="0"/>
            </a:endParaRP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xfrm>
            <a:off x="934721" y="4416426"/>
            <a:ext cx="5140960" cy="4183063"/>
          </a:xfrm>
          <a:noFill/>
          <a:ln/>
        </p:spPr>
        <p:txBody>
          <a:bodyPr/>
          <a:lstStyle/>
          <a:p>
            <a:pPr eaLnBrk="1" hangingPunct="1"/>
            <a:endParaRPr lang="en-US" smtClean="0">
              <a:latin typeface="Arial" charset="0"/>
            </a:endParaRPr>
          </a:p>
        </p:txBody>
      </p:sp>
    </p:spTree>
    <p:extLst>
      <p:ext uri="{BB962C8B-B14F-4D97-AF65-F5344CB8AC3E}">
        <p14:creationId xmlns:p14="http://schemas.microsoft.com/office/powerpoint/2010/main" val="31241198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76AE3B46-8DA0-4829-BCF7-3B9FC3EA7192}" type="slidenum">
              <a:rPr lang="en-US" smtClean="0">
                <a:latin typeface="Arial" charset="0"/>
              </a:rPr>
              <a:pPr/>
              <a:t>85</a:t>
            </a:fld>
            <a:endParaRPr lang="en-US" smtClean="0">
              <a:latin typeface="Arial" charset="0"/>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xfrm>
            <a:off x="934721" y="4416426"/>
            <a:ext cx="5140960" cy="4183063"/>
          </a:xfrm>
          <a:noFill/>
          <a:ln/>
        </p:spPr>
        <p:txBody>
          <a:bodyPr/>
          <a:lstStyle/>
          <a:p>
            <a:pPr eaLnBrk="1" hangingPunct="1"/>
            <a:endParaRPr lang="en-US" smtClean="0">
              <a:latin typeface="Arial" charset="0"/>
            </a:endParaRPr>
          </a:p>
        </p:txBody>
      </p:sp>
    </p:spTree>
    <p:extLst>
      <p:ext uri="{BB962C8B-B14F-4D97-AF65-F5344CB8AC3E}">
        <p14:creationId xmlns:p14="http://schemas.microsoft.com/office/powerpoint/2010/main" val="25715619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9DE9EB05-D27D-499C-9117-E4678A629D87}" type="slidenum">
              <a:rPr lang="en-US" smtClean="0">
                <a:latin typeface="Arial" charset="0"/>
              </a:rPr>
              <a:pPr/>
              <a:t>86</a:t>
            </a:fld>
            <a:endParaRPr lang="en-US" smtClean="0">
              <a:latin typeface="Arial" charset="0"/>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en-US" smtClean="0">
              <a:latin typeface="Arial" charset="0"/>
            </a:endParaRPr>
          </a:p>
        </p:txBody>
      </p:sp>
    </p:spTree>
    <p:extLst>
      <p:ext uri="{BB962C8B-B14F-4D97-AF65-F5344CB8AC3E}">
        <p14:creationId xmlns:p14="http://schemas.microsoft.com/office/powerpoint/2010/main" val="26784654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7DFBBF75-4F27-4534-9141-3C378D3F29F3}" type="slidenum">
              <a:rPr lang="en-US" smtClean="0">
                <a:latin typeface="Arial" charset="0"/>
              </a:rPr>
              <a:pPr/>
              <a:t>87</a:t>
            </a:fld>
            <a:endParaRPr lang="en-US" smtClean="0">
              <a:latin typeface="Arial" charset="0"/>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en-US" smtClean="0">
              <a:latin typeface="Arial" charset="0"/>
            </a:endParaRPr>
          </a:p>
        </p:txBody>
      </p:sp>
    </p:spTree>
    <p:extLst>
      <p:ext uri="{BB962C8B-B14F-4D97-AF65-F5344CB8AC3E}">
        <p14:creationId xmlns:p14="http://schemas.microsoft.com/office/powerpoint/2010/main" val="25514397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238B081-A007-458D-8667-B35AC99CA1AD}" type="datetimeFigureOut">
              <a:rPr lang="en-US" smtClean="0"/>
              <a:t>28-Apr-25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74363C-2D3C-4470-A7A7-0B3D79C771D9}" type="slidenum">
              <a:rPr lang="en-US" smtClean="0"/>
              <a:t>‹#›</a:t>
            </a:fld>
            <a:endParaRPr lang="en-US"/>
          </a:p>
        </p:txBody>
      </p:sp>
    </p:spTree>
    <p:extLst>
      <p:ext uri="{BB962C8B-B14F-4D97-AF65-F5344CB8AC3E}">
        <p14:creationId xmlns:p14="http://schemas.microsoft.com/office/powerpoint/2010/main" val="2226281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38B081-A007-458D-8667-B35AC99CA1AD}" type="datetimeFigureOut">
              <a:rPr lang="en-US" smtClean="0"/>
              <a:t>28-Apr-25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74363C-2D3C-4470-A7A7-0B3D79C771D9}" type="slidenum">
              <a:rPr lang="en-US" smtClean="0"/>
              <a:t>‹#›</a:t>
            </a:fld>
            <a:endParaRPr lang="en-US"/>
          </a:p>
        </p:txBody>
      </p:sp>
    </p:spTree>
    <p:extLst>
      <p:ext uri="{BB962C8B-B14F-4D97-AF65-F5344CB8AC3E}">
        <p14:creationId xmlns:p14="http://schemas.microsoft.com/office/powerpoint/2010/main" val="26434962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38B081-A007-458D-8667-B35AC99CA1AD}" type="datetimeFigureOut">
              <a:rPr lang="en-US" smtClean="0"/>
              <a:t>28-Apr-25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74363C-2D3C-4470-A7A7-0B3D79C771D9}" type="slidenum">
              <a:rPr lang="en-US" smtClean="0"/>
              <a:t>‹#›</a:t>
            </a:fld>
            <a:endParaRPr lang="en-US"/>
          </a:p>
        </p:txBody>
      </p:sp>
    </p:spTree>
    <p:extLst>
      <p:ext uri="{BB962C8B-B14F-4D97-AF65-F5344CB8AC3E}">
        <p14:creationId xmlns:p14="http://schemas.microsoft.com/office/powerpoint/2010/main" val="2087659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38B081-A007-458D-8667-B35AC99CA1AD}" type="datetimeFigureOut">
              <a:rPr lang="en-US" smtClean="0"/>
              <a:t>28-Apr-25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74363C-2D3C-4470-A7A7-0B3D79C771D9}" type="slidenum">
              <a:rPr lang="en-US" smtClean="0"/>
              <a:t>‹#›</a:t>
            </a:fld>
            <a:endParaRPr lang="en-US"/>
          </a:p>
        </p:txBody>
      </p:sp>
    </p:spTree>
    <p:extLst>
      <p:ext uri="{BB962C8B-B14F-4D97-AF65-F5344CB8AC3E}">
        <p14:creationId xmlns:p14="http://schemas.microsoft.com/office/powerpoint/2010/main" val="29929670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238B081-A007-458D-8667-B35AC99CA1AD}" type="datetimeFigureOut">
              <a:rPr lang="en-US" smtClean="0"/>
              <a:t>28-Apr-25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74363C-2D3C-4470-A7A7-0B3D79C771D9}" type="slidenum">
              <a:rPr lang="en-US" smtClean="0"/>
              <a:t>‹#›</a:t>
            </a:fld>
            <a:endParaRPr lang="en-US"/>
          </a:p>
        </p:txBody>
      </p:sp>
    </p:spTree>
    <p:extLst>
      <p:ext uri="{BB962C8B-B14F-4D97-AF65-F5344CB8AC3E}">
        <p14:creationId xmlns:p14="http://schemas.microsoft.com/office/powerpoint/2010/main" val="12483228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238B081-A007-458D-8667-B35AC99CA1AD}" type="datetimeFigureOut">
              <a:rPr lang="en-US" smtClean="0"/>
              <a:t>28-Apr-25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74363C-2D3C-4470-A7A7-0B3D79C771D9}" type="slidenum">
              <a:rPr lang="en-US" smtClean="0"/>
              <a:t>‹#›</a:t>
            </a:fld>
            <a:endParaRPr lang="en-US"/>
          </a:p>
        </p:txBody>
      </p:sp>
    </p:spTree>
    <p:extLst>
      <p:ext uri="{BB962C8B-B14F-4D97-AF65-F5344CB8AC3E}">
        <p14:creationId xmlns:p14="http://schemas.microsoft.com/office/powerpoint/2010/main" val="1132377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238B081-A007-458D-8667-B35AC99CA1AD}" type="datetimeFigureOut">
              <a:rPr lang="en-US" smtClean="0"/>
              <a:t>28-Apr-25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374363C-2D3C-4470-A7A7-0B3D79C771D9}" type="slidenum">
              <a:rPr lang="en-US" smtClean="0"/>
              <a:t>‹#›</a:t>
            </a:fld>
            <a:endParaRPr lang="en-US"/>
          </a:p>
        </p:txBody>
      </p:sp>
    </p:spTree>
    <p:extLst>
      <p:ext uri="{BB962C8B-B14F-4D97-AF65-F5344CB8AC3E}">
        <p14:creationId xmlns:p14="http://schemas.microsoft.com/office/powerpoint/2010/main" val="11688024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238B081-A007-458D-8667-B35AC99CA1AD}" type="datetimeFigureOut">
              <a:rPr lang="en-US" smtClean="0"/>
              <a:t>28-Apr-25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374363C-2D3C-4470-A7A7-0B3D79C771D9}" type="slidenum">
              <a:rPr lang="en-US" smtClean="0"/>
              <a:t>‹#›</a:t>
            </a:fld>
            <a:endParaRPr lang="en-US"/>
          </a:p>
        </p:txBody>
      </p:sp>
    </p:spTree>
    <p:extLst>
      <p:ext uri="{BB962C8B-B14F-4D97-AF65-F5344CB8AC3E}">
        <p14:creationId xmlns:p14="http://schemas.microsoft.com/office/powerpoint/2010/main" val="4124641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38B081-A007-458D-8667-B35AC99CA1AD}" type="datetimeFigureOut">
              <a:rPr lang="en-US" smtClean="0"/>
              <a:t>28-Apr-25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374363C-2D3C-4470-A7A7-0B3D79C771D9}" type="slidenum">
              <a:rPr lang="en-US" smtClean="0"/>
              <a:t>‹#›</a:t>
            </a:fld>
            <a:endParaRPr lang="en-US"/>
          </a:p>
        </p:txBody>
      </p:sp>
    </p:spTree>
    <p:extLst>
      <p:ext uri="{BB962C8B-B14F-4D97-AF65-F5344CB8AC3E}">
        <p14:creationId xmlns:p14="http://schemas.microsoft.com/office/powerpoint/2010/main" val="2152778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38B081-A007-458D-8667-B35AC99CA1AD}" type="datetimeFigureOut">
              <a:rPr lang="en-US" smtClean="0"/>
              <a:t>28-Apr-25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74363C-2D3C-4470-A7A7-0B3D79C771D9}" type="slidenum">
              <a:rPr lang="en-US" smtClean="0"/>
              <a:t>‹#›</a:t>
            </a:fld>
            <a:endParaRPr lang="en-US"/>
          </a:p>
        </p:txBody>
      </p:sp>
    </p:spTree>
    <p:extLst>
      <p:ext uri="{BB962C8B-B14F-4D97-AF65-F5344CB8AC3E}">
        <p14:creationId xmlns:p14="http://schemas.microsoft.com/office/powerpoint/2010/main" val="2047228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38B081-A007-458D-8667-B35AC99CA1AD}" type="datetimeFigureOut">
              <a:rPr lang="en-US" smtClean="0"/>
              <a:t>28-Apr-25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74363C-2D3C-4470-A7A7-0B3D79C771D9}" type="slidenum">
              <a:rPr lang="en-US" smtClean="0"/>
              <a:t>‹#›</a:t>
            </a:fld>
            <a:endParaRPr lang="en-US"/>
          </a:p>
        </p:txBody>
      </p:sp>
    </p:spTree>
    <p:extLst>
      <p:ext uri="{BB962C8B-B14F-4D97-AF65-F5344CB8AC3E}">
        <p14:creationId xmlns:p14="http://schemas.microsoft.com/office/powerpoint/2010/main" val="2027786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38B081-A007-458D-8667-B35AC99CA1AD}" type="datetimeFigureOut">
              <a:rPr lang="en-US" smtClean="0"/>
              <a:t>28-Apr-25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74363C-2D3C-4470-A7A7-0B3D79C771D9}" type="slidenum">
              <a:rPr lang="en-US" smtClean="0"/>
              <a:t>‹#›</a:t>
            </a:fld>
            <a:endParaRPr lang="en-US"/>
          </a:p>
        </p:txBody>
      </p:sp>
    </p:spTree>
    <p:extLst>
      <p:ext uri="{BB962C8B-B14F-4D97-AF65-F5344CB8AC3E}">
        <p14:creationId xmlns:p14="http://schemas.microsoft.com/office/powerpoint/2010/main" val="19149158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4160013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altLang="en-US" b="1" smtClean="0"/>
              <a:t>Types of Aid cntd</a:t>
            </a:r>
          </a:p>
        </p:txBody>
      </p:sp>
      <p:sp>
        <p:nvSpPr>
          <p:cNvPr id="14339" name="Rectangle 3"/>
          <p:cNvSpPr>
            <a:spLocks noGrp="1" noChangeArrowheads="1"/>
          </p:cNvSpPr>
          <p:nvPr>
            <p:ph type="body" idx="1"/>
          </p:nvPr>
        </p:nvSpPr>
        <p:spPr/>
        <p:txBody>
          <a:bodyPr/>
          <a:lstStyle/>
          <a:p>
            <a:pPr eaLnBrk="1" hangingPunct="1"/>
            <a:r>
              <a:rPr lang="en-US" altLang="en-US" smtClean="0"/>
              <a:t>The most common mode of technical assistance is the provision of expatriates to work with local counterparts who would eventually take over their work after gaining skills.</a:t>
            </a:r>
          </a:p>
          <a:p>
            <a:pPr eaLnBrk="1" hangingPunct="1"/>
            <a:endParaRPr lang="en-US" altLang="en-US" smtClean="0"/>
          </a:p>
        </p:txBody>
      </p:sp>
      <p:sp>
        <p:nvSpPr>
          <p:cNvPr id="14340"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77995A6-930F-49E4-9BFC-3A2888C99F9A}" type="datetime1">
              <a:rPr lang="en-US" altLang="en-US" sz="1400"/>
              <a:pPr>
                <a:spcBef>
                  <a:spcPct val="0"/>
                </a:spcBef>
                <a:buFontTx/>
                <a:buNone/>
              </a:pPr>
              <a:t>28-Apr-25</a:t>
            </a:fld>
            <a:endParaRPr lang="en-US" altLang="en-US" sz="1400"/>
          </a:p>
        </p:txBody>
      </p:sp>
      <p:sp>
        <p:nvSpPr>
          <p:cNvPr id="14341"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73F3F91A-FDF0-4035-8147-688109961572}" type="slidenum">
              <a:rPr lang="en-US" altLang="en-US" sz="1400"/>
              <a:pPr>
                <a:spcBef>
                  <a:spcPct val="0"/>
                </a:spcBef>
                <a:buFontTx/>
                <a:buNone/>
              </a:pPr>
              <a:t>10</a:t>
            </a:fld>
            <a:endParaRPr lang="en-US" altLang="en-US" sz="1400"/>
          </a:p>
        </p:txBody>
      </p:sp>
    </p:spTree>
    <p:extLst>
      <p:ext uri="{BB962C8B-B14F-4D97-AF65-F5344CB8AC3E}">
        <p14:creationId xmlns:p14="http://schemas.microsoft.com/office/powerpoint/2010/main" val="3979816996"/>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r>
              <a:rPr lang="en-US" dirty="0" smtClean="0"/>
              <a:t>Are entrepreneurs born or Made?</a:t>
            </a:r>
          </a:p>
          <a:p>
            <a:endParaRPr lang="en-US" dirty="0" smtClean="0"/>
          </a:p>
          <a:p>
            <a:endParaRPr lang="en-US" dirty="0"/>
          </a:p>
          <a:p>
            <a:r>
              <a:rPr lang="en-US" dirty="0" smtClean="0"/>
              <a:t>Are entrepreneurs rabbits or race horse?</a:t>
            </a:r>
          </a:p>
          <a:p>
            <a:endParaRPr lang="en-US" dirty="0" smtClean="0"/>
          </a:p>
          <a:p>
            <a:endParaRPr lang="en-US" dirty="0"/>
          </a:p>
        </p:txBody>
      </p:sp>
    </p:spTree>
    <p:extLst>
      <p:ext uri="{BB962C8B-B14F-4D97-AF65-F5344CB8AC3E}">
        <p14:creationId xmlns:p14="http://schemas.microsoft.com/office/powerpoint/2010/main" val="3823469951"/>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686800" cy="792162"/>
          </a:xfrm>
        </p:spPr>
        <p:txBody>
          <a:bodyPr>
            <a:normAutofit/>
          </a:bodyPr>
          <a:lstStyle/>
          <a:p>
            <a:r>
              <a:rPr lang="en-US" dirty="0" smtClean="0"/>
              <a:t>Public Entrepreneurs</a:t>
            </a:r>
            <a:endParaRPr lang="en-US" dirty="0"/>
          </a:p>
        </p:txBody>
      </p:sp>
      <p:sp>
        <p:nvSpPr>
          <p:cNvPr id="3" name="Content Placeholder 2"/>
          <p:cNvSpPr>
            <a:spLocks noGrp="1"/>
          </p:cNvSpPr>
          <p:nvPr>
            <p:ph idx="1"/>
          </p:nvPr>
        </p:nvSpPr>
        <p:spPr>
          <a:xfrm>
            <a:off x="1981200" y="1600201"/>
            <a:ext cx="8229600" cy="4419599"/>
          </a:xfrm>
        </p:spPr>
        <p:txBody>
          <a:bodyPr>
            <a:normAutofit/>
          </a:bodyPr>
          <a:lstStyle/>
          <a:p>
            <a:r>
              <a:rPr lang="en-US" dirty="0" smtClean="0"/>
              <a:t>These may come from within:</a:t>
            </a:r>
          </a:p>
          <a:p>
            <a:pPr lvl="1"/>
            <a:r>
              <a:rPr lang="en-US" dirty="0" smtClean="0"/>
              <a:t> government and </a:t>
            </a:r>
          </a:p>
          <a:p>
            <a:pPr lvl="1"/>
            <a:r>
              <a:rPr lang="en-US" dirty="0" smtClean="0"/>
              <a:t>outside government-Civil Society Organization</a:t>
            </a:r>
          </a:p>
          <a:p>
            <a:pPr lvl="1">
              <a:buNone/>
            </a:pPr>
            <a:endParaRPr lang="en-US" dirty="0" smtClean="0"/>
          </a:p>
          <a:p>
            <a:pPr lvl="1"/>
            <a:r>
              <a:rPr lang="en-US" dirty="0" smtClean="0"/>
              <a:t>They should make things happen  </a:t>
            </a:r>
          </a:p>
          <a:p>
            <a:pPr lvl="1"/>
            <a:endParaRPr lang="en-US" dirty="0" smtClean="0"/>
          </a:p>
          <a:p>
            <a:pPr lvl="1"/>
            <a:r>
              <a:rPr lang="en-US" dirty="0" smtClean="0"/>
              <a:t>They aim is not to make profits per say, but to deliver effective services</a:t>
            </a:r>
          </a:p>
          <a:p>
            <a:endParaRPr lang="en-US" dirty="0"/>
          </a:p>
        </p:txBody>
      </p:sp>
      <p:sp>
        <p:nvSpPr>
          <p:cNvPr id="4" name="Date Placeholder 3"/>
          <p:cNvSpPr>
            <a:spLocks noGrp="1"/>
          </p:cNvSpPr>
          <p:nvPr>
            <p:ph type="dt" sz="half" idx="10"/>
          </p:nvPr>
        </p:nvSpPr>
        <p:spPr/>
        <p:txBody>
          <a:bodyPr/>
          <a:lstStyle/>
          <a:p>
            <a:fld id="{0CE47B19-A352-4922-884D-CE412759F1AD}" type="datetime1">
              <a:rPr lang="en-US" smtClean="0"/>
              <a:pPr/>
              <a:t>28-Apr-25</a:t>
            </a:fld>
            <a:endParaRPr lang="en-US"/>
          </a:p>
        </p:txBody>
      </p:sp>
      <p:sp>
        <p:nvSpPr>
          <p:cNvPr id="5" name="Slide Number Placeholder 4"/>
          <p:cNvSpPr>
            <a:spLocks noGrp="1"/>
          </p:cNvSpPr>
          <p:nvPr>
            <p:ph type="sldNum" sz="quarter" idx="12"/>
          </p:nvPr>
        </p:nvSpPr>
        <p:spPr/>
        <p:txBody>
          <a:bodyPr/>
          <a:lstStyle/>
          <a:p>
            <a:fld id="{6D25B63B-51D8-42F3-BE7E-E9E7684D616D}" type="slidenum">
              <a:rPr lang="en-US" smtClean="0"/>
              <a:pPr/>
              <a:t>101</a:t>
            </a:fld>
            <a:endParaRPr lang="en-US"/>
          </a:p>
        </p:txBody>
      </p:sp>
      <p:sp>
        <p:nvSpPr>
          <p:cNvPr id="6" name="Footer Placeholder 5"/>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1088833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altLang="en-US" b="1" smtClean="0"/>
              <a:t>Aid by Source</a:t>
            </a:r>
          </a:p>
        </p:txBody>
      </p:sp>
      <p:sp>
        <p:nvSpPr>
          <p:cNvPr id="15363" name="Rectangle 3"/>
          <p:cNvSpPr>
            <a:spLocks noGrp="1" noChangeArrowheads="1"/>
          </p:cNvSpPr>
          <p:nvPr>
            <p:ph type="body" idx="1"/>
          </p:nvPr>
        </p:nvSpPr>
        <p:spPr/>
        <p:txBody>
          <a:bodyPr/>
          <a:lstStyle/>
          <a:p>
            <a:pPr eaLnBrk="1" hangingPunct="1">
              <a:lnSpc>
                <a:spcPct val="90000"/>
              </a:lnSpc>
            </a:pPr>
            <a:r>
              <a:rPr lang="en-US" altLang="en-US" smtClean="0"/>
              <a:t>Foreign aid may be bilateral or multilateral. Bilateral aid refers to direct assistance from one foreign country (donor) to a recipient country e.g. when Britain gives loans or grants to Uganda. On the other hand, multilateral foreign aid refers to assistance from a donor financed international organization; take World Bank, the United Nations or European Union. </a:t>
            </a:r>
          </a:p>
        </p:txBody>
      </p:sp>
      <p:sp>
        <p:nvSpPr>
          <p:cNvPr id="15364"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A2E1BE2-8579-4DED-B08B-2CFDC837107E}" type="datetime1">
              <a:rPr lang="en-US" altLang="en-US" sz="1400"/>
              <a:pPr>
                <a:spcBef>
                  <a:spcPct val="0"/>
                </a:spcBef>
                <a:buFontTx/>
                <a:buNone/>
              </a:pPr>
              <a:t>28-Apr-25</a:t>
            </a:fld>
            <a:endParaRPr lang="en-US" altLang="en-US" sz="1400"/>
          </a:p>
        </p:txBody>
      </p:sp>
      <p:sp>
        <p:nvSpPr>
          <p:cNvPr id="15365"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73BAC750-03DF-48A0-B716-E3E51458513B}" type="slidenum">
              <a:rPr lang="en-US" altLang="en-US" sz="1400"/>
              <a:pPr>
                <a:spcBef>
                  <a:spcPct val="0"/>
                </a:spcBef>
                <a:buFontTx/>
                <a:buNone/>
              </a:pPr>
              <a:t>11</a:t>
            </a:fld>
            <a:endParaRPr lang="en-US" altLang="en-US" sz="1400"/>
          </a:p>
        </p:txBody>
      </p:sp>
    </p:spTree>
    <p:extLst>
      <p:ext uri="{BB962C8B-B14F-4D97-AF65-F5344CB8AC3E}">
        <p14:creationId xmlns:p14="http://schemas.microsoft.com/office/powerpoint/2010/main" val="10267262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altLang="en-US" b="1" smtClean="0"/>
              <a:t>Aid by Source cntd</a:t>
            </a:r>
          </a:p>
        </p:txBody>
      </p:sp>
      <p:sp>
        <p:nvSpPr>
          <p:cNvPr id="16387" name="Rectangle 3"/>
          <p:cNvSpPr>
            <a:spLocks noGrp="1" noChangeArrowheads="1"/>
          </p:cNvSpPr>
          <p:nvPr>
            <p:ph type="body" idx="1"/>
          </p:nvPr>
        </p:nvSpPr>
        <p:spPr/>
        <p:txBody>
          <a:bodyPr/>
          <a:lstStyle/>
          <a:p>
            <a:pPr eaLnBrk="1" hangingPunct="1"/>
            <a:r>
              <a:rPr lang="en-US" altLang="en-US" smtClean="0"/>
              <a:t>Many donors prefer to deal with recipient directly because it gives them more control over the way funds are used.</a:t>
            </a:r>
          </a:p>
          <a:p>
            <a:pPr eaLnBrk="1" hangingPunct="1"/>
            <a:r>
              <a:rPr lang="en-US" altLang="en-US" smtClean="0"/>
              <a:t>Bilateral aid is to a great extent influenced by political considerations than multilateral aid, and thus why recipient countries prefer the latter.</a:t>
            </a:r>
          </a:p>
          <a:p>
            <a:pPr eaLnBrk="1" hangingPunct="1"/>
            <a:endParaRPr lang="en-US" altLang="en-US" smtClean="0"/>
          </a:p>
        </p:txBody>
      </p:sp>
      <p:sp>
        <p:nvSpPr>
          <p:cNvPr id="16388"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DF1857F5-BE8F-4BA7-A1FC-E6A2AE25598B}" type="datetime1">
              <a:rPr lang="en-US" altLang="en-US" sz="1400"/>
              <a:pPr>
                <a:spcBef>
                  <a:spcPct val="0"/>
                </a:spcBef>
                <a:buFontTx/>
                <a:buNone/>
              </a:pPr>
              <a:t>28-Apr-25</a:t>
            </a:fld>
            <a:endParaRPr lang="en-US" altLang="en-US" sz="1400"/>
          </a:p>
        </p:txBody>
      </p:sp>
      <p:sp>
        <p:nvSpPr>
          <p:cNvPr id="16389"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E7E4A9D2-95A9-41DE-BCFA-BB43CBE2113C}" type="slidenum">
              <a:rPr lang="en-US" altLang="en-US" sz="1400"/>
              <a:pPr>
                <a:spcBef>
                  <a:spcPct val="0"/>
                </a:spcBef>
                <a:buFontTx/>
                <a:buNone/>
              </a:pPr>
              <a:t>12</a:t>
            </a:fld>
            <a:endParaRPr lang="en-US" altLang="en-US" sz="1400"/>
          </a:p>
        </p:txBody>
      </p:sp>
    </p:spTree>
    <p:extLst>
      <p:ext uri="{BB962C8B-B14F-4D97-AF65-F5344CB8AC3E}">
        <p14:creationId xmlns:p14="http://schemas.microsoft.com/office/powerpoint/2010/main" val="8835636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altLang="en-US" b="1" smtClean="0"/>
              <a:t>Aid by Source cntd</a:t>
            </a:r>
          </a:p>
        </p:txBody>
      </p:sp>
      <p:sp>
        <p:nvSpPr>
          <p:cNvPr id="17411" name="Rectangle 3"/>
          <p:cNvSpPr>
            <a:spLocks noGrp="1" noChangeArrowheads="1"/>
          </p:cNvSpPr>
          <p:nvPr>
            <p:ph type="body" idx="1"/>
          </p:nvPr>
        </p:nvSpPr>
        <p:spPr/>
        <p:txBody>
          <a:bodyPr/>
          <a:lstStyle/>
          <a:p>
            <a:pPr eaLnBrk="1" hangingPunct="1">
              <a:lnSpc>
                <a:spcPct val="90000"/>
              </a:lnSpc>
            </a:pPr>
            <a:r>
              <a:rPr lang="en-US" altLang="en-US" smtClean="0"/>
              <a:t>Foreign aid may also be categorized into or tied or untied:</a:t>
            </a:r>
          </a:p>
          <a:p>
            <a:pPr eaLnBrk="1" hangingPunct="1">
              <a:lnSpc>
                <a:spcPct val="90000"/>
              </a:lnSpc>
            </a:pPr>
            <a:r>
              <a:rPr lang="en-US" altLang="en-US" smtClean="0"/>
              <a:t>Aid can be tied by source, for instance, if the donor insists that the aid must be used to purchase goods and services from the donor country.</a:t>
            </a:r>
          </a:p>
          <a:p>
            <a:pPr eaLnBrk="1" hangingPunct="1">
              <a:lnSpc>
                <a:spcPct val="90000"/>
              </a:lnSpc>
            </a:pPr>
            <a:r>
              <a:rPr lang="en-US" altLang="en-US" smtClean="0"/>
              <a:t>Aid can be tied by project or programmes if the capital (funds) must be invested in a given productive sector or specific project.  </a:t>
            </a:r>
          </a:p>
        </p:txBody>
      </p:sp>
      <p:sp>
        <p:nvSpPr>
          <p:cNvPr id="17412"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C435C80-0366-4009-A222-B30263E220EA}" type="datetime1">
              <a:rPr lang="en-US" altLang="en-US" sz="1400"/>
              <a:pPr>
                <a:spcBef>
                  <a:spcPct val="0"/>
                </a:spcBef>
                <a:buFontTx/>
                <a:buNone/>
              </a:pPr>
              <a:t>28-Apr-25</a:t>
            </a:fld>
            <a:endParaRPr lang="en-US" altLang="en-US" sz="1400"/>
          </a:p>
        </p:txBody>
      </p:sp>
      <p:sp>
        <p:nvSpPr>
          <p:cNvPr id="17413"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8DAF80F-84C6-495C-A4B0-DE6F3DD2A9FC}" type="slidenum">
              <a:rPr lang="en-US" altLang="en-US" sz="1400"/>
              <a:pPr>
                <a:spcBef>
                  <a:spcPct val="0"/>
                </a:spcBef>
                <a:buFontTx/>
                <a:buNone/>
              </a:pPr>
              <a:t>13</a:t>
            </a:fld>
            <a:endParaRPr lang="en-US" altLang="en-US" sz="1400"/>
          </a:p>
        </p:txBody>
      </p:sp>
    </p:spTree>
    <p:extLst>
      <p:ext uri="{BB962C8B-B14F-4D97-AF65-F5344CB8AC3E}">
        <p14:creationId xmlns:p14="http://schemas.microsoft.com/office/powerpoint/2010/main" val="7406395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altLang="en-US" b="1" smtClean="0"/>
              <a:t>Aid by Source cntd</a:t>
            </a:r>
          </a:p>
        </p:txBody>
      </p:sp>
      <p:sp>
        <p:nvSpPr>
          <p:cNvPr id="18435" name="Rectangle 3"/>
          <p:cNvSpPr>
            <a:spLocks noGrp="1" noChangeArrowheads="1"/>
          </p:cNvSpPr>
          <p:nvPr>
            <p:ph type="body" idx="1"/>
          </p:nvPr>
        </p:nvSpPr>
        <p:spPr/>
        <p:txBody>
          <a:bodyPr/>
          <a:lstStyle/>
          <a:p>
            <a:pPr eaLnBrk="1" hangingPunct="1"/>
            <a:r>
              <a:rPr lang="en-US" altLang="en-US" smtClean="0"/>
              <a:t>Tying  aid  to a specific  project  gives  donors  control over how  the money is spent,  and leaves  behind  a tangible sign  that aid  has been received .  For example, a school built out of British aid or a stadium built out of Chinese aid.  However, both forms of tied aid have disadvantages as discussed later.</a:t>
            </a:r>
          </a:p>
          <a:p>
            <a:pPr eaLnBrk="1" hangingPunct="1"/>
            <a:endParaRPr lang="en-US" altLang="en-US" smtClean="0"/>
          </a:p>
        </p:txBody>
      </p:sp>
      <p:sp>
        <p:nvSpPr>
          <p:cNvPr id="18436"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7BED64AB-1CBD-44FF-9137-E08E48F2F895}" type="datetime1">
              <a:rPr lang="en-US" altLang="en-US" sz="1400"/>
              <a:pPr>
                <a:spcBef>
                  <a:spcPct val="0"/>
                </a:spcBef>
                <a:buFontTx/>
                <a:buNone/>
              </a:pPr>
              <a:t>28-Apr-25</a:t>
            </a:fld>
            <a:endParaRPr lang="en-US" altLang="en-US" sz="1400"/>
          </a:p>
        </p:txBody>
      </p:sp>
      <p:sp>
        <p:nvSpPr>
          <p:cNvPr id="18437"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835332DF-F825-4CE4-A87A-BB1C9E210F2C}" type="slidenum">
              <a:rPr lang="en-US" altLang="en-US" sz="1400"/>
              <a:pPr>
                <a:spcBef>
                  <a:spcPct val="0"/>
                </a:spcBef>
                <a:buFontTx/>
                <a:buNone/>
              </a:pPr>
              <a:t>14</a:t>
            </a:fld>
            <a:endParaRPr lang="en-US" altLang="en-US" sz="1400"/>
          </a:p>
        </p:txBody>
      </p:sp>
    </p:spTree>
    <p:extLst>
      <p:ext uri="{BB962C8B-B14F-4D97-AF65-F5344CB8AC3E}">
        <p14:creationId xmlns:p14="http://schemas.microsoft.com/office/powerpoint/2010/main" val="30720157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altLang="en-US" b="1" smtClean="0"/>
              <a:t>Aid by Source cntd</a:t>
            </a:r>
          </a:p>
        </p:txBody>
      </p:sp>
      <p:sp>
        <p:nvSpPr>
          <p:cNvPr id="19459" name="Rectangle 3"/>
          <p:cNvSpPr>
            <a:spLocks noGrp="1" noChangeArrowheads="1"/>
          </p:cNvSpPr>
          <p:nvPr>
            <p:ph type="body" idx="1"/>
          </p:nvPr>
        </p:nvSpPr>
        <p:spPr/>
        <p:txBody>
          <a:bodyPr/>
          <a:lstStyle/>
          <a:p>
            <a:pPr eaLnBrk="1" hangingPunct="1"/>
            <a:r>
              <a:rPr lang="en-US" altLang="en-US" smtClean="0"/>
              <a:t>We can weakly talk of aid in the form of private capital.  Private  foreign  capital can  be in  form  of direct  foreign  investment  (DFI)  or indirect  foreign  investment.   DFI describes the process where an overseas company sets up a productive firm or mine or a tourist resort in a developing country.  </a:t>
            </a:r>
          </a:p>
        </p:txBody>
      </p:sp>
      <p:sp>
        <p:nvSpPr>
          <p:cNvPr id="19460"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6AB1898-FB8B-433C-9C0D-EE16AD653FE2}" type="datetime1">
              <a:rPr lang="en-US" altLang="en-US" sz="1400"/>
              <a:pPr>
                <a:spcBef>
                  <a:spcPct val="0"/>
                </a:spcBef>
                <a:buFontTx/>
                <a:buNone/>
              </a:pPr>
              <a:t>28-Apr-25</a:t>
            </a:fld>
            <a:endParaRPr lang="en-US" altLang="en-US" sz="1400"/>
          </a:p>
        </p:txBody>
      </p:sp>
      <p:sp>
        <p:nvSpPr>
          <p:cNvPr id="19461"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FE31CE4D-B12E-4086-8BC3-84511615C3F2}" type="slidenum">
              <a:rPr lang="en-US" altLang="en-US" sz="1400"/>
              <a:pPr>
                <a:spcBef>
                  <a:spcPct val="0"/>
                </a:spcBef>
                <a:buFontTx/>
                <a:buNone/>
              </a:pPr>
              <a:t>15</a:t>
            </a:fld>
            <a:endParaRPr lang="en-US" altLang="en-US" sz="1400"/>
          </a:p>
        </p:txBody>
      </p:sp>
    </p:spTree>
    <p:extLst>
      <p:ext uri="{BB962C8B-B14F-4D97-AF65-F5344CB8AC3E}">
        <p14:creationId xmlns:p14="http://schemas.microsoft.com/office/powerpoint/2010/main" val="3073419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altLang="en-US" b="1" smtClean="0"/>
              <a:t>Aid by Source cntd</a:t>
            </a:r>
          </a:p>
        </p:txBody>
      </p:sp>
      <p:sp>
        <p:nvSpPr>
          <p:cNvPr id="20483" name="Rectangle 3"/>
          <p:cNvSpPr>
            <a:spLocks noGrp="1" noChangeArrowheads="1"/>
          </p:cNvSpPr>
          <p:nvPr>
            <p:ph type="body" idx="1"/>
          </p:nvPr>
        </p:nvSpPr>
        <p:spPr/>
        <p:txBody>
          <a:bodyPr/>
          <a:lstStyle/>
          <a:p>
            <a:pPr eaLnBrk="1" hangingPunct="1"/>
            <a:r>
              <a:rPr lang="en-US" altLang="en-US" smtClean="0"/>
              <a:t>Usually this involves   having control over the assets created in the capital   importing country   by the investing country.   </a:t>
            </a:r>
          </a:p>
          <a:p>
            <a:pPr eaLnBrk="1" hangingPunct="1"/>
            <a:endParaRPr lang="en-US" altLang="en-US" smtClean="0"/>
          </a:p>
        </p:txBody>
      </p:sp>
      <p:sp>
        <p:nvSpPr>
          <p:cNvPr id="20484"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DBB98CD2-2043-4AF9-95C3-BA0E81518260}" type="datetime1">
              <a:rPr lang="en-US" altLang="en-US" sz="1400"/>
              <a:pPr>
                <a:spcBef>
                  <a:spcPct val="0"/>
                </a:spcBef>
                <a:buFontTx/>
                <a:buNone/>
              </a:pPr>
              <a:t>28-Apr-25</a:t>
            </a:fld>
            <a:endParaRPr lang="en-US" altLang="en-US" sz="1400"/>
          </a:p>
        </p:txBody>
      </p:sp>
      <p:sp>
        <p:nvSpPr>
          <p:cNvPr id="20485"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9A299FD8-79A5-48F9-91D9-121337CD49B1}" type="slidenum">
              <a:rPr lang="en-US" altLang="en-US" sz="1400"/>
              <a:pPr>
                <a:spcBef>
                  <a:spcPct val="0"/>
                </a:spcBef>
                <a:buFontTx/>
                <a:buNone/>
              </a:pPr>
              <a:t>16</a:t>
            </a:fld>
            <a:endParaRPr lang="en-US" altLang="en-US" sz="1400"/>
          </a:p>
        </p:txBody>
      </p:sp>
    </p:spTree>
    <p:extLst>
      <p:ext uri="{BB962C8B-B14F-4D97-AF65-F5344CB8AC3E}">
        <p14:creationId xmlns:p14="http://schemas.microsoft.com/office/powerpoint/2010/main" val="26943068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altLang="en-US" b="1" smtClean="0"/>
              <a:t>Aid by Source cntd</a:t>
            </a:r>
          </a:p>
        </p:txBody>
      </p:sp>
      <p:sp>
        <p:nvSpPr>
          <p:cNvPr id="21507" name="Rectangle 3"/>
          <p:cNvSpPr>
            <a:spLocks noGrp="1" noChangeArrowheads="1"/>
          </p:cNvSpPr>
          <p:nvPr>
            <p:ph type="body" idx="1"/>
          </p:nvPr>
        </p:nvSpPr>
        <p:spPr/>
        <p:txBody>
          <a:bodyPr/>
          <a:lstStyle/>
          <a:p>
            <a:pPr eaLnBrk="1" hangingPunct="1"/>
            <a:r>
              <a:rPr lang="en-US" altLang="en-US" smtClean="0"/>
              <a:t>It takes various forms; for example, the formation of a company in which the investing country has majority shares, or the creation of fixed assets in the other country by the nationals of the investing country.  </a:t>
            </a:r>
          </a:p>
        </p:txBody>
      </p:sp>
      <p:sp>
        <p:nvSpPr>
          <p:cNvPr id="21508"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C4C0968-2D0E-476B-9487-53C7AC2EF62D}" type="datetime1">
              <a:rPr lang="en-US" altLang="en-US" sz="1400"/>
              <a:pPr>
                <a:spcBef>
                  <a:spcPct val="0"/>
                </a:spcBef>
                <a:buFontTx/>
                <a:buNone/>
              </a:pPr>
              <a:t>28-Apr-25</a:t>
            </a:fld>
            <a:endParaRPr lang="en-US" altLang="en-US" sz="1400"/>
          </a:p>
        </p:txBody>
      </p:sp>
      <p:sp>
        <p:nvSpPr>
          <p:cNvPr id="21509"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27DE9CD4-E6F7-411B-8990-A9C3190F87AC}" type="slidenum">
              <a:rPr lang="en-US" altLang="en-US" sz="1400"/>
              <a:pPr>
                <a:spcBef>
                  <a:spcPct val="0"/>
                </a:spcBef>
                <a:buFontTx/>
                <a:buNone/>
              </a:pPr>
              <a:t>17</a:t>
            </a:fld>
            <a:endParaRPr lang="en-US" altLang="en-US" sz="1400"/>
          </a:p>
        </p:txBody>
      </p:sp>
    </p:spTree>
    <p:extLst>
      <p:ext uri="{BB962C8B-B14F-4D97-AF65-F5344CB8AC3E}">
        <p14:creationId xmlns:p14="http://schemas.microsoft.com/office/powerpoint/2010/main" val="185831822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altLang="en-US" b="1" smtClean="0"/>
              <a:t>Aid by Source cntd</a:t>
            </a:r>
            <a:endParaRPr lang="en-US" altLang="en-US" smtClean="0"/>
          </a:p>
        </p:txBody>
      </p:sp>
      <p:sp>
        <p:nvSpPr>
          <p:cNvPr id="22531" name="Rectangle 3"/>
          <p:cNvSpPr>
            <a:spLocks noGrp="1" noChangeArrowheads="1"/>
          </p:cNvSpPr>
          <p:nvPr>
            <p:ph type="body" idx="1"/>
          </p:nvPr>
        </p:nvSpPr>
        <p:spPr/>
        <p:txBody>
          <a:bodyPr/>
          <a:lstStyle/>
          <a:p>
            <a:pPr eaLnBrk="1" hangingPunct="1"/>
            <a:r>
              <a:rPr lang="en-US" altLang="en-US" smtClean="0"/>
              <a:t>Such companies are known as Trans- National Corporations or Multi-National Corporations (MNCs). However, DFI by MNC may not be easily classified as foreign aid, since the motive is basically the expectation of profit.</a:t>
            </a:r>
          </a:p>
          <a:p>
            <a:pPr eaLnBrk="1" hangingPunct="1"/>
            <a:endParaRPr lang="en-US" altLang="en-US" smtClean="0"/>
          </a:p>
        </p:txBody>
      </p:sp>
      <p:sp>
        <p:nvSpPr>
          <p:cNvPr id="22532"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AD37E82C-623B-4766-B403-45D3C091BA36}" type="datetime1">
              <a:rPr lang="en-US" altLang="en-US" sz="1400"/>
              <a:pPr>
                <a:spcBef>
                  <a:spcPct val="0"/>
                </a:spcBef>
                <a:buFontTx/>
                <a:buNone/>
              </a:pPr>
              <a:t>28-Apr-25</a:t>
            </a:fld>
            <a:endParaRPr lang="en-US" altLang="en-US" sz="1400"/>
          </a:p>
        </p:txBody>
      </p:sp>
      <p:sp>
        <p:nvSpPr>
          <p:cNvPr id="22533"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EEBCF432-A748-4A29-B9EE-AD950FCFD4DF}" type="slidenum">
              <a:rPr lang="en-US" altLang="en-US" sz="1400"/>
              <a:pPr>
                <a:spcBef>
                  <a:spcPct val="0"/>
                </a:spcBef>
                <a:buFontTx/>
                <a:buNone/>
              </a:pPr>
              <a:t>18</a:t>
            </a:fld>
            <a:endParaRPr lang="en-US" altLang="en-US" sz="1400"/>
          </a:p>
        </p:txBody>
      </p:sp>
    </p:spTree>
    <p:extLst>
      <p:ext uri="{BB962C8B-B14F-4D97-AF65-F5344CB8AC3E}">
        <p14:creationId xmlns:p14="http://schemas.microsoft.com/office/powerpoint/2010/main" val="28140364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altLang="en-US" b="1" smtClean="0"/>
              <a:t>Aid by Source cntd</a:t>
            </a:r>
            <a:endParaRPr lang="en-US" altLang="en-US" smtClean="0"/>
          </a:p>
        </p:txBody>
      </p:sp>
      <p:sp>
        <p:nvSpPr>
          <p:cNvPr id="23555" name="Rectangle 3"/>
          <p:cNvSpPr>
            <a:spLocks noGrp="1" noChangeArrowheads="1"/>
          </p:cNvSpPr>
          <p:nvPr>
            <p:ph type="body" idx="1"/>
          </p:nvPr>
        </p:nvSpPr>
        <p:spPr/>
        <p:txBody>
          <a:bodyPr/>
          <a:lstStyle/>
          <a:p>
            <a:pPr eaLnBrk="1" hangingPunct="1"/>
            <a:r>
              <a:rPr lang="en-US" altLang="en-US" smtClean="0"/>
              <a:t>The other form of private aid is indirect investment or portfolio investment.  This consists of the holding of transferable securities issued or guaranteed by the government of the capital importing country; for  example,  the citizens of Britain  purchasing  bonds  at the World Bank  floated for financing  a project in a developing  country.  </a:t>
            </a:r>
          </a:p>
          <a:p>
            <a:pPr eaLnBrk="1" hangingPunct="1"/>
            <a:endParaRPr lang="en-US" altLang="en-US" smtClean="0"/>
          </a:p>
        </p:txBody>
      </p:sp>
      <p:sp>
        <p:nvSpPr>
          <p:cNvPr id="23556"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241D5A5A-F67C-41EC-8CB0-B2FE7C5AFE09}" type="datetime1">
              <a:rPr lang="en-US" altLang="en-US" sz="1400"/>
              <a:pPr>
                <a:spcBef>
                  <a:spcPct val="0"/>
                </a:spcBef>
                <a:buFontTx/>
                <a:buNone/>
              </a:pPr>
              <a:t>28-Apr-25</a:t>
            </a:fld>
            <a:endParaRPr lang="en-US" altLang="en-US" sz="1400"/>
          </a:p>
        </p:txBody>
      </p:sp>
      <p:sp>
        <p:nvSpPr>
          <p:cNvPr id="23557"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A2E4F47E-1B49-4628-A0C9-8C0F8A9A4E9D}" type="slidenum">
              <a:rPr lang="en-US" altLang="en-US" sz="1400"/>
              <a:pPr>
                <a:spcBef>
                  <a:spcPct val="0"/>
                </a:spcBef>
                <a:buFontTx/>
                <a:buNone/>
              </a:pPr>
              <a:t>19</a:t>
            </a:fld>
            <a:endParaRPr lang="en-US" altLang="en-US" sz="1400"/>
          </a:p>
        </p:txBody>
      </p:sp>
    </p:spTree>
    <p:extLst>
      <p:ext uri="{BB962C8B-B14F-4D97-AF65-F5344CB8AC3E}">
        <p14:creationId xmlns:p14="http://schemas.microsoft.com/office/powerpoint/2010/main" val="6452807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95459" y="2404534"/>
            <a:ext cx="9144000" cy="1646302"/>
          </a:xfrm>
        </p:spPr>
        <p:txBody>
          <a:bodyPr/>
          <a:lstStyle/>
          <a:p>
            <a:pPr eaLnBrk="1" hangingPunct="1"/>
            <a:r>
              <a:rPr lang="en-US" altLang="en-US" sz="4000" b="1" dirty="0"/>
              <a:t>FOREIGN AID AND EXTERNAL RESOURCE FLOWS</a:t>
            </a:r>
            <a:r>
              <a:rPr lang="en-US" altLang="en-US" sz="4000" dirty="0"/>
              <a:t> </a:t>
            </a:r>
          </a:p>
        </p:txBody>
      </p:sp>
      <p:sp>
        <p:nvSpPr>
          <p:cNvPr id="3076" name="Date Placeholder 5"/>
          <p:cNvSpPr>
            <a:spLocks noGrp="1"/>
          </p:cNvSpPr>
          <p:nvPr>
            <p:ph type="dt" sz="quarter" idx="10"/>
          </p:nvPr>
        </p:nvSpPr>
        <p:spPr>
          <a:xfrm>
            <a:off x="6220497" y="6041362"/>
            <a:ext cx="1896576" cy="365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8924ADE7-797C-4083-A8C6-25B1A63E31D3}" type="datetime1">
              <a:rPr lang="en-US" altLang="en-US" sz="1400"/>
              <a:pPr>
                <a:spcBef>
                  <a:spcPct val="0"/>
                </a:spcBef>
                <a:buFontTx/>
                <a:buNone/>
              </a:pPr>
              <a:t>28-Apr-25</a:t>
            </a:fld>
            <a:endParaRPr lang="en-US" altLang="en-US" sz="1400" dirty="0"/>
          </a:p>
        </p:txBody>
      </p:sp>
      <p:sp>
        <p:nvSpPr>
          <p:cNvPr id="3077"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EBAB232-127F-46E1-BFDA-FEBCA731F092}" type="slidenum">
              <a:rPr lang="en-US" altLang="en-US" sz="1400"/>
              <a:pPr>
                <a:spcBef>
                  <a:spcPct val="0"/>
                </a:spcBef>
                <a:buFontTx/>
                <a:buNone/>
              </a:pPr>
              <a:t>2</a:t>
            </a:fld>
            <a:endParaRPr lang="en-US" altLang="en-US" sz="1400"/>
          </a:p>
        </p:txBody>
      </p:sp>
    </p:spTree>
    <p:extLst>
      <p:ext uri="{BB962C8B-B14F-4D97-AF65-F5344CB8AC3E}">
        <p14:creationId xmlns:p14="http://schemas.microsoft.com/office/powerpoint/2010/main" val="15012656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altLang="en-US" b="1" smtClean="0"/>
              <a:t>Aid by Source cntd</a:t>
            </a:r>
            <a:endParaRPr lang="en-US" altLang="en-US" smtClean="0"/>
          </a:p>
        </p:txBody>
      </p:sp>
      <p:sp>
        <p:nvSpPr>
          <p:cNvPr id="24579" name="Rectangle 3"/>
          <p:cNvSpPr>
            <a:spLocks noGrp="1" noChangeArrowheads="1"/>
          </p:cNvSpPr>
          <p:nvPr>
            <p:ph type="body" idx="1"/>
          </p:nvPr>
        </p:nvSpPr>
        <p:spPr/>
        <p:txBody>
          <a:bodyPr/>
          <a:lstStyle/>
          <a:p>
            <a:pPr eaLnBrk="1" hangingPunct="1"/>
            <a:r>
              <a:rPr lang="en-US" altLang="en-US" smtClean="0"/>
              <a:t>In such a case, the bondholders are considered as shareholders of the project but are only entitled to dividends.</a:t>
            </a:r>
            <a:endParaRPr lang="en-US" altLang="en-US" b="1" smtClean="0"/>
          </a:p>
          <a:p>
            <a:pPr eaLnBrk="1" hangingPunct="1">
              <a:buFontTx/>
              <a:buNone/>
            </a:pPr>
            <a:endParaRPr lang="en-US" altLang="en-US" smtClean="0"/>
          </a:p>
        </p:txBody>
      </p:sp>
      <p:sp>
        <p:nvSpPr>
          <p:cNvPr id="24580"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C80650D-CF51-48AE-99E2-4250244C25DB}" type="datetime1">
              <a:rPr lang="en-US" altLang="en-US" sz="1400"/>
              <a:pPr>
                <a:spcBef>
                  <a:spcPct val="0"/>
                </a:spcBef>
                <a:buFontTx/>
                <a:buNone/>
              </a:pPr>
              <a:t>28-Apr-25</a:t>
            </a:fld>
            <a:endParaRPr lang="en-US" altLang="en-US" sz="1400"/>
          </a:p>
        </p:txBody>
      </p:sp>
      <p:sp>
        <p:nvSpPr>
          <p:cNvPr id="24581"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86DFC9D6-CAE4-451D-81FC-BFA46F26404B}" type="slidenum">
              <a:rPr lang="en-US" altLang="en-US" sz="1400"/>
              <a:pPr>
                <a:spcBef>
                  <a:spcPct val="0"/>
                </a:spcBef>
                <a:buFontTx/>
                <a:buNone/>
              </a:pPr>
              <a:t>20</a:t>
            </a:fld>
            <a:endParaRPr lang="en-US" altLang="en-US" sz="1400"/>
          </a:p>
        </p:txBody>
      </p:sp>
    </p:spTree>
    <p:extLst>
      <p:ext uri="{BB962C8B-B14F-4D97-AF65-F5344CB8AC3E}">
        <p14:creationId xmlns:p14="http://schemas.microsoft.com/office/powerpoint/2010/main" val="323922676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altLang="en-US" sz="4000" b="1"/>
              <a:t>Historical Role of Foreign Aid</a:t>
            </a:r>
            <a:br>
              <a:rPr lang="en-US" altLang="en-US" sz="4000" b="1"/>
            </a:br>
            <a:endParaRPr lang="en-US" altLang="en-US" sz="4000" b="1"/>
          </a:p>
        </p:txBody>
      </p:sp>
      <p:sp>
        <p:nvSpPr>
          <p:cNvPr id="25603" name="Rectangle 3"/>
          <p:cNvSpPr>
            <a:spLocks noGrp="1" noChangeArrowheads="1"/>
          </p:cNvSpPr>
          <p:nvPr>
            <p:ph type="body" idx="1"/>
          </p:nvPr>
        </p:nvSpPr>
        <p:spPr/>
        <p:txBody>
          <a:bodyPr/>
          <a:lstStyle/>
          <a:p>
            <a:pPr eaLnBrk="1" hangingPunct="1"/>
            <a:r>
              <a:rPr lang="en-US" altLang="en-US" smtClean="0"/>
              <a:t>Foreign aid in the form it is conceived today dates back to the post-World War II period.  It is rooted in the Marshall plan under which the United States transferred $ 17 billion over a period of four years to help rebuild Europe after the war (Gills, et al 1996).  </a:t>
            </a:r>
          </a:p>
        </p:txBody>
      </p:sp>
      <p:sp>
        <p:nvSpPr>
          <p:cNvPr id="25604"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DD7B46CD-45B4-4667-AEEF-5E594E1274A8}" type="datetime1">
              <a:rPr lang="en-US" altLang="en-US" sz="1400"/>
              <a:pPr>
                <a:spcBef>
                  <a:spcPct val="0"/>
                </a:spcBef>
                <a:buFontTx/>
                <a:buNone/>
              </a:pPr>
              <a:t>28-Apr-25</a:t>
            </a:fld>
            <a:endParaRPr lang="en-US" altLang="en-US" sz="1400"/>
          </a:p>
        </p:txBody>
      </p:sp>
      <p:sp>
        <p:nvSpPr>
          <p:cNvPr id="25605"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ACD58990-963C-4821-8CA4-602309F0BF2F}" type="slidenum">
              <a:rPr lang="en-US" altLang="en-US" sz="1400"/>
              <a:pPr>
                <a:spcBef>
                  <a:spcPct val="0"/>
                </a:spcBef>
                <a:buFontTx/>
                <a:buNone/>
              </a:pPr>
              <a:t>21</a:t>
            </a:fld>
            <a:endParaRPr lang="en-US" altLang="en-US" sz="1400"/>
          </a:p>
        </p:txBody>
      </p:sp>
    </p:spTree>
    <p:extLst>
      <p:ext uri="{BB962C8B-B14F-4D97-AF65-F5344CB8AC3E}">
        <p14:creationId xmlns:p14="http://schemas.microsoft.com/office/powerpoint/2010/main" val="59682292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altLang="en-US" b="1" smtClean="0"/>
              <a:t>Historical Role ctd</a:t>
            </a:r>
            <a:endParaRPr lang="en-US" altLang="en-US" smtClean="0"/>
          </a:p>
        </p:txBody>
      </p:sp>
      <p:sp>
        <p:nvSpPr>
          <p:cNvPr id="26627" name="Rectangle 3"/>
          <p:cNvSpPr>
            <a:spLocks noGrp="1" noChangeArrowheads="1"/>
          </p:cNvSpPr>
          <p:nvPr>
            <p:ph type="body" idx="1"/>
          </p:nvPr>
        </p:nvSpPr>
        <p:spPr/>
        <p:txBody>
          <a:bodyPr/>
          <a:lstStyle/>
          <a:p>
            <a:pPr eaLnBrk="1" hangingPunct="1"/>
            <a:r>
              <a:rPr lang="en-US" altLang="en-US" smtClean="0"/>
              <a:t>However, official relief aid, as opposed to development assistance dates back much earlier.  During World War I, the US government extended food aid to Europe under the auspices of the commission for Relief in Belgium (1914-18), the Food Administration (1917-18) and the Relief Administration (1919-23). </a:t>
            </a:r>
          </a:p>
        </p:txBody>
      </p:sp>
      <p:sp>
        <p:nvSpPr>
          <p:cNvPr id="26628"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3A2DF31-047F-4B1E-8DA1-D710C684CC71}" type="datetime1">
              <a:rPr lang="en-US" altLang="en-US" sz="1400"/>
              <a:pPr>
                <a:spcBef>
                  <a:spcPct val="0"/>
                </a:spcBef>
                <a:buFontTx/>
                <a:buNone/>
              </a:pPr>
              <a:t>28-Apr-25</a:t>
            </a:fld>
            <a:endParaRPr lang="en-US" altLang="en-US" sz="1400"/>
          </a:p>
        </p:txBody>
      </p:sp>
      <p:sp>
        <p:nvSpPr>
          <p:cNvPr id="26629"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9CF32F7-7611-469F-8E77-78435E3D65D5}" type="slidenum">
              <a:rPr lang="en-US" altLang="en-US" sz="1400"/>
              <a:pPr>
                <a:spcBef>
                  <a:spcPct val="0"/>
                </a:spcBef>
                <a:buFontTx/>
                <a:buNone/>
              </a:pPr>
              <a:t>22</a:t>
            </a:fld>
            <a:endParaRPr lang="en-US" altLang="en-US" sz="1400"/>
          </a:p>
        </p:txBody>
      </p:sp>
    </p:spTree>
    <p:extLst>
      <p:ext uri="{BB962C8B-B14F-4D97-AF65-F5344CB8AC3E}">
        <p14:creationId xmlns:p14="http://schemas.microsoft.com/office/powerpoint/2010/main" val="339862225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altLang="en-US" b="1" smtClean="0"/>
              <a:t>Historical Role ctd</a:t>
            </a:r>
            <a:endParaRPr lang="en-US" altLang="en-US" smtClean="0"/>
          </a:p>
        </p:txBody>
      </p:sp>
      <p:sp>
        <p:nvSpPr>
          <p:cNvPr id="27651" name="Rectangle 3"/>
          <p:cNvSpPr>
            <a:spLocks noGrp="1" noChangeArrowheads="1"/>
          </p:cNvSpPr>
          <p:nvPr>
            <p:ph type="body" idx="1"/>
          </p:nvPr>
        </p:nvSpPr>
        <p:spPr/>
        <p:txBody>
          <a:bodyPr/>
          <a:lstStyle/>
          <a:p>
            <a:pPr eaLnBrk="1" hangingPunct="1"/>
            <a:r>
              <a:rPr lang="en-US" altLang="en-US" smtClean="0"/>
              <a:t>Formal US government development assistance began in the late 1930s with loans to Latin America</a:t>
            </a:r>
          </a:p>
          <a:p>
            <a:pPr eaLnBrk="1" hangingPunct="1"/>
            <a:endParaRPr lang="en-US" altLang="en-US" smtClean="0"/>
          </a:p>
          <a:p>
            <a:pPr eaLnBrk="1" hangingPunct="1"/>
            <a:endParaRPr lang="en-US" altLang="en-US" smtClean="0"/>
          </a:p>
        </p:txBody>
      </p:sp>
      <p:sp>
        <p:nvSpPr>
          <p:cNvPr id="27652"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42D1F840-5D80-4BDE-8E5A-25589C77463A}" type="datetime1">
              <a:rPr lang="en-US" altLang="en-US" sz="1400"/>
              <a:pPr>
                <a:spcBef>
                  <a:spcPct val="0"/>
                </a:spcBef>
                <a:buFontTx/>
                <a:buNone/>
              </a:pPr>
              <a:t>28-Apr-25</a:t>
            </a:fld>
            <a:endParaRPr lang="en-US" altLang="en-US" sz="1400"/>
          </a:p>
        </p:txBody>
      </p:sp>
      <p:sp>
        <p:nvSpPr>
          <p:cNvPr id="27653"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B029A4AA-87E6-4EA8-958D-A8E35638B0C9}" type="slidenum">
              <a:rPr lang="en-US" altLang="en-US" sz="1400"/>
              <a:pPr>
                <a:spcBef>
                  <a:spcPct val="0"/>
                </a:spcBef>
                <a:buFontTx/>
                <a:buNone/>
              </a:pPr>
              <a:t>23</a:t>
            </a:fld>
            <a:endParaRPr lang="en-US" altLang="en-US" sz="1400"/>
          </a:p>
        </p:txBody>
      </p:sp>
    </p:spTree>
    <p:extLst>
      <p:ext uri="{BB962C8B-B14F-4D97-AF65-F5344CB8AC3E}">
        <p14:creationId xmlns:p14="http://schemas.microsoft.com/office/powerpoint/2010/main" val="278350432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altLang="en-US" b="1" smtClean="0"/>
              <a:t>Historical Role ctd</a:t>
            </a:r>
            <a:endParaRPr lang="en-US" altLang="en-US" smtClean="0"/>
          </a:p>
        </p:txBody>
      </p:sp>
      <p:sp>
        <p:nvSpPr>
          <p:cNvPr id="28675" name="Rectangle 3"/>
          <p:cNvSpPr>
            <a:spLocks noGrp="1" noChangeArrowheads="1"/>
          </p:cNvSpPr>
          <p:nvPr>
            <p:ph type="body" idx="1"/>
          </p:nvPr>
        </p:nvSpPr>
        <p:spPr/>
        <p:txBody>
          <a:bodyPr/>
          <a:lstStyle/>
          <a:p>
            <a:pPr eaLnBrk="1" hangingPunct="1"/>
            <a:r>
              <a:rPr lang="en-US" altLang="en-US" smtClean="0"/>
              <a:t>Soon after World War II, there emerged independent nations (many of them former colonies of European countries) throughout Asia and Africa, which required massive investments. </a:t>
            </a:r>
          </a:p>
        </p:txBody>
      </p:sp>
      <p:sp>
        <p:nvSpPr>
          <p:cNvPr id="28676"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0F5BFFCC-19F3-4968-B03E-6913F91BBC72}" type="datetime1">
              <a:rPr lang="en-US" altLang="en-US" sz="1400"/>
              <a:pPr>
                <a:spcBef>
                  <a:spcPct val="0"/>
                </a:spcBef>
                <a:buFontTx/>
                <a:buNone/>
              </a:pPr>
              <a:t>28-Apr-25</a:t>
            </a:fld>
            <a:endParaRPr lang="en-US" altLang="en-US" sz="1400"/>
          </a:p>
        </p:txBody>
      </p:sp>
      <p:sp>
        <p:nvSpPr>
          <p:cNvPr id="28677"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AEE11414-86B2-4B3A-82F8-3B9F1CE851BE}" type="slidenum">
              <a:rPr lang="en-US" altLang="en-US" sz="1400"/>
              <a:pPr>
                <a:spcBef>
                  <a:spcPct val="0"/>
                </a:spcBef>
                <a:buFontTx/>
                <a:buNone/>
              </a:pPr>
              <a:t>24</a:t>
            </a:fld>
            <a:endParaRPr lang="en-US" altLang="en-US" sz="1400"/>
          </a:p>
        </p:txBody>
      </p:sp>
    </p:spTree>
    <p:extLst>
      <p:ext uri="{BB962C8B-B14F-4D97-AF65-F5344CB8AC3E}">
        <p14:creationId xmlns:p14="http://schemas.microsoft.com/office/powerpoint/2010/main" val="253610000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altLang="en-US" b="1" smtClean="0"/>
              <a:t>Historical Role ctd</a:t>
            </a:r>
            <a:endParaRPr lang="en-US" altLang="en-US" smtClean="0"/>
          </a:p>
        </p:txBody>
      </p:sp>
      <p:sp>
        <p:nvSpPr>
          <p:cNvPr id="29699" name="Rectangle 3"/>
          <p:cNvSpPr>
            <a:spLocks noGrp="1" noChangeArrowheads="1"/>
          </p:cNvSpPr>
          <p:nvPr>
            <p:ph type="body" idx="1"/>
          </p:nvPr>
        </p:nvSpPr>
        <p:spPr/>
        <p:txBody>
          <a:bodyPr/>
          <a:lstStyle/>
          <a:p>
            <a:pPr eaLnBrk="1" hangingPunct="1"/>
            <a:r>
              <a:rPr lang="en-US" altLang="en-US" smtClean="0"/>
              <a:t>Following the success of the Marshall Plan Aid in Europe, the US government took a lead in assisting these newly independent nations, especially those that had formulated good development plans to utilize aid assistance for productive investment. </a:t>
            </a:r>
          </a:p>
          <a:p>
            <a:pPr eaLnBrk="1" hangingPunct="1"/>
            <a:endParaRPr lang="en-US" altLang="en-US" smtClean="0"/>
          </a:p>
        </p:txBody>
      </p:sp>
      <p:sp>
        <p:nvSpPr>
          <p:cNvPr id="29700"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2D0D2D4-B283-4EAF-B986-612E1B2549B1}" type="datetime1">
              <a:rPr lang="en-US" altLang="en-US" sz="1400"/>
              <a:pPr>
                <a:spcBef>
                  <a:spcPct val="0"/>
                </a:spcBef>
                <a:buFontTx/>
                <a:buNone/>
              </a:pPr>
              <a:t>28-Apr-25</a:t>
            </a:fld>
            <a:endParaRPr lang="en-US" altLang="en-US" sz="1400"/>
          </a:p>
        </p:txBody>
      </p:sp>
      <p:sp>
        <p:nvSpPr>
          <p:cNvPr id="29701"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74506DB5-5CA0-49A3-BCFE-A369FA36AB50}" type="slidenum">
              <a:rPr lang="en-US" altLang="en-US" sz="1400"/>
              <a:pPr>
                <a:spcBef>
                  <a:spcPct val="0"/>
                </a:spcBef>
                <a:buFontTx/>
                <a:buNone/>
              </a:pPr>
              <a:t>25</a:t>
            </a:fld>
            <a:endParaRPr lang="en-US" altLang="en-US" sz="1400"/>
          </a:p>
        </p:txBody>
      </p:sp>
    </p:spTree>
    <p:extLst>
      <p:ext uri="{BB962C8B-B14F-4D97-AF65-F5344CB8AC3E}">
        <p14:creationId xmlns:p14="http://schemas.microsoft.com/office/powerpoint/2010/main" val="196956510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altLang="en-US" b="1" smtClean="0"/>
              <a:t>Historical Role ctd</a:t>
            </a:r>
            <a:endParaRPr lang="en-US" altLang="en-US" smtClean="0"/>
          </a:p>
        </p:txBody>
      </p:sp>
      <p:sp>
        <p:nvSpPr>
          <p:cNvPr id="30723" name="Rectangle 3"/>
          <p:cNvSpPr>
            <a:spLocks noGrp="1" noChangeArrowheads="1"/>
          </p:cNvSpPr>
          <p:nvPr>
            <p:ph type="body" idx="1"/>
          </p:nvPr>
        </p:nvSpPr>
        <p:spPr/>
        <p:txBody>
          <a:bodyPr/>
          <a:lstStyle/>
          <a:p>
            <a:pPr eaLnBrk="1" hangingPunct="1"/>
            <a:r>
              <a:rPr lang="en-US" altLang="en-US" smtClean="0"/>
              <a:t>Besides, most developing countries lacked certain kinds of skills and expertise especially in economic planning and engineering that were viewed to be important in the process of development.</a:t>
            </a:r>
          </a:p>
          <a:p>
            <a:pPr eaLnBrk="1" hangingPunct="1"/>
            <a:endParaRPr lang="en-US" altLang="en-US" smtClean="0"/>
          </a:p>
        </p:txBody>
      </p:sp>
      <p:sp>
        <p:nvSpPr>
          <p:cNvPr id="30724"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47334CE2-7507-4BBD-ADB1-14316930CF1F}" type="datetime1">
              <a:rPr lang="en-US" altLang="en-US" sz="1400"/>
              <a:pPr>
                <a:spcBef>
                  <a:spcPct val="0"/>
                </a:spcBef>
                <a:buFontTx/>
                <a:buNone/>
              </a:pPr>
              <a:t>28-Apr-25</a:t>
            </a:fld>
            <a:endParaRPr lang="en-US" altLang="en-US" sz="1400"/>
          </a:p>
        </p:txBody>
      </p:sp>
      <p:sp>
        <p:nvSpPr>
          <p:cNvPr id="30725"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B9BA7E1B-B988-442E-8F99-748211461A20}" type="slidenum">
              <a:rPr lang="en-US" altLang="en-US" sz="1400"/>
              <a:pPr>
                <a:spcBef>
                  <a:spcPct val="0"/>
                </a:spcBef>
                <a:buFontTx/>
                <a:buNone/>
              </a:pPr>
              <a:t>26</a:t>
            </a:fld>
            <a:endParaRPr lang="en-US" altLang="en-US" sz="1400"/>
          </a:p>
        </p:txBody>
      </p:sp>
    </p:spTree>
    <p:extLst>
      <p:ext uri="{BB962C8B-B14F-4D97-AF65-F5344CB8AC3E}">
        <p14:creationId xmlns:p14="http://schemas.microsoft.com/office/powerpoint/2010/main" val="335708526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altLang="en-US" b="1" smtClean="0"/>
              <a:t>Historical Role ctd</a:t>
            </a:r>
            <a:endParaRPr lang="en-US" altLang="en-US" smtClean="0"/>
          </a:p>
        </p:txBody>
      </p:sp>
      <p:sp>
        <p:nvSpPr>
          <p:cNvPr id="31747" name="Rectangle 3"/>
          <p:cNvSpPr>
            <a:spLocks noGrp="1" noChangeArrowheads="1"/>
          </p:cNvSpPr>
          <p:nvPr>
            <p:ph type="body" idx="1"/>
          </p:nvPr>
        </p:nvSpPr>
        <p:spPr/>
        <p:txBody>
          <a:bodyPr/>
          <a:lstStyle/>
          <a:p>
            <a:pPr eaLnBrk="1" hangingPunct="1"/>
            <a:r>
              <a:rPr lang="en-US" altLang="en-US" smtClean="0"/>
              <a:t>The motives behind much of the US aid were seen to range from selfishness to generosity.  Aid to developing countries was used by the US as a means to “contain” communism around the perimeter of the then Soviet bloc, as well as trying to ensure access to raw materials needed for US industries.  </a:t>
            </a:r>
          </a:p>
        </p:txBody>
      </p:sp>
      <p:sp>
        <p:nvSpPr>
          <p:cNvPr id="31748"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627130E8-9F09-44C2-BA47-375F1C192B9F}" type="datetime1">
              <a:rPr lang="en-US" altLang="en-US" sz="1400"/>
              <a:pPr>
                <a:spcBef>
                  <a:spcPct val="0"/>
                </a:spcBef>
                <a:buFontTx/>
                <a:buNone/>
              </a:pPr>
              <a:t>28-Apr-25</a:t>
            </a:fld>
            <a:endParaRPr lang="en-US" altLang="en-US" sz="1400"/>
          </a:p>
        </p:txBody>
      </p:sp>
      <p:sp>
        <p:nvSpPr>
          <p:cNvPr id="31749"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51CDACF-0002-4CFE-B6B4-2DC6DF14F176}" type="slidenum">
              <a:rPr lang="en-US" altLang="en-US" sz="1400"/>
              <a:pPr>
                <a:spcBef>
                  <a:spcPct val="0"/>
                </a:spcBef>
                <a:buFontTx/>
                <a:buNone/>
              </a:pPr>
              <a:t>27</a:t>
            </a:fld>
            <a:endParaRPr lang="en-US" altLang="en-US" sz="1400"/>
          </a:p>
        </p:txBody>
      </p:sp>
    </p:spTree>
    <p:extLst>
      <p:ext uri="{BB962C8B-B14F-4D97-AF65-F5344CB8AC3E}">
        <p14:creationId xmlns:p14="http://schemas.microsoft.com/office/powerpoint/2010/main" val="212997135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altLang="en-US" b="1" smtClean="0"/>
              <a:t>Historical Role ctd</a:t>
            </a:r>
            <a:endParaRPr lang="en-US" altLang="en-US" smtClean="0"/>
          </a:p>
        </p:txBody>
      </p:sp>
      <p:sp>
        <p:nvSpPr>
          <p:cNvPr id="32771" name="Rectangle 3"/>
          <p:cNvSpPr>
            <a:spLocks noGrp="1" noChangeArrowheads="1"/>
          </p:cNvSpPr>
          <p:nvPr>
            <p:ph type="body" idx="1"/>
          </p:nvPr>
        </p:nvSpPr>
        <p:spPr/>
        <p:txBody>
          <a:bodyPr>
            <a:normAutofit/>
          </a:bodyPr>
          <a:lstStyle/>
          <a:p>
            <a:pPr eaLnBrk="1" hangingPunct="1"/>
            <a:r>
              <a:rPr lang="en-US" altLang="en-US" sz="2800"/>
              <a:t>This marked the beginning of aid flows to Latin America, East Asia and African countries. Other important donors include countries of the Organization for Economic Corporation and Development (OECD), members of the Organization of Petroleum Exporting Countries (OPEC), and a number of UN affiliates like Food and Agriculture Organization (FAO), World Health Organization (WHO), World Meteorological Organization and UNESCO.</a:t>
            </a:r>
          </a:p>
          <a:p>
            <a:pPr eaLnBrk="1" hangingPunct="1"/>
            <a:endParaRPr lang="en-US" altLang="en-US" sz="2800"/>
          </a:p>
        </p:txBody>
      </p:sp>
      <p:sp>
        <p:nvSpPr>
          <p:cNvPr id="32772"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6641568D-98B8-4A3C-A60E-9126057B4134}" type="datetime1">
              <a:rPr lang="en-US" altLang="en-US" sz="1400"/>
              <a:pPr>
                <a:spcBef>
                  <a:spcPct val="0"/>
                </a:spcBef>
                <a:buFontTx/>
                <a:buNone/>
              </a:pPr>
              <a:t>28-Apr-25</a:t>
            </a:fld>
            <a:endParaRPr lang="en-US" altLang="en-US" sz="1400"/>
          </a:p>
        </p:txBody>
      </p:sp>
      <p:sp>
        <p:nvSpPr>
          <p:cNvPr id="32773"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041F8598-595B-4454-B7B2-1A4515CFBD6C}" type="slidenum">
              <a:rPr lang="en-US" altLang="en-US" sz="1400"/>
              <a:pPr>
                <a:spcBef>
                  <a:spcPct val="0"/>
                </a:spcBef>
                <a:buFontTx/>
                <a:buNone/>
              </a:pPr>
              <a:t>28</a:t>
            </a:fld>
            <a:endParaRPr lang="en-US" altLang="en-US" sz="1400"/>
          </a:p>
        </p:txBody>
      </p:sp>
    </p:spTree>
    <p:extLst>
      <p:ext uri="{BB962C8B-B14F-4D97-AF65-F5344CB8AC3E}">
        <p14:creationId xmlns:p14="http://schemas.microsoft.com/office/powerpoint/2010/main" val="428166218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altLang="en-US" b="1" smtClean="0"/>
              <a:t>Historical Role ctd</a:t>
            </a:r>
            <a:endParaRPr lang="en-US" altLang="en-US" smtClean="0"/>
          </a:p>
        </p:txBody>
      </p:sp>
      <p:sp>
        <p:nvSpPr>
          <p:cNvPr id="33795" name="Rectangle 3"/>
          <p:cNvSpPr>
            <a:spLocks noGrp="1" noChangeArrowheads="1"/>
          </p:cNvSpPr>
          <p:nvPr>
            <p:ph type="body" idx="1"/>
          </p:nvPr>
        </p:nvSpPr>
        <p:spPr/>
        <p:txBody>
          <a:bodyPr/>
          <a:lstStyle/>
          <a:p>
            <a:pPr eaLnBrk="1" hangingPunct="1"/>
            <a:r>
              <a:rPr lang="en-US" altLang="en-US" smtClean="0"/>
              <a:t>Over the years, the economic development rationale for aid has changed as aid flows expanded and more countries and agencies became important players.  During the 1950s the main goal was to enhance rapid economic growth and increase incomes by increasing domestic and foreign savings for investment.  </a:t>
            </a:r>
          </a:p>
          <a:p>
            <a:pPr eaLnBrk="1" hangingPunct="1"/>
            <a:endParaRPr lang="en-US" altLang="en-US" smtClean="0"/>
          </a:p>
        </p:txBody>
      </p:sp>
      <p:sp>
        <p:nvSpPr>
          <p:cNvPr id="33796"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C1564D3-4381-4A6E-B6F1-88E2AC8A19C5}" type="datetime1">
              <a:rPr lang="en-US" altLang="en-US" sz="1400"/>
              <a:pPr>
                <a:spcBef>
                  <a:spcPct val="0"/>
                </a:spcBef>
                <a:buFontTx/>
                <a:buNone/>
              </a:pPr>
              <a:t>28-Apr-25</a:t>
            </a:fld>
            <a:endParaRPr lang="en-US" altLang="en-US" sz="1400"/>
          </a:p>
        </p:txBody>
      </p:sp>
      <p:sp>
        <p:nvSpPr>
          <p:cNvPr id="33797"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98F6E27-F637-4574-9D1C-4E17BA12020C}" type="slidenum">
              <a:rPr lang="en-US" altLang="en-US" sz="1400"/>
              <a:pPr>
                <a:spcBef>
                  <a:spcPct val="0"/>
                </a:spcBef>
                <a:buFontTx/>
                <a:buNone/>
              </a:pPr>
              <a:t>29</a:t>
            </a:fld>
            <a:endParaRPr lang="en-US" altLang="en-US" sz="1400"/>
          </a:p>
        </p:txBody>
      </p:sp>
    </p:spTree>
    <p:extLst>
      <p:ext uri="{BB962C8B-B14F-4D97-AF65-F5344CB8AC3E}">
        <p14:creationId xmlns:p14="http://schemas.microsoft.com/office/powerpoint/2010/main" val="7916038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77334" y="0"/>
            <a:ext cx="8596668" cy="1320800"/>
          </a:xfrm>
        </p:spPr>
        <p:txBody>
          <a:bodyPr/>
          <a:lstStyle/>
          <a:p>
            <a:pPr eaLnBrk="1" hangingPunct="1"/>
            <a:r>
              <a:rPr lang="en-US" altLang="en-US" sz="4000" b="1"/>
              <a:t>Definition</a:t>
            </a:r>
          </a:p>
        </p:txBody>
      </p:sp>
      <p:sp>
        <p:nvSpPr>
          <p:cNvPr id="4099" name="Rectangle 3"/>
          <p:cNvSpPr>
            <a:spLocks noGrp="1" noChangeArrowheads="1"/>
          </p:cNvSpPr>
          <p:nvPr>
            <p:ph type="body" idx="1"/>
          </p:nvPr>
        </p:nvSpPr>
        <p:spPr>
          <a:xfrm>
            <a:off x="677333" y="1043189"/>
            <a:ext cx="8930305" cy="5363298"/>
          </a:xfrm>
        </p:spPr>
        <p:txBody>
          <a:bodyPr>
            <a:normAutofit/>
          </a:bodyPr>
          <a:lstStyle/>
          <a:p>
            <a:pPr eaLnBrk="1" hangingPunct="1"/>
            <a:r>
              <a:rPr lang="en-US" altLang="en-US" sz="2000" dirty="0" smtClean="0"/>
              <a:t>Foreign aid refers to real transfer of public and private foreign resources from one country to another; in particular, from the developed to the developing countries.  </a:t>
            </a:r>
          </a:p>
          <a:p>
            <a:pPr>
              <a:lnSpc>
                <a:spcPct val="90000"/>
              </a:lnSpc>
            </a:pPr>
            <a:r>
              <a:rPr lang="en-US" altLang="en-US" sz="2000" dirty="0"/>
              <a:t>Resource transfer can take the form of grants and / or loans by governments, multilateral agencies and the private sector. </a:t>
            </a:r>
          </a:p>
          <a:p>
            <a:pPr>
              <a:lnSpc>
                <a:spcPct val="90000"/>
              </a:lnSpc>
            </a:pPr>
            <a:endParaRPr lang="en-US" altLang="en-US" sz="2000" dirty="0"/>
          </a:p>
          <a:p>
            <a:pPr>
              <a:lnSpc>
                <a:spcPct val="90000"/>
              </a:lnSpc>
            </a:pPr>
            <a:r>
              <a:rPr lang="en-US" altLang="en-US" sz="2000" dirty="0"/>
              <a:t>Foreign aid includes intergovernmental transfer of funds, capital, equipment and human skills. Aid can also take an implicit or indirect form.  </a:t>
            </a:r>
            <a:endParaRPr lang="en-US" altLang="en-US" sz="2000" dirty="0" smtClean="0"/>
          </a:p>
          <a:p>
            <a:pPr>
              <a:lnSpc>
                <a:spcPct val="90000"/>
              </a:lnSpc>
            </a:pPr>
            <a:r>
              <a:rPr lang="en-US" altLang="en-US" sz="2000" dirty="0"/>
              <a:t>For example, when a Third World country is granted special / preferential tariffs by a developed country, such a country’s exporters make net gains, which can be considered as aid. </a:t>
            </a:r>
            <a:endParaRPr lang="en-US" altLang="en-US" sz="2000" dirty="0" smtClean="0"/>
          </a:p>
          <a:p>
            <a:pPr>
              <a:lnSpc>
                <a:spcPct val="90000"/>
              </a:lnSpc>
            </a:pPr>
            <a:r>
              <a:rPr lang="en-US" altLang="en-US" sz="2000" dirty="0"/>
              <a:t>In the actual sense of the word aid, we cannot take all (official and private) transfers as aid. Some private transfers may represent normal commercial foreign investments and therefore should not be treated as aid.   </a:t>
            </a:r>
          </a:p>
          <a:p>
            <a:pPr>
              <a:lnSpc>
                <a:spcPct val="90000"/>
              </a:lnSpc>
            </a:pPr>
            <a:endParaRPr lang="en-US" altLang="en-US" dirty="0"/>
          </a:p>
          <a:p>
            <a:pPr>
              <a:lnSpc>
                <a:spcPct val="90000"/>
              </a:lnSpc>
            </a:pPr>
            <a:endParaRPr lang="en-US" altLang="en-US" dirty="0"/>
          </a:p>
          <a:p>
            <a:pPr eaLnBrk="1" hangingPunct="1"/>
            <a:endParaRPr lang="en-US" altLang="en-US" dirty="0" smtClean="0"/>
          </a:p>
        </p:txBody>
      </p:sp>
      <p:sp>
        <p:nvSpPr>
          <p:cNvPr id="4100"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E0C6052F-6B6D-4FA1-9A53-59D712440870}" type="datetime1">
              <a:rPr lang="en-US" altLang="en-US" sz="1400"/>
              <a:pPr>
                <a:spcBef>
                  <a:spcPct val="0"/>
                </a:spcBef>
                <a:buFontTx/>
                <a:buNone/>
              </a:pPr>
              <a:t>28-Apr-25</a:t>
            </a:fld>
            <a:endParaRPr lang="en-US" altLang="en-US" sz="1400"/>
          </a:p>
        </p:txBody>
      </p:sp>
      <p:sp>
        <p:nvSpPr>
          <p:cNvPr id="4101"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48A6617B-B10C-4F66-9D1C-52CB46583B96}" type="slidenum">
              <a:rPr lang="en-US" altLang="en-US" sz="1400"/>
              <a:pPr>
                <a:spcBef>
                  <a:spcPct val="0"/>
                </a:spcBef>
                <a:buFontTx/>
                <a:buNone/>
              </a:pPr>
              <a:t>3</a:t>
            </a:fld>
            <a:endParaRPr lang="en-US" altLang="en-US" sz="1400"/>
          </a:p>
        </p:txBody>
      </p:sp>
    </p:spTree>
    <p:extLst>
      <p:ext uri="{BB962C8B-B14F-4D97-AF65-F5344CB8AC3E}">
        <p14:creationId xmlns:p14="http://schemas.microsoft.com/office/powerpoint/2010/main" val="34083528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altLang="en-US" b="1" smtClean="0"/>
              <a:t>Historical Role ctd</a:t>
            </a:r>
            <a:endParaRPr lang="en-US" altLang="en-US" smtClean="0"/>
          </a:p>
        </p:txBody>
      </p:sp>
      <p:sp>
        <p:nvSpPr>
          <p:cNvPr id="34819" name="Rectangle 3"/>
          <p:cNvSpPr>
            <a:spLocks noGrp="1" noChangeArrowheads="1"/>
          </p:cNvSpPr>
          <p:nvPr>
            <p:ph type="body" idx="1"/>
          </p:nvPr>
        </p:nvSpPr>
        <p:spPr/>
        <p:txBody>
          <a:bodyPr/>
          <a:lstStyle/>
          <a:p>
            <a:pPr eaLnBrk="1" hangingPunct="1"/>
            <a:r>
              <a:rPr lang="en-US" altLang="en-US" smtClean="0"/>
              <a:t>Since the 1970s the World Bank has focused more on macroeconomic stabilization and structural adjustment as aims for provision of aid.  More recently, environmental sustainability and democratization have taken centre stage as important consideration of donors (Gillis, et al 1996). </a:t>
            </a:r>
          </a:p>
        </p:txBody>
      </p:sp>
      <p:sp>
        <p:nvSpPr>
          <p:cNvPr id="34820"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36E2DBD-4CE2-427F-B4BD-F8EB5B97266B}" type="datetime1">
              <a:rPr lang="en-US" altLang="en-US" sz="1400"/>
              <a:pPr>
                <a:spcBef>
                  <a:spcPct val="0"/>
                </a:spcBef>
                <a:buFontTx/>
                <a:buNone/>
              </a:pPr>
              <a:t>28-Apr-25</a:t>
            </a:fld>
            <a:endParaRPr lang="en-US" altLang="en-US" sz="1400"/>
          </a:p>
        </p:txBody>
      </p:sp>
      <p:sp>
        <p:nvSpPr>
          <p:cNvPr id="34821"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DF936E1F-E823-4606-B64D-EB33BCEB9FB6}" type="slidenum">
              <a:rPr lang="en-US" altLang="en-US" sz="1400"/>
              <a:pPr>
                <a:spcBef>
                  <a:spcPct val="0"/>
                </a:spcBef>
                <a:buFontTx/>
                <a:buNone/>
              </a:pPr>
              <a:t>30</a:t>
            </a:fld>
            <a:endParaRPr lang="en-US" altLang="en-US" sz="1400"/>
          </a:p>
        </p:txBody>
      </p:sp>
    </p:spTree>
    <p:extLst>
      <p:ext uri="{BB962C8B-B14F-4D97-AF65-F5344CB8AC3E}">
        <p14:creationId xmlns:p14="http://schemas.microsoft.com/office/powerpoint/2010/main" val="170466209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US" altLang="en-US" b="1" smtClean="0"/>
              <a:t>Historical Role ctd</a:t>
            </a:r>
            <a:endParaRPr lang="en-US" altLang="en-US" smtClean="0"/>
          </a:p>
        </p:txBody>
      </p:sp>
      <p:sp>
        <p:nvSpPr>
          <p:cNvPr id="35843" name="Rectangle 3"/>
          <p:cNvSpPr>
            <a:spLocks noGrp="1" noChangeArrowheads="1"/>
          </p:cNvSpPr>
          <p:nvPr>
            <p:ph type="body" idx="1"/>
          </p:nvPr>
        </p:nvSpPr>
        <p:spPr/>
        <p:txBody>
          <a:bodyPr/>
          <a:lstStyle/>
          <a:p>
            <a:pPr eaLnBrk="1" hangingPunct="1"/>
            <a:r>
              <a:rPr lang="en-US" altLang="en-US" smtClean="0"/>
              <a:t>Furthermore, in the last decade of 20th century and the first decade of 21st century, the efforts towards the achievement of the millennium development goals particularly on poverty, food security</a:t>
            </a:r>
          </a:p>
          <a:p>
            <a:pPr eaLnBrk="1" hangingPunct="1"/>
            <a:endParaRPr lang="en-US" altLang="en-US" smtClean="0"/>
          </a:p>
          <a:p>
            <a:pPr eaLnBrk="1" hangingPunct="1"/>
            <a:endParaRPr lang="en-US" altLang="en-US" smtClean="0"/>
          </a:p>
        </p:txBody>
      </p:sp>
      <p:sp>
        <p:nvSpPr>
          <p:cNvPr id="35844"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F6F3B1B-9F77-458B-9980-32143D827E35}" type="datetime1">
              <a:rPr lang="en-US" altLang="en-US" sz="1400"/>
              <a:pPr>
                <a:spcBef>
                  <a:spcPct val="0"/>
                </a:spcBef>
                <a:buFontTx/>
                <a:buNone/>
              </a:pPr>
              <a:t>28-Apr-25</a:t>
            </a:fld>
            <a:endParaRPr lang="en-US" altLang="en-US" sz="1400"/>
          </a:p>
        </p:txBody>
      </p:sp>
      <p:sp>
        <p:nvSpPr>
          <p:cNvPr id="35845"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26438319-8154-4488-9970-42748FACC563}" type="slidenum">
              <a:rPr lang="en-US" altLang="en-US" sz="1400"/>
              <a:pPr>
                <a:spcBef>
                  <a:spcPct val="0"/>
                </a:spcBef>
                <a:buFontTx/>
                <a:buNone/>
              </a:pPr>
              <a:t>31</a:t>
            </a:fld>
            <a:endParaRPr lang="en-US" altLang="en-US" sz="1400"/>
          </a:p>
        </p:txBody>
      </p:sp>
    </p:spTree>
    <p:extLst>
      <p:ext uri="{BB962C8B-B14F-4D97-AF65-F5344CB8AC3E}">
        <p14:creationId xmlns:p14="http://schemas.microsoft.com/office/powerpoint/2010/main" val="108710940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US" altLang="en-US" b="1" smtClean="0"/>
              <a:t>Historical Role ctd</a:t>
            </a:r>
            <a:endParaRPr lang="en-US" altLang="en-US" smtClean="0"/>
          </a:p>
        </p:txBody>
      </p:sp>
      <p:sp>
        <p:nvSpPr>
          <p:cNvPr id="36867" name="Rectangle 3"/>
          <p:cNvSpPr>
            <a:spLocks noGrp="1" noChangeArrowheads="1"/>
          </p:cNvSpPr>
          <p:nvPr>
            <p:ph type="body" idx="1"/>
          </p:nvPr>
        </p:nvSpPr>
        <p:spPr/>
        <p:txBody>
          <a:bodyPr/>
          <a:lstStyle/>
          <a:p>
            <a:pPr eaLnBrk="1" hangingPunct="1">
              <a:buFontTx/>
              <a:buNone/>
            </a:pPr>
            <a:r>
              <a:rPr lang="en-US" altLang="en-US" smtClean="0"/>
              <a:t>, HIV/AIDS, malaria, education and climate change have become priorities by both donors and recipient countries when disbursing and allocating foreign aid.</a:t>
            </a:r>
          </a:p>
        </p:txBody>
      </p:sp>
      <p:sp>
        <p:nvSpPr>
          <p:cNvPr id="36868"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827820AD-32FE-43B6-81C9-551BBE4B285E}" type="datetime1">
              <a:rPr lang="en-US" altLang="en-US" sz="1400"/>
              <a:pPr>
                <a:spcBef>
                  <a:spcPct val="0"/>
                </a:spcBef>
                <a:buFontTx/>
                <a:buNone/>
              </a:pPr>
              <a:t>28-Apr-25</a:t>
            </a:fld>
            <a:endParaRPr lang="en-US" altLang="en-US" sz="1400"/>
          </a:p>
        </p:txBody>
      </p:sp>
      <p:sp>
        <p:nvSpPr>
          <p:cNvPr id="36869"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DD5EF01A-06D7-4025-9ED4-0C4ED67F7328}" type="slidenum">
              <a:rPr lang="en-US" altLang="en-US" sz="1400"/>
              <a:pPr>
                <a:spcBef>
                  <a:spcPct val="0"/>
                </a:spcBef>
                <a:buFontTx/>
                <a:buNone/>
              </a:pPr>
              <a:t>32</a:t>
            </a:fld>
            <a:endParaRPr lang="en-US" altLang="en-US" sz="1400"/>
          </a:p>
        </p:txBody>
      </p:sp>
    </p:spTree>
    <p:extLst>
      <p:ext uri="{BB962C8B-B14F-4D97-AF65-F5344CB8AC3E}">
        <p14:creationId xmlns:p14="http://schemas.microsoft.com/office/powerpoint/2010/main" val="225580151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normAutofit fontScale="90000"/>
          </a:bodyPr>
          <a:lstStyle/>
          <a:p>
            <a:pPr eaLnBrk="1" hangingPunct="1"/>
            <a:r>
              <a:rPr lang="en-US" altLang="en-US" sz="4000" b="1"/>
              <a:t/>
            </a:r>
            <a:br>
              <a:rPr lang="en-US" altLang="en-US" sz="4000" b="1"/>
            </a:br>
            <a:r>
              <a:rPr lang="en-US" altLang="en-US" sz="4000" b="1"/>
              <a:t>The Role of Foreign Aid in Economic Development</a:t>
            </a:r>
            <a:br>
              <a:rPr lang="en-US" altLang="en-US" sz="4000" b="1"/>
            </a:br>
            <a:endParaRPr lang="en-US" altLang="en-US" sz="4000" b="1"/>
          </a:p>
        </p:txBody>
      </p:sp>
      <p:sp>
        <p:nvSpPr>
          <p:cNvPr id="37891" name="Rectangle 3"/>
          <p:cNvSpPr>
            <a:spLocks noGrp="1" noChangeArrowheads="1"/>
          </p:cNvSpPr>
          <p:nvPr>
            <p:ph type="body" idx="1"/>
          </p:nvPr>
        </p:nvSpPr>
        <p:spPr/>
        <p:txBody>
          <a:bodyPr/>
          <a:lstStyle/>
          <a:p>
            <a:pPr eaLnBrk="1" hangingPunct="1"/>
            <a:r>
              <a:rPr lang="en-US" altLang="en-US" smtClean="0"/>
              <a:t>Technological progress and technology transfer to recipient countries: Foreign aid brings physical and financial capitals along with technical knowhow, skilled personnel, organizational experiences, and innovations and therefore accelerates economic and social development by supplementing domestic savings.</a:t>
            </a:r>
          </a:p>
        </p:txBody>
      </p:sp>
      <p:sp>
        <p:nvSpPr>
          <p:cNvPr id="37892"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FB270598-44EB-4BB7-B4CB-D9C6A512CA3D}" type="datetime1">
              <a:rPr lang="en-US" altLang="en-US" sz="1400"/>
              <a:pPr>
                <a:spcBef>
                  <a:spcPct val="0"/>
                </a:spcBef>
                <a:buFontTx/>
                <a:buNone/>
              </a:pPr>
              <a:t>28-Apr-25</a:t>
            </a:fld>
            <a:endParaRPr lang="en-US" altLang="en-US" sz="1400"/>
          </a:p>
        </p:txBody>
      </p:sp>
      <p:sp>
        <p:nvSpPr>
          <p:cNvPr id="37893"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EC6A03CD-02CF-4C73-BECB-B36A633B4299}" type="slidenum">
              <a:rPr lang="en-US" altLang="en-US" sz="1400"/>
              <a:pPr>
                <a:spcBef>
                  <a:spcPct val="0"/>
                </a:spcBef>
                <a:buFontTx/>
                <a:buNone/>
              </a:pPr>
              <a:t>33</a:t>
            </a:fld>
            <a:endParaRPr lang="en-US" altLang="en-US" sz="1400"/>
          </a:p>
        </p:txBody>
      </p:sp>
    </p:spTree>
    <p:extLst>
      <p:ext uri="{BB962C8B-B14F-4D97-AF65-F5344CB8AC3E}">
        <p14:creationId xmlns:p14="http://schemas.microsoft.com/office/powerpoint/2010/main" val="17482470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altLang="en-US" b="1" smtClean="0"/>
              <a:t>The Role of Foreign Aid ctd</a:t>
            </a:r>
            <a:endParaRPr lang="en-US" altLang="en-US" smtClean="0"/>
          </a:p>
        </p:txBody>
      </p:sp>
      <p:sp>
        <p:nvSpPr>
          <p:cNvPr id="38915" name="Rectangle 3"/>
          <p:cNvSpPr>
            <a:spLocks noGrp="1" noChangeArrowheads="1"/>
          </p:cNvSpPr>
          <p:nvPr>
            <p:ph type="body" idx="1"/>
          </p:nvPr>
        </p:nvSpPr>
        <p:spPr/>
        <p:txBody>
          <a:bodyPr/>
          <a:lstStyle/>
          <a:p>
            <a:pPr eaLnBrk="1" hangingPunct="1"/>
            <a:r>
              <a:rPr lang="en-US" altLang="en-US" smtClean="0"/>
              <a:t>It raises the levels of productivity and employment.  This has implications in that it can lead to a reduction in prices, and an increase in incomes and therefore the standard of living of the people.  Aid also facilitates the creation of new industries and therefore new products and more jobs are available.</a:t>
            </a:r>
          </a:p>
          <a:p>
            <a:pPr eaLnBrk="1" hangingPunct="1"/>
            <a:endParaRPr lang="en-US" altLang="en-US" smtClean="0"/>
          </a:p>
        </p:txBody>
      </p:sp>
      <p:sp>
        <p:nvSpPr>
          <p:cNvPr id="38916"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FD91AEF5-3749-4C62-BFCD-E22F5282B4DC}" type="datetime1">
              <a:rPr lang="en-US" altLang="en-US" sz="1400"/>
              <a:pPr>
                <a:spcBef>
                  <a:spcPct val="0"/>
                </a:spcBef>
                <a:buFontTx/>
                <a:buNone/>
              </a:pPr>
              <a:t>28-Apr-25</a:t>
            </a:fld>
            <a:endParaRPr lang="en-US" altLang="en-US" sz="1400"/>
          </a:p>
        </p:txBody>
      </p:sp>
      <p:sp>
        <p:nvSpPr>
          <p:cNvPr id="38917"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82485F4D-B503-4A5B-B80F-25610E2F949F}" type="slidenum">
              <a:rPr lang="en-US" altLang="en-US" sz="1400"/>
              <a:pPr>
                <a:spcBef>
                  <a:spcPct val="0"/>
                </a:spcBef>
                <a:buFontTx/>
                <a:buNone/>
              </a:pPr>
              <a:t>34</a:t>
            </a:fld>
            <a:endParaRPr lang="en-US" altLang="en-US" sz="1400"/>
          </a:p>
        </p:txBody>
      </p:sp>
    </p:spTree>
    <p:extLst>
      <p:ext uri="{BB962C8B-B14F-4D97-AF65-F5344CB8AC3E}">
        <p14:creationId xmlns:p14="http://schemas.microsoft.com/office/powerpoint/2010/main" val="171432315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US" altLang="en-US" b="1" smtClean="0"/>
              <a:t>The Role of Foreign Aid ctd</a:t>
            </a:r>
            <a:endParaRPr lang="en-US" altLang="en-US" smtClean="0"/>
          </a:p>
        </p:txBody>
      </p:sp>
      <p:sp>
        <p:nvSpPr>
          <p:cNvPr id="39939" name="Rectangle 3"/>
          <p:cNvSpPr>
            <a:spLocks noGrp="1" noChangeArrowheads="1"/>
          </p:cNvSpPr>
          <p:nvPr>
            <p:ph type="body" idx="1"/>
          </p:nvPr>
        </p:nvSpPr>
        <p:spPr/>
        <p:txBody>
          <a:bodyPr/>
          <a:lstStyle/>
          <a:p>
            <a:pPr eaLnBrk="1" hangingPunct="1"/>
            <a:r>
              <a:rPr lang="en-US" altLang="en-US" smtClean="0"/>
              <a:t>Foreign capital helps to fill the savings –investment gap through the inflow of funds.   The inflow of capital equipment and raw materials also raises the rate of capital formation.  On the other hand, foreign aid supplements the domestic resources raised through savings so as to facilitate domestic investment.  </a:t>
            </a:r>
          </a:p>
        </p:txBody>
      </p:sp>
      <p:sp>
        <p:nvSpPr>
          <p:cNvPr id="39940"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4B8F1E3A-8DA9-4909-8F57-7F2BC9031C76}" type="datetime1">
              <a:rPr lang="en-US" altLang="en-US" sz="1400"/>
              <a:pPr>
                <a:spcBef>
                  <a:spcPct val="0"/>
                </a:spcBef>
                <a:buFontTx/>
                <a:buNone/>
              </a:pPr>
              <a:t>28-Apr-25</a:t>
            </a:fld>
            <a:endParaRPr lang="en-US" altLang="en-US" sz="1400"/>
          </a:p>
        </p:txBody>
      </p:sp>
      <p:sp>
        <p:nvSpPr>
          <p:cNvPr id="39941"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EFB8E980-B3A2-4BCB-89ED-2D99C5088ABF}" type="slidenum">
              <a:rPr lang="en-US" altLang="en-US" sz="1400"/>
              <a:pPr>
                <a:spcBef>
                  <a:spcPct val="0"/>
                </a:spcBef>
                <a:buFontTx/>
                <a:buNone/>
              </a:pPr>
              <a:t>35</a:t>
            </a:fld>
            <a:endParaRPr lang="en-US" altLang="en-US" sz="1400"/>
          </a:p>
        </p:txBody>
      </p:sp>
    </p:spTree>
    <p:extLst>
      <p:ext uri="{BB962C8B-B14F-4D97-AF65-F5344CB8AC3E}">
        <p14:creationId xmlns:p14="http://schemas.microsoft.com/office/powerpoint/2010/main" val="287463361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US" altLang="en-US" b="1" smtClean="0"/>
              <a:t>The Role of Foreign Aid ctd</a:t>
            </a:r>
            <a:endParaRPr lang="en-US" altLang="en-US" smtClean="0"/>
          </a:p>
        </p:txBody>
      </p:sp>
      <p:sp>
        <p:nvSpPr>
          <p:cNvPr id="40963" name="Rectangle 3"/>
          <p:cNvSpPr>
            <a:spLocks noGrp="1" noChangeArrowheads="1"/>
          </p:cNvSpPr>
          <p:nvPr>
            <p:ph type="body" idx="1"/>
          </p:nvPr>
        </p:nvSpPr>
        <p:spPr/>
        <p:txBody>
          <a:bodyPr/>
          <a:lstStyle/>
          <a:p>
            <a:pPr eaLnBrk="1" hangingPunct="1"/>
            <a:r>
              <a:rPr lang="en-US" altLang="en-US" smtClean="0"/>
              <a:t>Most developing economies have low saving levels compared to the huge investment requirements of these economies.  Aid therefore helps bridge the savings –investment gap.</a:t>
            </a:r>
          </a:p>
          <a:p>
            <a:pPr eaLnBrk="1" hangingPunct="1"/>
            <a:endParaRPr lang="en-US" altLang="en-US" smtClean="0"/>
          </a:p>
        </p:txBody>
      </p:sp>
      <p:sp>
        <p:nvSpPr>
          <p:cNvPr id="40964"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B35620B5-C7E8-4923-9980-4B0A91D30D75}" type="datetime1">
              <a:rPr lang="en-US" altLang="en-US" sz="1400"/>
              <a:pPr>
                <a:spcBef>
                  <a:spcPct val="0"/>
                </a:spcBef>
                <a:buFontTx/>
                <a:buNone/>
              </a:pPr>
              <a:t>28-Apr-25</a:t>
            </a:fld>
            <a:endParaRPr lang="en-US" altLang="en-US" sz="1400"/>
          </a:p>
        </p:txBody>
      </p:sp>
      <p:sp>
        <p:nvSpPr>
          <p:cNvPr id="40965"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4B7E5494-C42F-4E3F-9D20-0AB8A4FD7385}" type="slidenum">
              <a:rPr lang="en-US" altLang="en-US" sz="1400"/>
              <a:pPr>
                <a:spcBef>
                  <a:spcPct val="0"/>
                </a:spcBef>
                <a:buFontTx/>
                <a:buNone/>
              </a:pPr>
              <a:t>36</a:t>
            </a:fld>
            <a:endParaRPr lang="en-US" altLang="en-US" sz="1400"/>
          </a:p>
        </p:txBody>
      </p:sp>
    </p:spTree>
    <p:extLst>
      <p:ext uri="{BB962C8B-B14F-4D97-AF65-F5344CB8AC3E}">
        <p14:creationId xmlns:p14="http://schemas.microsoft.com/office/powerpoint/2010/main" val="207086968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en-US" altLang="en-US" b="1" smtClean="0"/>
              <a:t>The Role of Foreign Aid ctd</a:t>
            </a:r>
            <a:endParaRPr lang="en-US" altLang="en-US" smtClean="0"/>
          </a:p>
        </p:txBody>
      </p:sp>
      <p:sp>
        <p:nvSpPr>
          <p:cNvPr id="41987" name="Rectangle 3"/>
          <p:cNvSpPr>
            <a:spLocks noGrp="1" noChangeArrowheads="1"/>
          </p:cNvSpPr>
          <p:nvPr>
            <p:ph type="body" idx="1"/>
          </p:nvPr>
        </p:nvSpPr>
        <p:spPr/>
        <p:txBody>
          <a:bodyPr/>
          <a:lstStyle/>
          <a:p>
            <a:pPr eaLnBrk="1" hangingPunct="1"/>
            <a:r>
              <a:rPr lang="en-US" altLang="en-US" dirty="0" smtClean="0"/>
              <a:t>Through induced higher growth rates, foreign aid is seen to facilitate and accelerate the process supply of goods and services.   Foreign aid can also be used to build infrastructure such as roads, railways etc, which help in the exploitation of otherwise inaccessible areas, and tapping of new resources.</a:t>
            </a:r>
          </a:p>
        </p:txBody>
      </p:sp>
      <p:sp>
        <p:nvSpPr>
          <p:cNvPr id="41988"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7E82381-A7F2-4FC6-8FCB-BAF4E3CCF6E6}" type="datetime1">
              <a:rPr lang="en-US" altLang="en-US" sz="1400"/>
              <a:pPr>
                <a:spcBef>
                  <a:spcPct val="0"/>
                </a:spcBef>
                <a:buFontTx/>
                <a:buNone/>
              </a:pPr>
              <a:t>28-Apr-25</a:t>
            </a:fld>
            <a:endParaRPr lang="en-US" altLang="en-US" sz="1400"/>
          </a:p>
        </p:txBody>
      </p:sp>
      <p:sp>
        <p:nvSpPr>
          <p:cNvPr id="41989"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EE4E64CD-C87A-4B57-BCDB-A53812B175E9}" type="slidenum">
              <a:rPr lang="en-US" altLang="en-US" sz="1400"/>
              <a:pPr>
                <a:spcBef>
                  <a:spcPct val="0"/>
                </a:spcBef>
                <a:buFontTx/>
                <a:buNone/>
              </a:pPr>
              <a:t>37</a:t>
            </a:fld>
            <a:endParaRPr lang="en-US" altLang="en-US" sz="1400"/>
          </a:p>
        </p:txBody>
      </p:sp>
    </p:spTree>
    <p:extLst>
      <p:ext uri="{BB962C8B-B14F-4D97-AF65-F5344CB8AC3E}">
        <p14:creationId xmlns:p14="http://schemas.microsoft.com/office/powerpoint/2010/main" val="174620129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en-US" altLang="en-US" b="1" smtClean="0"/>
              <a:t>The Role of Foreign Aid ctd</a:t>
            </a:r>
            <a:endParaRPr lang="en-US" altLang="en-US" smtClean="0"/>
          </a:p>
        </p:txBody>
      </p:sp>
      <p:sp>
        <p:nvSpPr>
          <p:cNvPr id="43011" name="Rectangle 3"/>
          <p:cNvSpPr>
            <a:spLocks noGrp="1" noChangeArrowheads="1"/>
          </p:cNvSpPr>
          <p:nvPr>
            <p:ph type="body" idx="1"/>
          </p:nvPr>
        </p:nvSpPr>
        <p:spPr/>
        <p:txBody>
          <a:bodyPr/>
          <a:lstStyle/>
          <a:p>
            <a:pPr eaLnBrk="1" hangingPunct="1"/>
            <a:r>
              <a:rPr lang="en-US" altLang="en-US" smtClean="0"/>
              <a:t>It helps countries to overcome balance of payment problems. This arises when aid accelerates the rate of development by facilitating importation of capital goods, raw materials and skills, which are in turn used to increase domestic production. </a:t>
            </a:r>
          </a:p>
          <a:p>
            <a:pPr eaLnBrk="1" hangingPunct="1"/>
            <a:endParaRPr lang="en-US" altLang="en-US" smtClean="0"/>
          </a:p>
        </p:txBody>
      </p:sp>
      <p:sp>
        <p:nvSpPr>
          <p:cNvPr id="43012"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EC5A0240-FDCA-4CD6-B04F-034B399BEF5F}" type="datetime1">
              <a:rPr lang="en-US" altLang="en-US" sz="1400"/>
              <a:pPr>
                <a:spcBef>
                  <a:spcPct val="0"/>
                </a:spcBef>
                <a:buFontTx/>
                <a:buNone/>
              </a:pPr>
              <a:t>28-Apr-25</a:t>
            </a:fld>
            <a:endParaRPr lang="en-US" altLang="en-US" sz="1400"/>
          </a:p>
        </p:txBody>
      </p:sp>
      <p:sp>
        <p:nvSpPr>
          <p:cNvPr id="43013"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0C3B9914-33EA-41D6-8801-E507A6DF120B}" type="slidenum">
              <a:rPr lang="en-US" altLang="en-US" sz="1400"/>
              <a:pPr>
                <a:spcBef>
                  <a:spcPct val="0"/>
                </a:spcBef>
                <a:buFontTx/>
                <a:buNone/>
              </a:pPr>
              <a:t>38</a:t>
            </a:fld>
            <a:endParaRPr lang="en-US" altLang="en-US" sz="1400"/>
          </a:p>
        </p:txBody>
      </p:sp>
    </p:spTree>
    <p:extLst>
      <p:ext uri="{BB962C8B-B14F-4D97-AF65-F5344CB8AC3E}">
        <p14:creationId xmlns:p14="http://schemas.microsoft.com/office/powerpoint/2010/main" val="66419730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US" altLang="en-US" b="1" smtClean="0"/>
              <a:t>The Role of Foreign Aid ctd</a:t>
            </a:r>
            <a:endParaRPr lang="en-US" altLang="en-US" smtClean="0"/>
          </a:p>
        </p:txBody>
      </p:sp>
      <p:sp>
        <p:nvSpPr>
          <p:cNvPr id="44035" name="Rectangle 3"/>
          <p:cNvSpPr>
            <a:spLocks noGrp="1" noChangeArrowheads="1"/>
          </p:cNvSpPr>
          <p:nvPr>
            <p:ph type="body" idx="1"/>
          </p:nvPr>
        </p:nvSpPr>
        <p:spPr/>
        <p:txBody>
          <a:bodyPr/>
          <a:lstStyle/>
          <a:p>
            <a:pPr eaLnBrk="1" hangingPunct="1"/>
            <a:r>
              <a:rPr lang="en-US" altLang="en-US" smtClean="0"/>
              <a:t>Foreign aid can also be in form of import-support, intended to help to recipient countries import more goods and services.  These imports are then used for local production purposes and exports.  </a:t>
            </a:r>
          </a:p>
        </p:txBody>
      </p:sp>
      <p:sp>
        <p:nvSpPr>
          <p:cNvPr id="44036"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B6436B09-125E-4678-A534-598541386A1E}" type="datetime1">
              <a:rPr lang="en-US" altLang="en-US" sz="1400"/>
              <a:pPr>
                <a:spcBef>
                  <a:spcPct val="0"/>
                </a:spcBef>
                <a:buFontTx/>
                <a:buNone/>
              </a:pPr>
              <a:t>28-Apr-25</a:t>
            </a:fld>
            <a:endParaRPr lang="en-US" altLang="en-US" sz="1400"/>
          </a:p>
        </p:txBody>
      </p:sp>
      <p:sp>
        <p:nvSpPr>
          <p:cNvPr id="44037"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D6227B7-587B-4DD5-A5DE-E2CC3715292B}" type="slidenum">
              <a:rPr lang="en-US" altLang="en-US" sz="1400"/>
              <a:pPr>
                <a:spcBef>
                  <a:spcPct val="0"/>
                </a:spcBef>
                <a:buFontTx/>
                <a:buNone/>
              </a:pPr>
              <a:t>39</a:t>
            </a:fld>
            <a:endParaRPr lang="en-US" altLang="en-US" sz="1400"/>
          </a:p>
        </p:txBody>
      </p:sp>
    </p:spTree>
    <p:extLst>
      <p:ext uri="{BB962C8B-B14F-4D97-AF65-F5344CB8AC3E}">
        <p14:creationId xmlns:p14="http://schemas.microsoft.com/office/powerpoint/2010/main" val="920623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altLang="en-US" b="1" smtClean="0"/>
              <a:t>Definition cntd</a:t>
            </a:r>
          </a:p>
        </p:txBody>
      </p:sp>
      <p:sp>
        <p:nvSpPr>
          <p:cNvPr id="8195" name="Rectangle 3"/>
          <p:cNvSpPr>
            <a:spLocks noGrp="1" noChangeArrowheads="1"/>
          </p:cNvSpPr>
          <p:nvPr>
            <p:ph type="body" idx="1"/>
          </p:nvPr>
        </p:nvSpPr>
        <p:spPr>
          <a:xfrm>
            <a:off x="677334" y="1403797"/>
            <a:ext cx="8596668" cy="4637565"/>
          </a:xfrm>
        </p:spPr>
        <p:txBody>
          <a:bodyPr/>
          <a:lstStyle/>
          <a:p>
            <a:pPr eaLnBrk="1" hangingPunct="1">
              <a:buFontTx/>
              <a:buNone/>
            </a:pPr>
            <a:r>
              <a:rPr lang="en-US" altLang="en-US" dirty="0" smtClean="0"/>
              <a:t>	For any transfers to qualify  as aid they should:  first,  </a:t>
            </a:r>
          </a:p>
          <a:p>
            <a:pPr eaLnBrk="1" hangingPunct="1"/>
            <a:r>
              <a:rPr lang="en-US" altLang="en-US" dirty="0" smtClean="0"/>
              <a:t>be non-commercial from the point of view of the donor;  </a:t>
            </a:r>
          </a:p>
          <a:p>
            <a:pPr eaLnBrk="1" hangingPunct="1"/>
            <a:r>
              <a:rPr lang="en-US" altLang="en-US" dirty="0" smtClean="0"/>
              <a:t>be characterized by concessional terms, i.e., the interest rate  and repayment terms  should not be  as tight  for commercial loans.  </a:t>
            </a:r>
          </a:p>
          <a:p>
            <a:pPr eaLnBrk="1" hangingPunct="1"/>
            <a:endParaRPr lang="en-US" altLang="en-US" dirty="0" smtClean="0"/>
          </a:p>
        </p:txBody>
      </p:sp>
      <p:sp>
        <p:nvSpPr>
          <p:cNvPr id="8196"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CB6BA41-94C0-4E5F-9BEC-34EE93C76B0C}" type="datetime1">
              <a:rPr lang="en-US" altLang="en-US" sz="1400"/>
              <a:pPr>
                <a:spcBef>
                  <a:spcPct val="0"/>
                </a:spcBef>
                <a:buFontTx/>
                <a:buNone/>
              </a:pPr>
              <a:t>28-Apr-25</a:t>
            </a:fld>
            <a:endParaRPr lang="en-US" altLang="en-US" sz="1400"/>
          </a:p>
        </p:txBody>
      </p:sp>
      <p:sp>
        <p:nvSpPr>
          <p:cNvPr id="8197"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B4FDA165-4534-4B81-8D10-EB53B6E6E3C1}" type="slidenum">
              <a:rPr lang="en-US" altLang="en-US" sz="1400"/>
              <a:pPr>
                <a:spcBef>
                  <a:spcPct val="0"/>
                </a:spcBef>
                <a:buFontTx/>
                <a:buNone/>
              </a:pPr>
              <a:t>4</a:t>
            </a:fld>
            <a:endParaRPr lang="en-US" altLang="en-US" sz="1400"/>
          </a:p>
        </p:txBody>
      </p:sp>
    </p:spTree>
    <p:extLst>
      <p:ext uri="{BB962C8B-B14F-4D97-AF65-F5344CB8AC3E}">
        <p14:creationId xmlns:p14="http://schemas.microsoft.com/office/powerpoint/2010/main" val="285656953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en-US" altLang="en-US" b="1" smtClean="0"/>
              <a:t>The Role of Foreign Aid ctd</a:t>
            </a:r>
            <a:endParaRPr lang="en-US" altLang="en-US" smtClean="0"/>
          </a:p>
        </p:txBody>
      </p:sp>
      <p:sp>
        <p:nvSpPr>
          <p:cNvPr id="45059" name="Rectangle 3"/>
          <p:cNvSpPr>
            <a:spLocks noGrp="1" noChangeArrowheads="1"/>
          </p:cNvSpPr>
          <p:nvPr>
            <p:ph type="body" idx="1"/>
          </p:nvPr>
        </p:nvSpPr>
        <p:spPr/>
        <p:txBody>
          <a:bodyPr/>
          <a:lstStyle/>
          <a:p>
            <a:pPr eaLnBrk="1" hangingPunct="1"/>
            <a:r>
              <a:rPr lang="en-US" altLang="en-US" smtClean="0"/>
              <a:t>Foreign capital also helps in terms of servicing external debt, which usually magnifies the balance of payment problems.  In this regard, aid is said to bridge the foreign exchange gap.</a:t>
            </a:r>
          </a:p>
          <a:p>
            <a:pPr eaLnBrk="1" hangingPunct="1"/>
            <a:endParaRPr lang="en-US" altLang="en-US" smtClean="0"/>
          </a:p>
        </p:txBody>
      </p:sp>
      <p:sp>
        <p:nvSpPr>
          <p:cNvPr id="45060"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29F3A76-A675-45E5-92E2-EC73ECD28217}" type="datetime1">
              <a:rPr lang="en-US" altLang="en-US" sz="1400"/>
              <a:pPr>
                <a:spcBef>
                  <a:spcPct val="0"/>
                </a:spcBef>
                <a:buFontTx/>
                <a:buNone/>
              </a:pPr>
              <a:t>28-Apr-25</a:t>
            </a:fld>
            <a:endParaRPr lang="en-US" altLang="en-US" sz="1400"/>
          </a:p>
        </p:txBody>
      </p:sp>
      <p:sp>
        <p:nvSpPr>
          <p:cNvPr id="45061"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A8512B1F-0335-40DC-A2B5-D1313F02DE3E}" type="slidenum">
              <a:rPr lang="en-US" altLang="en-US" sz="1400"/>
              <a:pPr>
                <a:spcBef>
                  <a:spcPct val="0"/>
                </a:spcBef>
                <a:buFontTx/>
                <a:buNone/>
              </a:pPr>
              <a:t>40</a:t>
            </a:fld>
            <a:endParaRPr lang="en-US" altLang="en-US" sz="1400"/>
          </a:p>
        </p:txBody>
      </p:sp>
    </p:spTree>
    <p:extLst>
      <p:ext uri="{BB962C8B-B14F-4D97-AF65-F5344CB8AC3E}">
        <p14:creationId xmlns:p14="http://schemas.microsoft.com/office/powerpoint/2010/main" val="330612764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en-US" altLang="en-US" b="1" smtClean="0"/>
              <a:t>The Role of Foreign Aid ctd</a:t>
            </a:r>
            <a:endParaRPr lang="en-US" altLang="en-US" smtClean="0"/>
          </a:p>
        </p:txBody>
      </p:sp>
      <p:sp>
        <p:nvSpPr>
          <p:cNvPr id="46083" name="Rectangle 3"/>
          <p:cNvSpPr>
            <a:spLocks noGrp="1" noChangeArrowheads="1"/>
          </p:cNvSpPr>
          <p:nvPr>
            <p:ph type="body" idx="1"/>
          </p:nvPr>
        </p:nvSpPr>
        <p:spPr/>
        <p:txBody>
          <a:bodyPr/>
          <a:lstStyle/>
          <a:p>
            <a:pPr eaLnBrk="1" hangingPunct="1"/>
            <a:r>
              <a:rPr lang="en-US" altLang="en-US" smtClean="0"/>
              <a:t>Foreign capital promotes the development of economic and social overheads like roads, airports, power stations as well as schools, health centers, urban housing and clean water supply.  These investments require large financial outlays, which many   developing countries do not have.  </a:t>
            </a:r>
          </a:p>
          <a:p>
            <a:pPr eaLnBrk="1" hangingPunct="1"/>
            <a:endParaRPr lang="en-US" altLang="en-US" smtClean="0"/>
          </a:p>
        </p:txBody>
      </p:sp>
      <p:sp>
        <p:nvSpPr>
          <p:cNvPr id="46084"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04BBB6A-F777-466C-91BF-97B8EB606A60}" type="datetime1">
              <a:rPr lang="en-US" altLang="en-US" sz="1400"/>
              <a:pPr>
                <a:spcBef>
                  <a:spcPct val="0"/>
                </a:spcBef>
                <a:buFontTx/>
                <a:buNone/>
              </a:pPr>
              <a:t>28-Apr-25</a:t>
            </a:fld>
            <a:endParaRPr lang="en-US" altLang="en-US" sz="1400"/>
          </a:p>
        </p:txBody>
      </p:sp>
      <p:sp>
        <p:nvSpPr>
          <p:cNvPr id="46085"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E35360B5-FF71-47E8-BB2F-4430F000420F}" type="slidenum">
              <a:rPr lang="en-US" altLang="en-US" sz="1400"/>
              <a:pPr>
                <a:spcBef>
                  <a:spcPct val="0"/>
                </a:spcBef>
                <a:buFontTx/>
                <a:buNone/>
              </a:pPr>
              <a:t>41</a:t>
            </a:fld>
            <a:endParaRPr lang="en-US" altLang="en-US" sz="1400"/>
          </a:p>
        </p:txBody>
      </p:sp>
    </p:spTree>
    <p:extLst>
      <p:ext uri="{BB962C8B-B14F-4D97-AF65-F5344CB8AC3E}">
        <p14:creationId xmlns:p14="http://schemas.microsoft.com/office/powerpoint/2010/main" val="308616140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US" altLang="en-US" b="1" smtClean="0"/>
              <a:t>The Role of Foreign Aid ctd</a:t>
            </a:r>
            <a:endParaRPr lang="en-US" altLang="en-US" smtClean="0"/>
          </a:p>
        </p:txBody>
      </p:sp>
      <p:sp>
        <p:nvSpPr>
          <p:cNvPr id="47107" name="Rectangle 3"/>
          <p:cNvSpPr>
            <a:spLocks noGrp="1" noChangeArrowheads="1"/>
          </p:cNvSpPr>
          <p:nvPr>
            <p:ph type="body" idx="1"/>
          </p:nvPr>
        </p:nvSpPr>
        <p:spPr/>
        <p:txBody>
          <a:bodyPr/>
          <a:lstStyle/>
          <a:p>
            <a:pPr eaLnBrk="1" hangingPunct="1"/>
            <a:r>
              <a:rPr lang="en-US" altLang="en-US" smtClean="0"/>
              <a:t>Such investments may directly or indirectly facilitate investment and growth in other sectors and growth of the economy as a whole.</a:t>
            </a:r>
          </a:p>
          <a:p>
            <a:pPr eaLnBrk="1" hangingPunct="1"/>
            <a:endParaRPr lang="en-US" altLang="en-US" smtClean="0"/>
          </a:p>
        </p:txBody>
      </p:sp>
      <p:sp>
        <p:nvSpPr>
          <p:cNvPr id="47108"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BDF14383-59E0-4106-BA81-298966C23553}" type="datetime1">
              <a:rPr lang="en-US" altLang="en-US" sz="1400"/>
              <a:pPr>
                <a:spcBef>
                  <a:spcPct val="0"/>
                </a:spcBef>
                <a:buFontTx/>
                <a:buNone/>
              </a:pPr>
              <a:t>28-Apr-25</a:t>
            </a:fld>
            <a:endParaRPr lang="en-US" altLang="en-US" sz="1400"/>
          </a:p>
        </p:txBody>
      </p:sp>
      <p:sp>
        <p:nvSpPr>
          <p:cNvPr id="47109"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D9EE6E3A-4C13-4CA1-879E-ADCDB8F5BDA0}" type="slidenum">
              <a:rPr lang="en-US" altLang="en-US" sz="1400"/>
              <a:pPr>
                <a:spcBef>
                  <a:spcPct val="0"/>
                </a:spcBef>
                <a:buFontTx/>
                <a:buNone/>
              </a:pPr>
              <a:t>42</a:t>
            </a:fld>
            <a:endParaRPr lang="en-US" altLang="en-US" sz="1400"/>
          </a:p>
        </p:txBody>
      </p:sp>
    </p:spTree>
    <p:extLst>
      <p:ext uri="{BB962C8B-B14F-4D97-AF65-F5344CB8AC3E}">
        <p14:creationId xmlns:p14="http://schemas.microsoft.com/office/powerpoint/2010/main" val="261063772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r>
              <a:rPr lang="en-US" altLang="en-US" b="1" smtClean="0"/>
              <a:t>The Role of Foreign Aid ctd</a:t>
            </a:r>
            <a:endParaRPr lang="en-US" altLang="en-US" smtClean="0"/>
          </a:p>
        </p:txBody>
      </p:sp>
      <p:sp>
        <p:nvSpPr>
          <p:cNvPr id="48131" name="Rectangle 3"/>
          <p:cNvSpPr>
            <a:spLocks noGrp="1" noChangeArrowheads="1"/>
          </p:cNvSpPr>
          <p:nvPr>
            <p:ph type="body" idx="1"/>
          </p:nvPr>
        </p:nvSpPr>
        <p:spPr/>
        <p:txBody>
          <a:bodyPr/>
          <a:lstStyle/>
          <a:p>
            <a:pPr marL="609600" indent="-609600"/>
            <a:r>
              <a:rPr lang="en-US" altLang="en-US" smtClean="0"/>
              <a:t>It helps the basic and very important industries in developing countries to take-off.  Through foreign capital, the development of local enterprise is enhanced.  </a:t>
            </a:r>
            <a:endParaRPr lang="en-US" altLang="en-US" b="1" smtClean="0"/>
          </a:p>
        </p:txBody>
      </p:sp>
      <p:sp>
        <p:nvSpPr>
          <p:cNvPr id="48132"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7CEB87B-482B-4DA3-80B2-9B321E5405DF}" type="datetime1">
              <a:rPr lang="en-US" altLang="en-US" sz="1400"/>
              <a:pPr>
                <a:spcBef>
                  <a:spcPct val="0"/>
                </a:spcBef>
                <a:buFontTx/>
                <a:buNone/>
              </a:pPr>
              <a:t>28-Apr-25</a:t>
            </a:fld>
            <a:endParaRPr lang="en-US" altLang="en-US" sz="1400"/>
          </a:p>
        </p:txBody>
      </p:sp>
      <p:sp>
        <p:nvSpPr>
          <p:cNvPr id="48133"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1C481B8-CC06-4326-A898-EA954FC67A02}" type="slidenum">
              <a:rPr lang="en-US" altLang="en-US" sz="1400"/>
              <a:pPr>
                <a:spcBef>
                  <a:spcPct val="0"/>
                </a:spcBef>
                <a:buFontTx/>
                <a:buNone/>
              </a:pPr>
              <a:t>43</a:t>
            </a:fld>
            <a:endParaRPr lang="en-US" altLang="en-US" sz="1400"/>
          </a:p>
        </p:txBody>
      </p:sp>
    </p:spTree>
    <p:extLst>
      <p:ext uri="{BB962C8B-B14F-4D97-AF65-F5344CB8AC3E}">
        <p14:creationId xmlns:p14="http://schemas.microsoft.com/office/powerpoint/2010/main" val="65879099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r>
              <a:rPr lang="en-US" altLang="en-US" b="1" smtClean="0"/>
              <a:t>The Role of Foreign Aid ctd</a:t>
            </a:r>
            <a:endParaRPr lang="en-US" altLang="en-US" smtClean="0"/>
          </a:p>
        </p:txBody>
      </p:sp>
      <p:sp>
        <p:nvSpPr>
          <p:cNvPr id="49155" name="Rectangle 3"/>
          <p:cNvSpPr>
            <a:spLocks noGrp="1" noChangeArrowheads="1"/>
          </p:cNvSpPr>
          <p:nvPr>
            <p:ph type="body" idx="1"/>
          </p:nvPr>
        </p:nvSpPr>
        <p:spPr/>
        <p:txBody>
          <a:bodyPr/>
          <a:lstStyle/>
          <a:p>
            <a:pPr eaLnBrk="1" hangingPunct="1"/>
            <a:r>
              <a:rPr lang="en-US" altLang="en-US" smtClean="0"/>
              <a:t>These industries eventually may lead to expansion of the related industries through the forward and backward linkages associated with them and therefore foreign aid helps in industrializing the economy.</a:t>
            </a:r>
            <a:endParaRPr lang="en-US" altLang="en-US" b="1" smtClean="0"/>
          </a:p>
          <a:p>
            <a:pPr eaLnBrk="1" hangingPunct="1"/>
            <a:endParaRPr lang="en-US" altLang="en-US" smtClean="0"/>
          </a:p>
        </p:txBody>
      </p:sp>
      <p:sp>
        <p:nvSpPr>
          <p:cNvPr id="49156"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EC176B7-4417-4C90-90BF-0CE19CBF51BE}" type="datetime1">
              <a:rPr lang="en-US" altLang="en-US" sz="1400"/>
              <a:pPr>
                <a:spcBef>
                  <a:spcPct val="0"/>
                </a:spcBef>
                <a:buFontTx/>
                <a:buNone/>
              </a:pPr>
              <a:t>28-Apr-25</a:t>
            </a:fld>
            <a:endParaRPr lang="en-US" altLang="en-US" sz="1400"/>
          </a:p>
        </p:txBody>
      </p:sp>
      <p:sp>
        <p:nvSpPr>
          <p:cNvPr id="49157"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79A21623-D120-4018-8DD7-C99F51F29203}" type="slidenum">
              <a:rPr lang="en-US" altLang="en-US" sz="1400"/>
              <a:pPr>
                <a:spcBef>
                  <a:spcPct val="0"/>
                </a:spcBef>
                <a:buFontTx/>
                <a:buNone/>
              </a:pPr>
              <a:t>44</a:t>
            </a:fld>
            <a:endParaRPr lang="en-US" altLang="en-US" sz="1400"/>
          </a:p>
        </p:txBody>
      </p:sp>
    </p:spTree>
    <p:extLst>
      <p:ext uri="{BB962C8B-B14F-4D97-AF65-F5344CB8AC3E}">
        <p14:creationId xmlns:p14="http://schemas.microsoft.com/office/powerpoint/2010/main" val="222963441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hangingPunct="1"/>
            <a:r>
              <a:rPr lang="en-US" altLang="en-US" sz="4000" b="1"/>
              <a:t>Arguments against Foreign Aid</a:t>
            </a:r>
            <a:br>
              <a:rPr lang="en-US" altLang="en-US" sz="4000" b="1"/>
            </a:br>
            <a:endParaRPr lang="en-US" altLang="en-US" sz="4000" b="1"/>
          </a:p>
        </p:txBody>
      </p:sp>
      <p:sp>
        <p:nvSpPr>
          <p:cNvPr id="50179" name="Rectangle 3"/>
          <p:cNvSpPr>
            <a:spLocks noGrp="1" noChangeArrowheads="1"/>
          </p:cNvSpPr>
          <p:nvPr>
            <p:ph type="body" idx="1"/>
          </p:nvPr>
        </p:nvSpPr>
        <p:spPr/>
        <p:txBody>
          <a:bodyPr/>
          <a:lstStyle/>
          <a:p>
            <a:pPr eaLnBrk="1" hangingPunct="1"/>
            <a:r>
              <a:rPr lang="en-US" altLang="en-US" smtClean="0"/>
              <a:t>It is not always the case that   aid may achieve its objectives.  Even those who advocate for aid are well aware of its shortcomings.  The critics of aid range from those who would like to see it reformed in terms of repayment conditions   to those who would confine it largely to emergency relief.  </a:t>
            </a:r>
          </a:p>
        </p:txBody>
      </p:sp>
      <p:sp>
        <p:nvSpPr>
          <p:cNvPr id="50180"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E2A78D98-E04F-448B-BF94-EEE6DDD04CA6}" type="datetime1">
              <a:rPr lang="en-US" altLang="en-US" sz="1400"/>
              <a:pPr>
                <a:spcBef>
                  <a:spcPct val="0"/>
                </a:spcBef>
                <a:buFontTx/>
                <a:buNone/>
              </a:pPr>
              <a:t>28-Apr-25</a:t>
            </a:fld>
            <a:endParaRPr lang="en-US" altLang="en-US" sz="1400"/>
          </a:p>
        </p:txBody>
      </p:sp>
      <p:sp>
        <p:nvSpPr>
          <p:cNvPr id="50181"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B0BADAB9-5BF1-48AE-A3EF-828CC292452E}" type="slidenum">
              <a:rPr lang="en-US" altLang="en-US" sz="1400"/>
              <a:pPr>
                <a:spcBef>
                  <a:spcPct val="0"/>
                </a:spcBef>
                <a:buFontTx/>
                <a:buNone/>
              </a:pPr>
              <a:t>45</a:t>
            </a:fld>
            <a:endParaRPr lang="en-US" altLang="en-US" sz="1400"/>
          </a:p>
        </p:txBody>
      </p:sp>
    </p:spTree>
    <p:extLst>
      <p:ext uri="{BB962C8B-B14F-4D97-AF65-F5344CB8AC3E}">
        <p14:creationId xmlns:p14="http://schemas.microsoft.com/office/powerpoint/2010/main" val="179518293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hangingPunct="1"/>
            <a:r>
              <a:rPr lang="en-US" altLang="en-US" b="1" smtClean="0"/>
              <a:t>Arguments against ctd</a:t>
            </a:r>
            <a:endParaRPr lang="en-US" altLang="en-US" smtClean="0"/>
          </a:p>
        </p:txBody>
      </p:sp>
      <p:sp>
        <p:nvSpPr>
          <p:cNvPr id="51203" name="Rectangle 3"/>
          <p:cNvSpPr>
            <a:spLocks noGrp="1" noChangeArrowheads="1"/>
          </p:cNvSpPr>
          <p:nvPr>
            <p:ph type="body" idx="1"/>
          </p:nvPr>
        </p:nvSpPr>
        <p:spPr/>
        <p:txBody>
          <a:bodyPr/>
          <a:lstStyle/>
          <a:p>
            <a:pPr eaLnBrk="1" hangingPunct="1"/>
            <a:r>
              <a:rPr lang="en-US" altLang="en-US" smtClean="0"/>
              <a:t>Foreign aid can actually be counterproductive for the recipient countries in several ways.  These include;</a:t>
            </a:r>
          </a:p>
        </p:txBody>
      </p:sp>
      <p:sp>
        <p:nvSpPr>
          <p:cNvPr id="51204"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63FDB5CD-6E01-4937-A60D-EDC189E40E45}" type="datetime1">
              <a:rPr lang="en-US" altLang="en-US" sz="1400"/>
              <a:pPr>
                <a:spcBef>
                  <a:spcPct val="0"/>
                </a:spcBef>
                <a:buFontTx/>
                <a:buNone/>
              </a:pPr>
              <a:t>28-Apr-25</a:t>
            </a:fld>
            <a:endParaRPr lang="en-US" altLang="en-US" sz="1400"/>
          </a:p>
        </p:txBody>
      </p:sp>
      <p:sp>
        <p:nvSpPr>
          <p:cNvPr id="51205"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97AF45F-BD34-4CF5-B08F-02B6C2704268}" type="slidenum">
              <a:rPr lang="en-US" altLang="en-US" sz="1400"/>
              <a:pPr>
                <a:spcBef>
                  <a:spcPct val="0"/>
                </a:spcBef>
                <a:buFontTx/>
                <a:buNone/>
              </a:pPr>
              <a:t>46</a:t>
            </a:fld>
            <a:endParaRPr lang="en-US" altLang="en-US" sz="1400"/>
          </a:p>
        </p:txBody>
      </p:sp>
    </p:spTree>
    <p:extLst>
      <p:ext uri="{BB962C8B-B14F-4D97-AF65-F5344CB8AC3E}">
        <p14:creationId xmlns:p14="http://schemas.microsoft.com/office/powerpoint/2010/main" val="330577938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eaLnBrk="1" hangingPunct="1"/>
            <a:r>
              <a:rPr lang="en-US" altLang="en-US" b="1" smtClean="0"/>
              <a:t>Arguments against ctd</a:t>
            </a:r>
            <a:endParaRPr lang="en-US" altLang="en-US" smtClean="0"/>
          </a:p>
        </p:txBody>
      </p:sp>
      <p:sp>
        <p:nvSpPr>
          <p:cNvPr id="52227" name="Rectangle 3"/>
          <p:cNvSpPr>
            <a:spLocks noGrp="1" noChangeArrowheads="1"/>
          </p:cNvSpPr>
          <p:nvPr>
            <p:ph type="body" idx="1"/>
          </p:nvPr>
        </p:nvSpPr>
        <p:spPr/>
        <p:txBody>
          <a:bodyPr/>
          <a:lstStyle/>
          <a:p>
            <a:pPr lvl="1" eaLnBrk="1" hangingPunct="1"/>
            <a:r>
              <a:rPr lang="en-US" altLang="en-US" sz="3200"/>
              <a:t>It has increased the debt problems of developing countries.  The debt problems have worsened since the donor community started giving aid in form of commercial loans.  </a:t>
            </a:r>
          </a:p>
          <a:p>
            <a:pPr eaLnBrk="1" hangingPunct="1"/>
            <a:endParaRPr lang="en-US" altLang="en-US" smtClean="0"/>
          </a:p>
          <a:p>
            <a:pPr eaLnBrk="1" hangingPunct="1"/>
            <a:endParaRPr lang="en-US" altLang="en-US" smtClean="0"/>
          </a:p>
        </p:txBody>
      </p:sp>
      <p:sp>
        <p:nvSpPr>
          <p:cNvPr id="52228"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9C52612-F1E1-47FC-BAAA-14BD8567B94D}" type="datetime1">
              <a:rPr lang="en-US" altLang="en-US" sz="1400"/>
              <a:pPr>
                <a:spcBef>
                  <a:spcPct val="0"/>
                </a:spcBef>
                <a:buFontTx/>
                <a:buNone/>
              </a:pPr>
              <a:t>28-Apr-25</a:t>
            </a:fld>
            <a:endParaRPr lang="en-US" altLang="en-US" sz="1400"/>
          </a:p>
        </p:txBody>
      </p:sp>
      <p:sp>
        <p:nvSpPr>
          <p:cNvPr id="52229"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E2252247-CB64-485B-A774-7C46425BCA86}" type="slidenum">
              <a:rPr lang="en-US" altLang="en-US" sz="1400"/>
              <a:pPr>
                <a:spcBef>
                  <a:spcPct val="0"/>
                </a:spcBef>
                <a:buFontTx/>
                <a:buNone/>
              </a:pPr>
              <a:t>47</a:t>
            </a:fld>
            <a:endParaRPr lang="en-US" altLang="en-US" sz="1400"/>
          </a:p>
        </p:txBody>
      </p:sp>
    </p:spTree>
    <p:extLst>
      <p:ext uri="{BB962C8B-B14F-4D97-AF65-F5344CB8AC3E}">
        <p14:creationId xmlns:p14="http://schemas.microsoft.com/office/powerpoint/2010/main" val="59598653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eaLnBrk="1" hangingPunct="1"/>
            <a:r>
              <a:rPr lang="en-US" altLang="en-US" b="1" smtClean="0"/>
              <a:t>Arguments against ctd</a:t>
            </a:r>
            <a:endParaRPr lang="en-US" altLang="en-US" smtClean="0"/>
          </a:p>
        </p:txBody>
      </p:sp>
      <p:sp>
        <p:nvSpPr>
          <p:cNvPr id="53251" name="Rectangle 3"/>
          <p:cNvSpPr>
            <a:spLocks noGrp="1" noChangeArrowheads="1"/>
          </p:cNvSpPr>
          <p:nvPr>
            <p:ph type="body" idx="1"/>
          </p:nvPr>
        </p:nvSpPr>
        <p:spPr/>
        <p:txBody>
          <a:bodyPr/>
          <a:lstStyle/>
          <a:p>
            <a:pPr eaLnBrk="1" hangingPunct="1"/>
            <a:r>
              <a:rPr lang="en-US" altLang="en-US" smtClean="0"/>
              <a:t>Many developing  countries find  themselves  having to borrow  in order  to repay  earlier  loans, which  puts  them in a cycle  of endless debts.  This creates a ‘reversal of resources flows from the developing to the developed countries</a:t>
            </a:r>
          </a:p>
        </p:txBody>
      </p:sp>
      <p:sp>
        <p:nvSpPr>
          <p:cNvPr id="53252"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7DEBA6E7-3371-4503-BFFB-4DF8864F356D}" type="datetime1">
              <a:rPr lang="en-US" altLang="en-US" sz="1400"/>
              <a:pPr>
                <a:spcBef>
                  <a:spcPct val="0"/>
                </a:spcBef>
                <a:buFontTx/>
                <a:buNone/>
              </a:pPr>
              <a:t>28-Apr-25</a:t>
            </a:fld>
            <a:endParaRPr lang="en-US" altLang="en-US" sz="1400"/>
          </a:p>
        </p:txBody>
      </p:sp>
      <p:sp>
        <p:nvSpPr>
          <p:cNvPr id="53253"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A9CEB0EE-E22A-4F9E-9886-B02F20EFD9E4}" type="slidenum">
              <a:rPr lang="en-US" altLang="en-US" sz="1400"/>
              <a:pPr>
                <a:spcBef>
                  <a:spcPct val="0"/>
                </a:spcBef>
                <a:buFontTx/>
                <a:buNone/>
              </a:pPr>
              <a:t>48</a:t>
            </a:fld>
            <a:endParaRPr lang="en-US" altLang="en-US" sz="1400"/>
          </a:p>
        </p:txBody>
      </p:sp>
    </p:spTree>
    <p:extLst>
      <p:ext uri="{BB962C8B-B14F-4D97-AF65-F5344CB8AC3E}">
        <p14:creationId xmlns:p14="http://schemas.microsoft.com/office/powerpoint/2010/main" val="3158398090"/>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hangingPunct="1"/>
            <a:r>
              <a:rPr lang="en-US" altLang="en-US" b="1" smtClean="0"/>
              <a:t>Arguments against ctd</a:t>
            </a:r>
            <a:endParaRPr lang="en-US" altLang="en-US" smtClean="0"/>
          </a:p>
        </p:txBody>
      </p:sp>
      <p:sp>
        <p:nvSpPr>
          <p:cNvPr id="54275" name="Rectangle 3"/>
          <p:cNvSpPr>
            <a:spLocks noGrp="1" noChangeArrowheads="1"/>
          </p:cNvSpPr>
          <p:nvPr>
            <p:ph type="body" idx="1"/>
          </p:nvPr>
        </p:nvSpPr>
        <p:spPr/>
        <p:txBody>
          <a:bodyPr/>
          <a:lstStyle/>
          <a:p>
            <a:pPr lvl="1" eaLnBrk="1" hangingPunct="1"/>
            <a:r>
              <a:rPr lang="en-US" altLang="en-US" sz="3200"/>
              <a:t>Foreign aid inflow may determine the types of technology adopted.  In many cases, recipients countries have relied on obsolete technology from donor countries, which is inappropriate for their needs and often less productive.</a:t>
            </a:r>
          </a:p>
        </p:txBody>
      </p:sp>
      <p:sp>
        <p:nvSpPr>
          <p:cNvPr id="54276"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40460528-9974-4DBC-B401-CDAD88DC177C}" type="datetime1">
              <a:rPr lang="en-US" altLang="en-US" sz="1400"/>
              <a:pPr>
                <a:spcBef>
                  <a:spcPct val="0"/>
                </a:spcBef>
                <a:buFontTx/>
                <a:buNone/>
              </a:pPr>
              <a:t>28-Apr-25</a:t>
            </a:fld>
            <a:endParaRPr lang="en-US" altLang="en-US" sz="1400"/>
          </a:p>
        </p:txBody>
      </p:sp>
      <p:sp>
        <p:nvSpPr>
          <p:cNvPr id="54277"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4225FCF0-B8E6-4BC6-91C7-70F797DD95BC}" type="slidenum">
              <a:rPr lang="en-US" altLang="en-US" sz="1400"/>
              <a:pPr>
                <a:spcBef>
                  <a:spcPct val="0"/>
                </a:spcBef>
                <a:buFontTx/>
                <a:buNone/>
              </a:pPr>
              <a:t>49</a:t>
            </a:fld>
            <a:endParaRPr lang="en-US" altLang="en-US" sz="1400"/>
          </a:p>
        </p:txBody>
      </p:sp>
    </p:spTree>
    <p:extLst>
      <p:ext uri="{BB962C8B-B14F-4D97-AF65-F5344CB8AC3E}">
        <p14:creationId xmlns:p14="http://schemas.microsoft.com/office/powerpoint/2010/main" val="19706608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altLang="en-US" b="1" smtClean="0"/>
              <a:t>Types of Aid</a:t>
            </a:r>
          </a:p>
        </p:txBody>
      </p:sp>
      <p:sp>
        <p:nvSpPr>
          <p:cNvPr id="9219" name="Rectangle 3"/>
          <p:cNvSpPr>
            <a:spLocks noGrp="1" noChangeArrowheads="1"/>
          </p:cNvSpPr>
          <p:nvPr>
            <p:ph type="body" idx="1"/>
          </p:nvPr>
        </p:nvSpPr>
        <p:spPr/>
        <p:txBody>
          <a:bodyPr/>
          <a:lstStyle/>
          <a:p>
            <a:pPr eaLnBrk="1" hangingPunct="1">
              <a:lnSpc>
                <a:spcPct val="90000"/>
              </a:lnSpc>
            </a:pPr>
            <a:r>
              <a:rPr lang="en-US" altLang="en-US" smtClean="0"/>
              <a:t>Foreign aid inflows include:</a:t>
            </a:r>
            <a:endParaRPr lang="en-US" altLang="en-US" b="1" smtClean="0"/>
          </a:p>
          <a:p>
            <a:pPr eaLnBrk="1" hangingPunct="1">
              <a:lnSpc>
                <a:spcPct val="90000"/>
              </a:lnSpc>
              <a:buFontTx/>
              <a:buNone/>
            </a:pPr>
            <a:r>
              <a:rPr lang="en-US" altLang="en-US" b="1" smtClean="0"/>
              <a:t>Grants</a:t>
            </a:r>
            <a:endParaRPr lang="en-US" altLang="en-US" smtClean="0"/>
          </a:p>
          <a:p>
            <a:pPr eaLnBrk="1" hangingPunct="1">
              <a:lnSpc>
                <a:spcPct val="90000"/>
              </a:lnSpc>
            </a:pPr>
            <a:r>
              <a:rPr lang="en-US" altLang="en-US" smtClean="0"/>
              <a:t>These carry no interest and are non – repayable.  The proportion of grants in total foreign  aid  to developing countries  has gradually increased  as donor  communities have recognized  that most  of the countries  in need  of aid  are unlikely  to be able  to re-pay.</a:t>
            </a:r>
          </a:p>
          <a:p>
            <a:pPr eaLnBrk="1" hangingPunct="1">
              <a:lnSpc>
                <a:spcPct val="90000"/>
              </a:lnSpc>
            </a:pPr>
            <a:endParaRPr lang="en-US" altLang="en-US" smtClean="0"/>
          </a:p>
          <a:p>
            <a:pPr eaLnBrk="1" hangingPunct="1">
              <a:lnSpc>
                <a:spcPct val="90000"/>
              </a:lnSpc>
            </a:pPr>
            <a:endParaRPr lang="en-US" altLang="en-US" smtClean="0"/>
          </a:p>
        </p:txBody>
      </p:sp>
      <p:sp>
        <p:nvSpPr>
          <p:cNvPr id="9220"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AAC8CFB-E091-46BD-9E5B-06BC1464CA05}" type="datetime1">
              <a:rPr lang="en-US" altLang="en-US" sz="1400"/>
              <a:pPr>
                <a:spcBef>
                  <a:spcPct val="0"/>
                </a:spcBef>
                <a:buFontTx/>
                <a:buNone/>
              </a:pPr>
              <a:t>28-Apr-25</a:t>
            </a:fld>
            <a:endParaRPr lang="en-US" altLang="en-US" sz="1400"/>
          </a:p>
        </p:txBody>
      </p:sp>
      <p:sp>
        <p:nvSpPr>
          <p:cNvPr id="9221"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9641C4ED-BA07-45A3-95DB-DBA205425BF3}" type="slidenum">
              <a:rPr lang="en-US" altLang="en-US" sz="1400"/>
              <a:pPr>
                <a:spcBef>
                  <a:spcPct val="0"/>
                </a:spcBef>
                <a:buFontTx/>
                <a:buNone/>
              </a:pPr>
              <a:t>5</a:t>
            </a:fld>
            <a:endParaRPr lang="en-US" altLang="en-US" sz="1400"/>
          </a:p>
        </p:txBody>
      </p:sp>
    </p:spTree>
    <p:extLst>
      <p:ext uri="{BB962C8B-B14F-4D97-AF65-F5344CB8AC3E}">
        <p14:creationId xmlns:p14="http://schemas.microsoft.com/office/powerpoint/2010/main" val="311837729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r>
              <a:rPr lang="en-US" altLang="en-US" b="1" smtClean="0"/>
              <a:t>Arguments against ctd</a:t>
            </a:r>
            <a:endParaRPr lang="en-US" altLang="en-US" smtClean="0"/>
          </a:p>
        </p:txBody>
      </p:sp>
      <p:sp>
        <p:nvSpPr>
          <p:cNvPr id="55299" name="Rectangle 3"/>
          <p:cNvSpPr>
            <a:spLocks noGrp="1" noChangeArrowheads="1"/>
          </p:cNvSpPr>
          <p:nvPr>
            <p:ph type="body" idx="1"/>
          </p:nvPr>
        </p:nvSpPr>
        <p:spPr/>
        <p:txBody>
          <a:bodyPr>
            <a:normAutofit/>
          </a:bodyPr>
          <a:lstStyle/>
          <a:p>
            <a:pPr lvl="1" eaLnBrk="1" hangingPunct="1"/>
            <a:r>
              <a:rPr lang="en-US" altLang="en-US" sz="3200"/>
              <a:t>Foreign aid encourages governments to embark on ambitious projects which require massive expenditure.    In  many  cases  when  aid  flows  come to a halt, governments continue  financing  these projects  by ‘printing’ money  and consequently  leading  to inflation .This may affect the rates of saving and investment.</a:t>
            </a:r>
          </a:p>
          <a:p>
            <a:pPr eaLnBrk="1" hangingPunct="1"/>
            <a:endParaRPr lang="en-US" altLang="en-US" smtClean="0"/>
          </a:p>
          <a:p>
            <a:pPr eaLnBrk="1" hangingPunct="1"/>
            <a:endParaRPr lang="en-US" altLang="en-US" smtClean="0"/>
          </a:p>
        </p:txBody>
      </p:sp>
      <p:sp>
        <p:nvSpPr>
          <p:cNvPr id="55300"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9AF7C64C-8290-4525-9C57-2A0174E7BED4}" type="datetime1">
              <a:rPr lang="en-US" altLang="en-US" sz="1400"/>
              <a:pPr>
                <a:spcBef>
                  <a:spcPct val="0"/>
                </a:spcBef>
                <a:buFontTx/>
                <a:buNone/>
              </a:pPr>
              <a:t>28-Apr-25</a:t>
            </a:fld>
            <a:endParaRPr lang="en-US" altLang="en-US" sz="1400"/>
          </a:p>
        </p:txBody>
      </p:sp>
      <p:sp>
        <p:nvSpPr>
          <p:cNvPr id="55301"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8D88A631-CA26-450C-B2FC-C56FB6C1EB10}" type="slidenum">
              <a:rPr lang="en-US" altLang="en-US" sz="1400"/>
              <a:pPr>
                <a:spcBef>
                  <a:spcPct val="0"/>
                </a:spcBef>
                <a:buFontTx/>
                <a:buNone/>
              </a:pPr>
              <a:t>50</a:t>
            </a:fld>
            <a:endParaRPr lang="en-US" altLang="en-US" sz="1400"/>
          </a:p>
        </p:txBody>
      </p:sp>
    </p:spTree>
    <p:extLst>
      <p:ext uri="{BB962C8B-B14F-4D97-AF65-F5344CB8AC3E}">
        <p14:creationId xmlns:p14="http://schemas.microsoft.com/office/powerpoint/2010/main" val="252059734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hangingPunct="1"/>
            <a:r>
              <a:rPr lang="en-US" altLang="en-US" b="1" smtClean="0"/>
              <a:t>Arguments against ctd</a:t>
            </a:r>
            <a:endParaRPr lang="en-US" altLang="en-US" smtClean="0"/>
          </a:p>
        </p:txBody>
      </p:sp>
      <p:sp>
        <p:nvSpPr>
          <p:cNvPr id="56323" name="Rectangle 3"/>
          <p:cNvSpPr>
            <a:spLocks noGrp="1" noChangeArrowheads="1"/>
          </p:cNvSpPr>
          <p:nvPr>
            <p:ph type="body" idx="1"/>
          </p:nvPr>
        </p:nvSpPr>
        <p:spPr/>
        <p:txBody>
          <a:bodyPr/>
          <a:lstStyle/>
          <a:p>
            <a:pPr eaLnBrk="1" hangingPunct="1"/>
            <a:r>
              <a:rPr lang="en-US" altLang="en-US" smtClean="0"/>
              <a:t>Tied aid forces recipients to purchase capital goods   and services from the donor countries.  The prices of these goods and services are usually higher than the average market price.  On the other hand, aid  tied by </a:t>
            </a:r>
          </a:p>
          <a:p>
            <a:pPr eaLnBrk="1" hangingPunct="1"/>
            <a:endParaRPr lang="en-US" altLang="en-US" smtClean="0"/>
          </a:p>
          <a:p>
            <a:pPr eaLnBrk="1" hangingPunct="1"/>
            <a:endParaRPr lang="en-US" altLang="en-US" smtClean="0"/>
          </a:p>
        </p:txBody>
      </p:sp>
      <p:sp>
        <p:nvSpPr>
          <p:cNvPr id="56324"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62BD24C-EE75-4D86-B6FA-346088D69404}" type="datetime1">
              <a:rPr lang="en-US" altLang="en-US" sz="1400"/>
              <a:pPr>
                <a:spcBef>
                  <a:spcPct val="0"/>
                </a:spcBef>
                <a:buFontTx/>
                <a:buNone/>
              </a:pPr>
              <a:t>28-Apr-25</a:t>
            </a:fld>
            <a:endParaRPr lang="en-US" altLang="en-US" sz="1400"/>
          </a:p>
        </p:txBody>
      </p:sp>
      <p:sp>
        <p:nvSpPr>
          <p:cNvPr id="56325"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2D8411BC-6680-4DF5-9EDA-B19FD52D06D3}" type="slidenum">
              <a:rPr lang="en-US" altLang="en-US" sz="1400"/>
              <a:pPr>
                <a:spcBef>
                  <a:spcPct val="0"/>
                </a:spcBef>
                <a:buFontTx/>
                <a:buNone/>
              </a:pPr>
              <a:t>51</a:t>
            </a:fld>
            <a:endParaRPr lang="en-US" altLang="en-US" sz="1400"/>
          </a:p>
        </p:txBody>
      </p:sp>
    </p:spTree>
    <p:extLst>
      <p:ext uri="{BB962C8B-B14F-4D97-AF65-F5344CB8AC3E}">
        <p14:creationId xmlns:p14="http://schemas.microsoft.com/office/powerpoint/2010/main" val="2988563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hangingPunct="1"/>
            <a:r>
              <a:rPr lang="en-US" altLang="en-US" b="1" smtClean="0"/>
              <a:t>Arguments against ctd</a:t>
            </a:r>
            <a:endParaRPr lang="en-US" altLang="en-US" smtClean="0"/>
          </a:p>
        </p:txBody>
      </p:sp>
      <p:sp>
        <p:nvSpPr>
          <p:cNvPr id="57347" name="Rectangle 3"/>
          <p:cNvSpPr>
            <a:spLocks noGrp="1" noChangeArrowheads="1"/>
          </p:cNvSpPr>
          <p:nvPr>
            <p:ph type="body" idx="1"/>
          </p:nvPr>
        </p:nvSpPr>
        <p:spPr/>
        <p:txBody>
          <a:bodyPr/>
          <a:lstStyle/>
          <a:p>
            <a:pPr marL="990600" lvl="1" indent="-533400"/>
            <a:r>
              <a:rPr lang="en-US" altLang="en-US" smtClean="0"/>
              <a:t>source  compels  the recipient  country to take  up  projects  which may not  be of their  interest or even  beyond their means.</a:t>
            </a:r>
          </a:p>
          <a:p>
            <a:pPr marL="990600" lvl="1" indent="-533400"/>
            <a:r>
              <a:rPr lang="en-US" altLang="en-US" smtClean="0"/>
              <a:t>The  multiplier    effects of aid  ( in form of additional  employment, increased production  and real investment) may be realized  more  by the donor  communities  because  aid  is either  tied  by  project  or source.  Therefore, the recipient country may not receive much of the benefits.</a:t>
            </a:r>
          </a:p>
        </p:txBody>
      </p:sp>
      <p:sp>
        <p:nvSpPr>
          <p:cNvPr id="57348"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FCA4F10F-11CA-4A01-8E87-B38C41A4DD65}" type="datetime1">
              <a:rPr lang="en-US" altLang="en-US" sz="1400"/>
              <a:pPr>
                <a:spcBef>
                  <a:spcPct val="0"/>
                </a:spcBef>
                <a:buFontTx/>
                <a:buNone/>
              </a:pPr>
              <a:t>28-Apr-25</a:t>
            </a:fld>
            <a:endParaRPr lang="en-US" altLang="en-US" sz="1400"/>
          </a:p>
        </p:txBody>
      </p:sp>
      <p:sp>
        <p:nvSpPr>
          <p:cNvPr id="57349"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458933AC-9CC5-4030-A75F-703C3257E4E8}" type="slidenum">
              <a:rPr lang="en-US" altLang="en-US" sz="1400"/>
              <a:pPr>
                <a:spcBef>
                  <a:spcPct val="0"/>
                </a:spcBef>
                <a:buFontTx/>
                <a:buNone/>
              </a:pPr>
              <a:t>52</a:t>
            </a:fld>
            <a:endParaRPr lang="en-US" altLang="en-US" sz="1400"/>
          </a:p>
        </p:txBody>
      </p:sp>
    </p:spTree>
    <p:extLst>
      <p:ext uri="{BB962C8B-B14F-4D97-AF65-F5344CB8AC3E}">
        <p14:creationId xmlns:p14="http://schemas.microsoft.com/office/powerpoint/2010/main" val="166322369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eaLnBrk="1" hangingPunct="1"/>
            <a:r>
              <a:rPr lang="en-US" altLang="en-US" b="1" smtClean="0"/>
              <a:t>Arguments against ctd</a:t>
            </a:r>
            <a:endParaRPr lang="en-US" altLang="en-US" smtClean="0"/>
          </a:p>
        </p:txBody>
      </p:sp>
      <p:sp>
        <p:nvSpPr>
          <p:cNvPr id="58371" name="Rectangle 3"/>
          <p:cNvSpPr>
            <a:spLocks noGrp="1" noChangeArrowheads="1"/>
          </p:cNvSpPr>
          <p:nvPr>
            <p:ph type="body" idx="1"/>
          </p:nvPr>
        </p:nvSpPr>
        <p:spPr/>
        <p:txBody>
          <a:bodyPr>
            <a:normAutofit/>
          </a:bodyPr>
          <a:lstStyle/>
          <a:p>
            <a:pPr lvl="1" eaLnBrk="1" hangingPunct="1"/>
            <a:r>
              <a:rPr lang="en-US" altLang="en-US" sz="3200"/>
              <a:t>It may politicize public life and also contribute to social and political unrest in the recipient country. This is particularly so when aid is given on conditionalities of structural adjustment, which are often accompanied by retrenchment, demobilization of soldiers and privatization.</a:t>
            </a:r>
          </a:p>
        </p:txBody>
      </p:sp>
      <p:sp>
        <p:nvSpPr>
          <p:cNvPr id="58372"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08C48F76-0B7B-4AC3-B32A-58A647169CD5}" type="datetime1">
              <a:rPr lang="en-US" altLang="en-US" sz="1400"/>
              <a:pPr>
                <a:spcBef>
                  <a:spcPct val="0"/>
                </a:spcBef>
                <a:buFontTx/>
                <a:buNone/>
              </a:pPr>
              <a:t>28-Apr-25</a:t>
            </a:fld>
            <a:endParaRPr lang="en-US" altLang="en-US" sz="1400"/>
          </a:p>
        </p:txBody>
      </p:sp>
      <p:sp>
        <p:nvSpPr>
          <p:cNvPr id="58373"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8C845E9D-7113-4752-BDA5-072ACF253BFA}" type="slidenum">
              <a:rPr lang="en-US" altLang="en-US" sz="1400"/>
              <a:pPr>
                <a:spcBef>
                  <a:spcPct val="0"/>
                </a:spcBef>
                <a:buFontTx/>
                <a:buNone/>
              </a:pPr>
              <a:t>53</a:t>
            </a:fld>
            <a:endParaRPr lang="en-US" altLang="en-US" sz="1400"/>
          </a:p>
        </p:txBody>
      </p:sp>
    </p:spTree>
    <p:extLst>
      <p:ext uri="{BB962C8B-B14F-4D97-AF65-F5344CB8AC3E}">
        <p14:creationId xmlns:p14="http://schemas.microsoft.com/office/powerpoint/2010/main" val="1534461624"/>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eaLnBrk="1" hangingPunct="1"/>
            <a:r>
              <a:rPr lang="en-US" altLang="en-US" b="1" smtClean="0"/>
              <a:t>Arguments against ctd</a:t>
            </a:r>
            <a:endParaRPr lang="en-US" altLang="en-US" smtClean="0"/>
          </a:p>
        </p:txBody>
      </p:sp>
      <p:sp>
        <p:nvSpPr>
          <p:cNvPr id="59395" name="Rectangle 3"/>
          <p:cNvSpPr>
            <a:spLocks noGrp="1" noChangeArrowheads="1"/>
          </p:cNvSpPr>
          <p:nvPr>
            <p:ph type="body" idx="1"/>
          </p:nvPr>
        </p:nvSpPr>
        <p:spPr/>
        <p:txBody>
          <a:bodyPr/>
          <a:lstStyle/>
          <a:p>
            <a:pPr lvl="1" eaLnBrk="1" hangingPunct="1"/>
            <a:r>
              <a:rPr lang="en-US" altLang="en-US" sz="3200" dirty="0"/>
              <a:t>It creates dependency and vulnerability on the part of the recipient country.  To a large extent, the donors dictate the internal policies of the recipient country; for example, it may be required to keep over valued exchange rates, low interest rates, change the political systems, etc.</a:t>
            </a:r>
            <a:endParaRPr lang="en-US" altLang="en-US" sz="3200" b="1" dirty="0"/>
          </a:p>
          <a:p>
            <a:pPr eaLnBrk="1" hangingPunct="1"/>
            <a:endParaRPr lang="en-US" altLang="en-US" dirty="0" smtClean="0"/>
          </a:p>
          <a:p>
            <a:pPr eaLnBrk="1" hangingPunct="1"/>
            <a:endParaRPr lang="en-US" altLang="en-US" dirty="0" smtClean="0"/>
          </a:p>
        </p:txBody>
      </p:sp>
      <p:sp>
        <p:nvSpPr>
          <p:cNvPr id="59396"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B7188E3-B8BD-48E8-AF5F-8A6F99D0B822}" type="datetime1">
              <a:rPr lang="en-US" altLang="en-US" sz="1400"/>
              <a:pPr>
                <a:spcBef>
                  <a:spcPct val="0"/>
                </a:spcBef>
                <a:buFontTx/>
                <a:buNone/>
              </a:pPr>
              <a:t>28-Apr-25</a:t>
            </a:fld>
            <a:endParaRPr lang="en-US" altLang="en-US" sz="1400"/>
          </a:p>
        </p:txBody>
      </p:sp>
      <p:sp>
        <p:nvSpPr>
          <p:cNvPr id="59397"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4AB971DD-11DE-44B9-8137-3D52636C4BD2}" type="slidenum">
              <a:rPr lang="en-US" altLang="en-US" sz="1400"/>
              <a:pPr>
                <a:spcBef>
                  <a:spcPct val="0"/>
                </a:spcBef>
                <a:buFontTx/>
                <a:buNone/>
              </a:pPr>
              <a:t>54</a:t>
            </a:fld>
            <a:endParaRPr lang="en-US" altLang="en-US" sz="1400"/>
          </a:p>
        </p:txBody>
      </p:sp>
    </p:spTree>
    <p:extLst>
      <p:ext uri="{BB962C8B-B14F-4D97-AF65-F5344CB8AC3E}">
        <p14:creationId xmlns:p14="http://schemas.microsoft.com/office/powerpoint/2010/main" val="243775096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eaLnBrk="1" hangingPunct="1"/>
            <a:r>
              <a:rPr lang="en-US" altLang="en-US" sz="4000" b="1"/>
              <a:t>Conclusion</a:t>
            </a:r>
            <a:r>
              <a:rPr lang="en-US" altLang="en-US" sz="4000"/>
              <a:t/>
            </a:r>
            <a:br>
              <a:rPr lang="en-US" altLang="en-US" sz="4000"/>
            </a:br>
            <a:endParaRPr lang="en-US" altLang="en-US" sz="4000"/>
          </a:p>
        </p:txBody>
      </p:sp>
      <p:sp>
        <p:nvSpPr>
          <p:cNvPr id="60419" name="Rectangle 3"/>
          <p:cNvSpPr>
            <a:spLocks noGrp="1" noChangeArrowheads="1"/>
          </p:cNvSpPr>
          <p:nvPr>
            <p:ph type="body" idx="1"/>
          </p:nvPr>
        </p:nvSpPr>
        <p:spPr/>
        <p:txBody>
          <a:bodyPr/>
          <a:lstStyle/>
          <a:p>
            <a:pPr eaLnBrk="1" hangingPunct="1">
              <a:lnSpc>
                <a:spcPct val="90000"/>
              </a:lnSpc>
            </a:pPr>
            <a:r>
              <a:rPr lang="en-US" altLang="en-US" smtClean="0"/>
              <a:t>Aid to African countries must be structured in ways that speed up, rather that impede growth.  The current large volume of aid to developing countries poses a number of dangers:  It could soften and overshadow the actual the budget constraints faced by many of these countries, thus leading to the postponement of the required structural reforms in both the public and private sectors. </a:t>
            </a:r>
          </a:p>
        </p:txBody>
      </p:sp>
      <p:sp>
        <p:nvSpPr>
          <p:cNvPr id="60420"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DA880186-C0DD-4EB3-92C4-4E53F87AB3D5}" type="datetime1">
              <a:rPr lang="en-US" altLang="en-US" sz="1400"/>
              <a:pPr>
                <a:spcBef>
                  <a:spcPct val="0"/>
                </a:spcBef>
                <a:buFontTx/>
                <a:buNone/>
              </a:pPr>
              <a:t>28-Apr-25</a:t>
            </a:fld>
            <a:endParaRPr lang="en-US" altLang="en-US" sz="1400"/>
          </a:p>
        </p:txBody>
      </p:sp>
      <p:sp>
        <p:nvSpPr>
          <p:cNvPr id="60421"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7B0A6074-85C0-4D36-A71C-A6826B10EB89}" type="slidenum">
              <a:rPr lang="en-US" altLang="en-US" sz="1400"/>
              <a:pPr>
                <a:spcBef>
                  <a:spcPct val="0"/>
                </a:spcBef>
                <a:buFontTx/>
                <a:buNone/>
              </a:pPr>
              <a:t>55</a:t>
            </a:fld>
            <a:endParaRPr lang="en-US" altLang="en-US" sz="1400"/>
          </a:p>
        </p:txBody>
      </p:sp>
    </p:spTree>
    <p:extLst>
      <p:ext uri="{BB962C8B-B14F-4D97-AF65-F5344CB8AC3E}">
        <p14:creationId xmlns:p14="http://schemas.microsoft.com/office/powerpoint/2010/main" val="376318777"/>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eaLnBrk="1" hangingPunct="1"/>
            <a:r>
              <a:rPr lang="en-US" altLang="en-US" sz="4000" b="1"/>
              <a:t>Conclusion</a:t>
            </a:r>
            <a:r>
              <a:rPr lang="en-US" altLang="en-US" sz="4000"/>
              <a:t/>
            </a:r>
            <a:br>
              <a:rPr lang="en-US" altLang="en-US" sz="4000"/>
            </a:br>
            <a:r>
              <a:rPr lang="en-US" altLang="en-US" sz="4000"/>
              <a:t>cntd</a:t>
            </a:r>
          </a:p>
        </p:txBody>
      </p:sp>
      <p:sp>
        <p:nvSpPr>
          <p:cNvPr id="61443" name="Rectangle 3"/>
          <p:cNvSpPr>
            <a:spLocks noGrp="1" noChangeArrowheads="1"/>
          </p:cNvSpPr>
          <p:nvPr>
            <p:ph type="body" idx="1"/>
          </p:nvPr>
        </p:nvSpPr>
        <p:spPr/>
        <p:txBody>
          <a:bodyPr/>
          <a:lstStyle/>
          <a:p>
            <a:pPr eaLnBrk="1" hangingPunct="1"/>
            <a:r>
              <a:rPr lang="en-US" altLang="en-US" dirty="0" smtClean="0"/>
              <a:t>However, the uniqueness of the development problems in developing countries, e.g. poor infrastructure, the low savings-investment, and the foreign exchange constraints, etc.,  dictate continued dependency on foreign  aid  by these economies.  </a:t>
            </a:r>
          </a:p>
        </p:txBody>
      </p:sp>
      <p:sp>
        <p:nvSpPr>
          <p:cNvPr id="61444"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0171A20-7497-4E75-A5B8-866B72D27EF3}" type="datetime1">
              <a:rPr lang="en-US" altLang="en-US" sz="1400"/>
              <a:pPr>
                <a:spcBef>
                  <a:spcPct val="0"/>
                </a:spcBef>
                <a:buFontTx/>
                <a:buNone/>
              </a:pPr>
              <a:t>28-Apr-25</a:t>
            </a:fld>
            <a:endParaRPr lang="en-US" altLang="en-US" sz="1400"/>
          </a:p>
        </p:txBody>
      </p:sp>
      <p:sp>
        <p:nvSpPr>
          <p:cNvPr id="61445"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D6859B82-E6D4-4137-A130-7715C05C5603}" type="slidenum">
              <a:rPr lang="en-US" altLang="en-US" sz="1400"/>
              <a:pPr>
                <a:spcBef>
                  <a:spcPct val="0"/>
                </a:spcBef>
                <a:buFontTx/>
                <a:buNone/>
              </a:pPr>
              <a:t>56</a:t>
            </a:fld>
            <a:endParaRPr lang="en-US" altLang="en-US" sz="1400"/>
          </a:p>
        </p:txBody>
      </p:sp>
    </p:spTree>
    <p:extLst>
      <p:ext uri="{BB962C8B-B14F-4D97-AF65-F5344CB8AC3E}">
        <p14:creationId xmlns:p14="http://schemas.microsoft.com/office/powerpoint/2010/main" val="1147538216"/>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eaLnBrk="1" hangingPunct="1"/>
            <a:r>
              <a:rPr lang="en-US" altLang="en-US" sz="4000" b="1"/>
              <a:t>Conclusion cntd</a:t>
            </a:r>
            <a:r>
              <a:rPr lang="en-US" altLang="en-US" sz="4000"/>
              <a:t/>
            </a:r>
            <a:br>
              <a:rPr lang="en-US" altLang="en-US" sz="4000"/>
            </a:br>
            <a:endParaRPr lang="en-US" altLang="en-US" sz="4000"/>
          </a:p>
        </p:txBody>
      </p:sp>
      <p:sp>
        <p:nvSpPr>
          <p:cNvPr id="62467" name="Rectangle 3"/>
          <p:cNvSpPr>
            <a:spLocks noGrp="1" noChangeArrowheads="1"/>
          </p:cNvSpPr>
          <p:nvPr>
            <p:ph type="body" idx="1"/>
          </p:nvPr>
        </p:nvSpPr>
        <p:spPr/>
        <p:txBody>
          <a:bodyPr/>
          <a:lstStyle/>
          <a:p>
            <a:pPr eaLnBrk="1" hangingPunct="1"/>
            <a:r>
              <a:rPr lang="en-US" altLang="en-US" smtClean="0"/>
              <a:t>Even  with structural  adjustment policies  being  implemented   in many  of the contemporary developing countries, improved  savings and a better  investment  climate, Africa  and the rest of the  developing countries  will still require  exceptional  external assistance for at least another decade.  </a:t>
            </a:r>
          </a:p>
        </p:txBody>
      </p:sp>
      <p:sp>
        <p:nvSpPr>
          <p:cNvPr id="62468"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11AF02B4-8C93-40DC-A354-CDEAAC4A7D83}" type="datetime1">
              <a:rPr lang="en-US" altLang="en-US" sz="1400"/>
              <a:pPr>
                <a:spcBef>
                  <a:spcPct val="0"/>
                </a:spcBef>
                <a:buFontTx/>
                <a:buNone/>
              </a:pPr>
              <a:t>28-Apr-25</a:t>
            </a:fld>
            <a:endParaRPr lang="en-US" altLang="en-US" sz="1400"/>
          </a:p>
        </p:txBody>
      </p:sp>
      <p:sp>
        <p:nvSpPr>
          <p:cNvPr id="62469"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86B9E1D-2F3C-4B27-B6AE-15726883ADB3}" type="slidenum">
              <a:rPr lang="en-US" altLang="en-US" sz="1400"/>
              <a:pPr>
                <a:spcBef>
                  <a:spcPct val="0"/>
                </a:spcBef>
                <a:buFontTx/>
                <a:buNone/>
              </a:pPr>
              <a:t>57</a:t>
            </a:fld>
            <a:endParaRPr lang="en-US" altLang="en-US" sz="1400"/>
          </a:p>
        </p:txBody>
      </p:sp>
    </p:spTree>
    <p:extLst>
      <p:ext uri="{BB962C8B-B14F-4D97-AF65-F5344CB8AC3E}">
        <p14:creationId xmlns:p14="http://schemas.microsoft.com/office/powerpoint/2010/main" val="533521617"/>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r>
              <a:rPr lang="en-US" altLang="en-US" sz="4000" b="1"/>
              <a:t>Conclusion</a:t>
            </a:r>
            <a:r>
              <a:rPr lang="en-US" altLang="en-US" sz="4000"/>
              <a:t/>
            </a:r>
            <a:br>
              <a:rPr lang="en-US" altLang="en-US" sz="4000"/>
            </a:br>
            <a:r>
              <a:rPr lang="en-US" altLang="en-US" sz="4000"/>
              <a:t>cntd</a:t>
            </a:r>
          </a:p>
        </p:txBody>
      </p:sp>
      <p:sp>
        <p:nvSpPr>
          <p:cNvPr id="63491" name="Rectangle 3"/>
          <p:cNvSpPr>
            <a:spLocks noGrp="1" noChangeArrowheads="1"/>
          </p:cNvSpPr>
          <p:nvPr>
            <p:ph type="body" idx="1"/>
          </p:nvPr>
        </p:nvSpPr>
        <p:spPr/>
        <p:txBody>
          <a:bodyPr/>
          <a:lstStyle/>
          <a:p>
            <a:pPr eaLnBrk="1" hangingPunct="1"/>
            <a:r>
              <a:rPr lang="en-US" altLang="en-US" smtClean="0"/>
              <a:t>Extended aid flows need therefore to be linked to strong reform programmes and better governance if developing countries are to achieve the intended benefits.</a:t>
            </a:r>
          </a:p>
          <a:p>
            <a:pPr eaLnBrk="1" hangingPunct="1"/>
            <a:endParaRPr lang="en-US" altLang="en-US" smtClean="0"/>
          </a:p>
          <a:p>
            <a:pPr eaLnBrk="1" hangingPunct="1"/>
            <a:endParaRPr lang="en-US" altLang="en-US" smtClean="0"/>
          </a:p>
        </p:txBody>
      </p:sp>
      <p:sp>
        <p:nvSpPr>
          <p:cNvPr id="63492"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8E47EA1-243B-4449-96C0-4AB6FCB6F3C8}" type="datetime1">
              <a:rPr lang="en-US" altLang="en-US" sz="1400"/>
              <a:pPr>
                <a:spcBef>
                  <a:spcPct val="0"/>
                </a:spcBef>
                <a:buFontTx/>
                <a:buNone/>
              </a:pPr>
              <a:t>28-Apr-25</a:t>
            </a:fld>
            <a:endParaRPr lang="en-US" altLang="en-US" sz="1400"/>
          </a:p>
        </p:txBody>
      </p:sp>
      <p:sp>
        <p:nvSpPr>
          <p:cNvPr id="63493"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B4A087A2-4605-493C-A723-1FB3752E7604}" type="slidenum">
              <a:rPr lang="en-US" altLang="en-US" sz="1400"/>
              <a:pPr>
                <a:spcBef>
                  <a:spcPct val="0"/>
                </a:spcBef>
                <a:buFontTx/>
                <a:buNone/>
              </a:pPr>
              <a:t>58</a:t>
            </a:fld>
            <a:endParaRPr lang="en-US" altLang="en-US" sz="1400"/>
          </a:p>
        </p:txBody>
      </p:sp>
    </p:spTree>
    <p:extLst>
      <p:ext uri="{BB962C8B-B14F-4D97-AF65-F5344CB8AC3E}">
        <p14:creationId xmlns:p14="http://schemas.microsoft.com/office/powerpoint/2010/main" val="1629818871"/>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eaLnBrk="1" hangingPunct="1"/>
            <a:r>
              <a:rPr lang="en-US" altLang="en-US" sz="4000" b="1"/>
              <a:t>Review Questions</a:t>
            </a:r>
            <a:r>
              <a:rPr lang="en-US" altLang="en-US" sz="4000"/>
              <a:t/>
            </a:r>
            <a:br>
              <a:rPr lang="en-US" altLang="en-US" sz="4000"/>
            </a:br>
            <a:endParaRPr lang="en-US" altLang="en-US" sz="4000"/>
          </a:p>
        </p:txBody>
      </p:sp>
      <p:sp>
        <p:nvSpPr>
          <p:cNvPr id="64515" name="Rectangle 3"/>
          <p:cNvSpPr>
            <a:spLocks noGrp="1" noChangeArrowheads="1"/>
          </p:cNvSpPr>
          <p:nvPr>
            <p:ph type="body" idx="1"/>
          </p:nvPr>
        </p:nvSpPr>
        <p:spPr/>
        <p:txBody>
          <a:bodyPr/>
          <a:lstStyle/>
          <a:p>
            <a:pPr marL="0" indent="0">
              <a:buNone/>
            </a:pPr>
            <a:r>
              <a:rPr lang="en-US" altLang="en-US" smtClean="0"/>
              <a:t>1. Examine the nature of foreign aid given to developing countries by rich nations.</a:t>
            </a:r>
          </a:p>
          <a:p>
            <a:pPr marL="0" indent="0">
              <a:buNone/>
            </a:pPr>
            <a:r>
              <a:rPr lang="en-US" altLang="en-US" smtClean="0"/>
              <a:t>2. Discuss the impact of foreign aid on the development process of recipient nations.</a:t>
            </a:r>
          </a:p>
        </p:txBody>
      </p:sp>
      <p:sp>
        <p:nvSpPr>
          <p:cNvPr id="64516"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ABA90C9B-0472-4546-A9CF-E96F43EC645F}" type="datetime1">
              <a:rPr lang="en-US" altLang="en-US" sz="1400"/>
              <a:pPr>
                <a:spcBef>
                  <a:spcPct val="0"/>
                </a:spcBef>
                <a:buFontTx/>
                <a:buNone/>
              </a:pPr>
              <a:t>28-Apr-25</a:t>
            </a:fld>
            <a:endParaRPr lang="en-US" altLang="en-US" sz="1400"/>
          </a:p>
        </p:txBody>
      </p:sp>
      <p:sp>
        <p:nvSpPr>
          <p:cNvPr id="64517"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F25BE73-3741-4405-95C1-71B8C1799266}" type="slidenum">
              <a:rPr lang="en-US" altLang="en-US" sz="1400"/>
              <a:pPr>
                <a:spcBef>
                  <a:spcPct val="0"/>
                </a:spcBef>
                <a:buFontTx/>
                <a:buNone/>
              </a:pPr>
              <a:t>59</a:t>
            </a:fld>
            <a:endParaRPr lang="en-US" altLang="en-US" sz="1400"/>
          </a:p>
        </p:txBody>
      </p:sp>
    </p:spTree>
    <p:extLst>
      <p:ext uri="{BB962C8B-B14F-4D97-AF65-F5344CB8AC3E}">
        <p14:creationId xmlns:p14="http://schemas.microsoft.com/office/powerpoint/2010/main" val="12368640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altLang="en-US" b="1" smtClean="0"/>
              <a:t>Types of Aid cntd</a:t>
            </a:r>
          </a:p>
        </p:txBody>
      </p:sp>
      <p:sp>
        <p:nvSpPr>
          <p:cNvPr id="10243" name="Rectangle 3"/>
          <p:cNvSpPr>
            <a:spLocks noGrp="1" noChangeArrowheads="1"/>
          </p:cNvSpPr>
          <p:nvPr>
            <p:ph type="body" idx="1"/>
          </p:nvPr>
        </p:nvSpPr>
        <p:spPr/>
        <p:txBody>
          <a:bodyPr/>
          <a:lstStyle/>
          <a:p>
            <a:pPr eaLnBrk="1" hangingPunct="1"/>
            <a:r>
              <a:rPr lang="en-US" altLang="en-US" b="1" smtClean="0"/>
              <a:t>Loans</a:t>
            </a:r>
            <a:endParaRPr lang="en-US" altLang="en-US" smtClean="0"/>
          </a:p>
          <a:p>
            <a:pPr eaLnBrk="1" hangingPunct="1"/>
            <a:r>
              <a:rPr lang="en-US" altLang="en-US" smtClean="0"/>
              <a:t>Loans can be hard (commercial) or soft (concessional), depending on the interest rate charged and the repayment terms.  </a:t>
            </a:r>
          </a:p>
        </p:txBody>
      </p:sp>
      <p:sp>
        <p:nvSpPr>
          <p:cNvPr id="10244"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8915931-5C12-498A-84E6-F80E3BF8CA90}" type="datetime1">
              <a:rPr lang="en-US" altLang="en-US" sz="1400"/>
              <a:pPr>
                <a:spcBef>
                  <a:spcPct val="0"/>
                </a:spcBef>
                <a:buFontTx/>
                <a:buNone/>
              </a:pPr>
              <a:t>28-Apr-25</a:t>
            </a:fld>
            <a:endParaRPr lang="en-US" altLang="en-US" sz="1400"/>
          </a:p>
        </p:txBody>
      </p:sp>
      <p:sp>
        <p:nvSpPr>
          <p:cNvPr id="10245"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6B13A07A-C8DC-4EC7-AE24-162E4AD83529}" type="slidenum">
              <a:rPr lang="en-US" altLang="en-US" sz="1400"/>
              <a:pPr>
                <a:spcBef>
                  <a:spcPct val="0"/>
                </a:spcBef>
                <a:buFontTx/>
                <a:buNone/>
              </a:pPr>
              <a:t>6</a:t>
            </a:fld>
            <a:endParaRPr lang="en-US" altLang="en-US" sz="1400"/>
          </a:p>
        </p:txBody>
      </p:sp>
    </p:spTree>
    <p:extLst>
      <p:ext uri="{BB962C8B-B14F-4D97-AF65-F5344CB8AC3E}">
        <p14:creationId xmlns:p14="http://schemas.microsoft.com/office/powerpoint/2010/main" val="2747832079"/>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B8A171D-E85B-4A4F-8991-62C1DAAA7C49}" type="slidenum">
              <a:rPr lang="en-US" sz="1200">
                <a:solidFill>
                  <a:srgbClr val="898989"/>
                </a:solidFill>
              </a:rPr>
              <a:pPr>
                <a:spcBef>
                  <a:spcPct val="0"/>
                </a:spcBef>
                <a:buFontTx/>
                <a:buNone/>
              </a:pPr>
              <a:t>60</a:t>
            </a:fld>
            <a:endParaRPr lang="en-US" sz="1200">
              <a:solidFill>
                <a:srgbClr val="898989"/>
              </a:solidFill>
            </a:endParaRPr>
          </a:p>
        </p:txBody>
      </p:sp>
      <p:sp>
        <p:nvSpPr>
          <p:cNvPr id="234500" name="Rectangle 3"/>
          <p:cNvSpPr>
            <a:spLocks noGrp="1" noChangeArrowheads="1"/>
          </p:cNvSpPr>
          <p:nvPr>
            <p:ph type="subTitle" idx="1"/>
          </p:nvPr>
        </p:nvSpPr>
        <p:spPr>
          <a:xfrm>
            <a:off x="1905000" y="1981200"/>
            <a:ext cx="8229600" cy="2743200"/>
          </a:xfrm>
        </p:spPr>
        <p:txBody>
          <a:bodyPr rtlCol="0">
            <a:noAutofit/>
          </a:bodyPr>
          <a:lstStyle/>
          <a:p>
            <a:pPr>
              <a:defRPr/>
            </a:pPr>
            <a:r>
              <a:rPr lang="en-GB" sz="5400" b="1" dirty="0"/>
              <a:t>Foreign Capital Investment and Foreign aid</a:t>
            </a:r>
            <a:endParaRPr lang="en-US" sz="5400" b="1" dirty="0"/>
          </a:p>
        </p:txBody>
      </p:sp>
      <p:sp>
        <p:nvSpPr>
          <p:cNvPr id="234501" name="Date Placeholder 5"/>
          <p:cNvSpPr>
            <a:spLocks noGrp="1"/>
          </p:cNvSpPr>
          <p:nvPr>
            <p:ph type="dt" sz="quarter" idx="10"/>
          </p:nvPr>
        </p:nvSpPr>
        <p:spPr/>
        <p:txBody>
          <a:bodyPr/>
          <a:lstStyle/>
          <a:p>
            <a:pPr>
              <a:defRPr/>
            </a:pPr>
            <a:fld id="{C6943F36-9295-4AA3-BCDD-4540E554CF38}" type="datetime1">
              <a:rPr lang="en-US"/>
              <a:pPr>
                <a:defRPr/>
              </a:pPr>
              <a:t>28-Apr-25</a:t>
            </a:fld>
            <a:endParaRPr lang="en-US"/>
          </a:p>
        </p:txBody>
      </p:sp>
    </p:spTree>
    <p:extLst>
      <p:ext uri="{BB962C8B-B14F-4D97-AF65-F5344CB8AC3E}">
        <p14:creationId xmlns:p14="http://schemas.microsoft.com/office/powerpoint/2010/main" val="1452457295"/>
      </p:ext>
    </p:extLst>
  </p:cSld>
  <p:clrMapOvr>
    <a:masterClrMapping/>
  </p:clrMapOv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2"/>
          <p:cNvSpPr>
            <a:spLocks noGrp="1" noChangeArrowheads="1"/>
          </p:cNvSpPr>
          <p:nvPr>
            <p:ph type="title"/>
          </p:nvPr>
        </p:nvSpPr>
        <p:spPr/>
        <p:txBody>
          <a:bodyPr/>
          <a:lstStyle/>
          <a:p>
            <a:pPr eaLnBrk="1" hangingPunct="1"/>
            <a:r>
              <a:rPr lang="en-GB" smtClean="0"/>
              <a:t>Introduction</a:t>
            </a:r>
            <a:endParaRPr lang="en-US" smtClean="0"/>
          </a:p>
        </p:txBody>
      </p:sp>
      <p:sp>
        <p:nvSpPr>
          <p:cNvPr id="256003" name="Rectangle 3"/>
          <p:cNvSpPr>
            <a:spLocks noGrp="1" noChangeArrowheads="1"/>
          </p:cNvSpPr>
          <p:nvPr>
            <p:ph type="body" idx="1"/>
          </p:nvPr>
        </p:nvSpPr>
        <p:spPr>
          <a:xfrm>
            <a:off x="1981200" y="1600201"/>
            <a:ext cx="8458200" cy="4525963"/>
          </a:xfrm>
        </p:spPr>
        <p:txBody>
          <a:bodyPr/>
          <a:lstStyle/>
          <a:p>
            <a:pPr eaLnBrk="1" hangingPunct="1"/>
            <a:r>
              <a:rPr lang="en-GB" smtClean="0"/>
              <a:t>Is foreign capital indispensable for accelerating economic development among LDCs?</a:t>
            </a:r>
          </a:p>
          <a:p>
            <a:pPr eaLnBrk="1" hangingPunct="1">
              <a:buFontTx/>
              <a:buNone/>
            </a:pPr>
            <a:endParaRPr lang="en-GB" smtClean="0"/>
          </a:p>
          <a:p>
            <a:pPr eaLnBrk="1" hangingPunct="1"/>
            <a:r>
              <a:rPr lang="en-GB" smtClean="0"/>
              <a:t>Is foreign aid indispensable for accelerating economic development among LDCs? </a:t>
            </a:r>
            <a:endParaRPr lang="en-US" smtClean="0"/>
          </a:p>
        </p:txBody>
      </p:sp>
      <p:sp>
        <p:nvSpPr>
          <p:cNvPr id="235524" name="Date Placeholder 3"/>
          <p:cNvSpPr>
            <a:spLocks noGrp="1"/>
          </p:cNvSpPr>
          <p:nvPr>
            <p:ph type="dt" sz="quarter" idx="10"/>
          </p:nvPr>
        </p:nvSpPr>
        <p:spPr/>
        <p:txBody>
          <a:bodyPr/>
          <a:lstStyle/>
          <a:p>
            <a:pPr>
              <a:defRPr/>
            </a:pPr>
            <a:fld id="{59E8E1EC-196A-4CBA-AD46-65EC6C03C28E}" type="datetime1">
              <a:rPr lang="en-US"/>
              <a:pPr>
                <a:defRPr/>
              </a:pPr>
              <a:t>28-Apr-25</a:t>
            </a:fld>
            <a:endParaRPr lang="en-US"/>
          </a:p>
        </p:txBody>
      </p:sp>
      <p:sp>
        <p:nvSpPr>
          <p:cNvPr id="256005"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42397724-8B1D-4987-9591-23D88F2ABDD0}" type="slidenum">
              <a:rPr lang="en-US" sz="1200">
                <a:solidFill>
                  <a:srgbClr val="898989"/>
                </a:solidFill>
              </a:rPr>
              <a:pPr>
                <a:spcBef>
                  <a:spcPct val="0"/>
                </a:spcBef>
                <a:buFontTx/>
                <a:buNone/>
              </a:pPr>
              <a:t>61</a:t>
            </a:fld>
            <a:endParaRPr lang="en-US" sz="1200">
              <a:solidFill>
                <a:srgbClr val="898989"/>
              </a:solidFill>
            </a:endParaRPr>
          </a:p>
        </p:txBody>
      </p:sp>
    </p:spTree>
    <p:extLst>
      <p:ext uri="{BB962C8B-B14F-4D97-AF65-F5344CB8AC3E}">
        <p14:creationId xmlns:p14="http://schemas.microsoft.com/office/powerpoint/2010/main" val="331531297"/>
      </p:ext>
    </p:extLst>
  </p:cSld>
  <p:clrMapOvr>
    <a:masterClrMapping/>
  </p:clrMapOvr>
  <p:transition>
    <p:fade/>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Rectangle 2"/>
          <p:cNvSpPr>
            <a:spLocks noGrp="1" noChangeArrowheads="1"/>
          </p:cNvSpPr>
          <p:nvPr>
            <p:ph type="title"/>
          </p:nvPr>
        </p:nvSpPr>
        <p:spPr>
          <a:xfrm>
            <a:off x="1703389" y="381000"/>
            <a:ext cx="8785225" cy="457200"/>
          </a:xfrm>
        </p:spPr>
        <p:txBody>
          <a:bodyPr rtlCol="0">
            <a:normAutofit fontScale="90000"/>
          </a:bodyPr>
          <a:lstStyle/>
          <a:p>
            <a:pPr>
              <a:defRPr/>
            </a:pPr>
            <a:r>
              <a:rPr lang="en-GB" sz="3600" dirty="0"/>
              <a:t>Types  of foreign capital</a:t>
            </a:r>
            <a:endParaRPr lang="en-US" sz="3600" dirty="0"/>
          </a:p>
        </p:txBody>
      </p:sp>
      <p:sp>
        <p:nvSpPr>
          <p:cNvPr id="257027" name="Rectangle 3"/>
          <p:cNvSpPr>
            <a:spLocks noGrp="1" noChangeArrowheads="1"/>
          </p:cNvSpPr>
          <p:nvPr>
            <p:ph type="body" idx="1"/>
          </p:nvPr>
        </p:nvSpPr>
        <p:spPr>
          <a:xfrm>
            <a:off x="1981200" y="990600"/>
            <a:ext cx="8458200" cy="5486400"/>
          </a:xfrm>
        </p:spPr>
        <p:txBody>
          <a:bodyPr>
            <a:normAutofit lnSpcReduction="10000"/>
          </a:bodyPr>
          <a:lstStyle/>
          <a:p>
            <a:pPr eaLnBrk="1" hangingPunct="1">
              <a:lnSpc>
                <a:spcPct val="90000"/>
              </a:lnSpc>
            </a:pPr>
            <a:r>
              <a:rPr lang="en-GB"/>
              <a:t>(a). Public foreign capital</a:t>
            </a:r>
          </a:p>
          <a:p>
            <a:pPr eaLnBrk="1" hangingPunct="1">
              <a:lnSpc>
                <a:spcPct val="90000"/>
              </a:lnSpc>
            </a:pPr>
            <a:endParaRPr lang="en-GB"/>
          </a:p>
          <a:p>
            <a:pPr eaLnBrk="1" hangingPunct="1">
              <a:lnSpc>
                <a:spcPct val="90000"/>
              </a:lnSpc>
            </a:pPr>
            <a:r>
              <a:rPr lang="en-GB"/>
              <a:t>(b). Private foreign capital</a:t>
            </a:r>
          </a:p>
          <a:p>
            <a:pPr lvl="2" eaLnBrk="1" hangingPunct="1">
              <a:lnSpc>
                <a:spcPct val="90000"/>
              </a:lnSpc>
            </a:pPr>
            <a:r>
              <a:rPr lang="en-GB" sz="2800"/>
              <a:t>Direct </a:t>
            </a:r>
          </a:p>
          <a:p>
            <a:pPr lvl="2" eaLnBrk="1" hangingPunct="1">
              <a:lnSpc>
                <a:spcPct val="90000"/>
              </a:lnSpc>
            </a:pPr>
            <a:r>
              <a:rPr lang="en-GB" sz="2800"/>
              <a:t>Indirect investment</a:t>
            </a:r>
          </a:p>
          <a:p>
            <a:pPr lvl="2" eaLnBrk="1" hangingPunct="1">
              <a:lnSpc>
                <a:spcPct val="90000"/>
              </a:lnSpc>
            </a:pPr>
            <a:endParaRPr lang="en-GB" sz="2800"/>
          </a:p>
          <a:p>
            <a:pPr eaLnBrk="1" hangingPunct="1">
              <a:lnSpc>
                <a:spcPct val="90000"/>
              </a:lnSpc>
            </a:pPr>
            <a:r>
              <a:rPr lang="en-GB"/>
              <a:t>Direct investment: =&gt; the concerns of the investing country exercise </a:t>
            </a:r>
            <a:r>
              <a:rPr lang="en-GB" i="1"/>
              <a:t>de fecto</a:t>
            </a:r>
            <a:r>
              <a:rPr lang="en-GB"/>
              <a:t> or </a:t>
            </a:r>
            <a:r>
              <a:rPr lang="en-GB" i="1"/>
              <a:t>de jure</a:t>
            </a:r>
            <a:r>
              <a:rPr lang="en-GB"/>
              <a:t> control over the assets in the capital importing country by means of that investment</a:t>
            </a:r>
          </a:p>
          <a:p>
            <a:pPr eaLnBrk="1" hangingPunct="1">
              <a:lnSpc>
                <a:spcPct val="90000"/>
              </a:lnSpc>
              <a:buFontTx/>
              <a:buNone/>
            </a:pPr>
            <a:endParaRPr lang="en-GB"/>
          </a:p>
          <a:p>
            <a:pPr eaLnBrk="1" hangingPunct="1">
              <a:lnSpc>
                <a:spcPct val="90000"/>
              </a:lnSpc>
            </a:pPr>
            <a:r>
              <a:rPr lang="en-GB"/>
              <a:t>Commonly done by MNCs or TNCs</a:t>
            </a:r>
            <a:endParaRPr lang="en-US"/>
          </a:p>
        </p:txBody>
      </p:sp>
      <p:sp>
        <p:nvSpPr>
          <p:cNvPr id="236548" name="Date Placeholder 3"/>
          <p:cNvSpPr>
            <a:spLocks noGrp="1"/>
          </p:cNvSpPr>
          <p:nvPr>
            <p:ph type="dt" sz="quarter" idx="10"/>
          </p:nvPr>
        </p:nvSpPr>
        <p:spPr/>
        <p:txBody>
          <a:bodyPr/>
          <a:lstStyle/>
          <a:p>
            <a:pPr>
              <a:defRPr/>
            </a:pPr>
            <a:fld id="{494AD5BD-22F7-4392-B22C-D3D9BF762C68}" type="datetime1">
              <a:rPr lang="en-US"/>
              <a:pPr>
                <a:defRPr/>
              </a:pPr>
              <a:t>28-Apr-25</a:t>
            </a:fld>
            <a:endParaRPr lang="en-US"/>
          </a:p>
        </p:txBody>
      </p:sp>
      <p:sp>
        <p:nvSpPr>
          <p:cNvPr id="257029"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1355DC4A-D4A2-4510-B9CA-D2A4A657E27E}" type="slidenum">
              <a:rPr lang="en-US" sz="1200">
                <a:solidFill>
                  <a:srgbClr val="898989"/>
                </a:solidFill>
              </a:rPr>
              <a:pPr>
                <a:spcBef>
                  <a:spcPct val="0"/>
                </a:spcBef>
                <a:buFontTx/>
                <a:buNone/>
              </a:pPr>
              <a:t>62</a:t>
            </a:fld>
            <a:endParaRPr lang="en-US" sz="1200">
              <a:solidFill>
                <a:srgbClr val="898989"/>
              </a:solidFill>
            </a:endParaRPr>
          </a:p>
        </p:txBody>
      </p:sp>
    </p:spTree>
    <p:extLst>
      <p:ext uri="{BB962C8B-B14F-4D97-AF65-F5344CB8AC3E}">
        <p14:creationId xmlns:p14="http://schemas.microsoft.com/office/powerpoint/2010/main" val="2361001048"/>
      </p:ext>
    </p:extLst>
  </p:cSld>
  <p:clrMapOvr>
    <a:masterClrMapping/>
  </p:clrMapOvr>
  <p:transition>
    <p:fade/>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Rectangle 2"/>
          <p:cNvSpPr>
            <a:spLocks noGrp="1" noChangeArrowheads="1"/>
          </p:cNvSpPr>
          <p:nvPr>
            <p:ph type="title"/>
          </p:nvPr>
        </p:nvSpPr>
        <p:spPr>
          <a:xfrm>
            <a:off x="1703389" y="1"/>
            <a:ext cx="8785225" cy="487363"/>
          </a:xfrm>
        </p:spPr>
        <p:txBody>
          <a:bodyPr rtlCol="0">
            <a:normAutofit fontScale="90000"/>
          </a:bodyPr>
          <a:lstStyle/>
          <a:p>
            <a:pPr>
              <a:defRPr/>
            </a:pPr>
            <a:r>
              <a:rPr lang="en-GB" sz="3200"/>
              <a:t>Contn….</a:t>
            </a:r>
            <a:endParaRPr lang="en-US" sz="3200"/>
          </a:p>
        </p:txBody>
      </p:sp>
      <p:sp>
        <p:nvSpPr>
          <p:cNvPr id="258051" name="Rectangle 3"/>
          <p:cNvSpPr>
            <a:spLocks noGrp="1" noChangeArrowheads="1"/>
          </p:cNvSpPr>
          <p:nvPr>
            <p:ph type="body" idx="1"/>
          </p:nvPr>
        </p:nvSpPr>
        <p:spPr>
          <a:xfrm>
            <a:off x="1981200" y="1066801"/>
            <a:ext cx="8229600" cy="5059363"/>
          </a:xfrm>
        </p:spPr>
        <p:txBody>
          <a:bodyPr>
            <a:normAutofit lnSpcReduction="10000"/>
          </a:bodyPr>
          <a:lstStyle/>
          <a:p>
            <a:pPr eaLnBrk="1" hangingPunct="1">
              <a:lnSpc>
                <a:spcPct val="90000"/>
              </a:lnSpc>
            </a:pPr>
            <a:r>
              <a:rPr lang="en-GB"/>
              <a:t>Indirect investment= “portfolio” or “rentier” investment</a:t>
            </a:r>
          </a:p>
          <a:p>
            <a:pPr eaLnBrk="1" hangingPunct="1">
              <a:lnSpc>
                <a:spcPct val="90000"/>
              </a:lnSpc>
              <a:buFontTx/>
              <a:buNone/>
            </a:pPr>
            <a:endParaRPr lang="en-GB"/>
          </a:p>
          <a:p>
            <a:pPr eaLnBrk="1" hangingPunct="1">
              <a:lnSpc>
                <a:spcPct val="90000"/>
              </a:lnSpc>
            </a:pPr>
            <a:r>
              <a:rPr lang="en-GB"/>
              <a:t>Consists mainly of holding transferable securities (issued and guaranteed  by gov’t of the capital importing country), shares or debentures by the nationals of same country</a:t>
            </a:r>
          </a:p>
          <a:p>
            <a:pPr eaLnBrk="1" hangingPunct="1">
              <a:lnSpc>
                <a:spcPct val="90000"/>
              </a:lnSpc>
              <a:buFontTx/>
              <a:buNone/>
            </a:pPr>
            <a:endParaRPr lang="en-GB"/>
          </a:p>
          <a:p>
            <a:pPr eaLnBrk="1" hangingPunct="1">
              <a:lnSpc>
                <a:spcPct val="90000"/>
              </a:lnSpc>
            </a:pPr>
            <a:r>
              <a:rPr lang="en-GB"/>
              <a:t>Such holdings do not amount to a right of control of the company</a:t>
            </a:r>
          </a:p>
          <a:p>
            <a:pPr eaLnBrk="1" hangingPunct="1">
              <a:lnSpc>
                <a:spcPct val="90000"/>
              </a:lnSpc>
              <a:buFontTx/>
              <a:buNone/>
            </a:pPr>
            <a:endParaRPr lang="en-GB"/>
          </a:p>
          <a:p>
            <a:pPr eaLnBrk="1" hangingPunct="1">
              <a:lnSpc>
                <a:spcPct val="90000"/>
              </a:lnSpc>
            </a:pPr>
            <a:r>
              <a:rPr lang="en-GB"/>
              <a:t>Share holders are entitled to dividends only</a:t>
            </a:r>
            <a:endParaRPr lang="en-US"/>
          </a:p>
        </p:txBody>
      </p:sp>
      <p:sp>
        <p:nvSpPr>
          <p:cNvPr id="237572" name="Date Placeholder 3"/>
          <p:cNvSpPr>
            <a:spLocks noGrp="1"/>
          </p:cNvSpPr>
          <p:nvPr>
            <p:ph type="dt" sz="quarter" idx="10"/>
          </p:nvPr>
        </p:nvSpPr>
        <p:spPr/>
        <p:txBody>
          <a:bodyPr/>
          <a:lstStyle/>
          <a:p>
            <a:pPr>
              <a:defRPr/>
            </a:pPr>
            <a:fld id="{9545D631-9C40-471C-AA53-B78544DF5093}" type="datetime1">
              <a:rPr lang="en-US"/>
              <a:pPr>
                <a:defRPr/>
              </a:pPr>
              <a:t>28-Apr-25</a:t>
            </a:fld>
            <a:endParaRPr lang="en-US"/>
          </a:p>
        </p:txBody>
      </p:sp>
      <p:sp>
        <p:nvSpPr>
          <p:cNvPr id="258053"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47649E7E-7367-46E0-B177-E48F0E1D38CD}" type="slidenum">
              <a:rPr lang="en-US" sz="1200">
                <a:solidFill>
                  <a:srgbClr val="898989"/>
                </a:solidFill>
              </a:rPr>
              <a:pPr>
                <a:spcBef>
                  <a:spcPct val="0"/>
                </a:spcBef>
                <a:buFontTx/>
                <a:buNone/>
              </a:pPr>
              <a:t>63</a:t>
            </a:fld>
            <a:endParaRPr lang="en-US" sz="1200">
              <a:solidFill>
                <a:srgbClr val="898989"/>
              </a:solidFill>
            </a:endParaRPr>
          </a:p>
        </p:txBody>
      </p:sp>
    </p:spTree>
    <p:extLst>
      <p:ext uri="{BB962C8B-B14F-4D97-AF65-F5344CB8AC3E}">
        <p14:creationId xmlns:p14="http://schemas.microsoft.com/office/powerpoint/2010/main" val="1673602429"/>
      </p:ext>
    </p:extLst>
  </p:cSld>
  <p:clrMapOvr>
    <a:masterClrMapping/>
  </p:clrMapOvr>
  <p:transition>
    <p:fade/>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Rectangle 2"/>
          <p:cNvSpPr>
            <a:spLocks noGrp="1" noChangeArrowheads="1"/>
          </p:cNvSpPr>
          <p:nvPr>
            <p:ph type="title"/>
          </p:nvPr>
        </p:nvSpPr>
        <p:spPr>
          <a:xfrm>
            <a:off x="1703389" y="228600"/>
            <a:ext cx="8785225" cy="533400"/>
          </a:xfrm>
        </p:spPr>
        <p:txBody>
          <a:bodyPr>
            <a:normAutofit fontScale="90000"/>
          </a:bodyPr>
          <a:lstStyle/>
          <a:p>
            <a:pPr eaLnBrk="1" hangingPunct="1"/>
            <a:r>
              <a:rPr lang="en-GB" sz="3600"/>
              <a:t>Public foreign capital may consist of :</a:t>
            </a:r>
            <a:endParaRPr lang="en-US" sz="3600"/>
          </a:p>
        </p:txBody>
      </p:sp>
      <p:sp>
        <p:nvSpPr>
          <p:cNvPr id="238595" name="Rectangle 3"/>
          <p:cNvSpPr>
            <a:spLocks noGrp="1" noChangeArrowheads="1"/>
          </p:cNvSpPr>
          <p:nvPr>
            <p:ph type="body" idx="1"/>
          </p:nvPr>
        </p:nvSpPr>
        <p:spPr>
          <a:xfrm>
            <a:off x="2286000" y="1066801"/>
            <a:ext cx="7239000" cy="5059363"/>
          </a:xfrm>
        </p:spPr>
        <p:txBody>
          <a:bodyPr rtlCol="0">
            <a:normAutofit lnSpcReduction="10000"/>
          </a:bodyPr>
          <a:lstStyle/>
          <a:p>
            <a:pPr>
              <a:defRPr/>
            </a:pPr>
            <a:r>
              <a:rPr lang="en-GB" smtClean="0"/>
              <a:t>Bilateral hard loans (non-concessional): a government  giving loans to another </a:t>
            </a:r>
          </a:p>
          <a:p>
            <a:pPr>
              <a:buNone/>
              <a:defRPr/>
            </a:pPr>
            <a:endParaRPr lang="en-GB" smtClean="0">
              <a:solidFill>
                <a:srgbClr val="8A042D"/>
              </a:solidFill>
            </a:endParaRPr>
          </a:p>
          <a:p>
            <a:pPr>
              <a:defRPr/>
            </a:pPr>
            <a:r>
              <a:rPr lang="en-GB" smtClean="0"/>
              <a:t>Bilateral soft loans (concessional):  E.g a country selling items (food stuffs, inputs) to another </a:t>
            </a:r>
          </a:p>
          <a:p>
            <a:pPr>
              <a:defRPr/>
            </a:pPr>
            <a:endParaRPr lang="en-GB" smtClean="0"/>
          </a:p>
          <a:p>
            <a:pPr>
              <a:defRPr/>
            </a:pPr>
            <a:r>
              <a:rPr lang="en-GB" smtClean="0"/>
              <a:t>Multilateral loans: Many countries give assistance to one particular country </a:t>
            </a:r>
          </a:p>
          <a:p>
            <a:pPr>
              <a:buNone/>
              <a:defRPr/>
            </a:pPr>
            <a:endParaRPr lang="en-GB" smtClean="0"/>
          </a:p>
          <a:p>
            <a:pPr>
              <a:defRPr/>
            </a:pPr>
            <a:r>
              <a:rPr lang="en-GB" smtClean="0"/>
              <a:t>Intergovernmental grants : One government to another </a:t>
            </a:r>
          </a:p>
          <a:p>
            <a:pPr>
              <a:defRPr/>
            </a:pPr>
            <a:endParaRPr lang="en-GB" smtClean="0"/>
          </a:p>
          <a:p>
            <a:pPr>
              <a:defRPr/>
            </a:pPr>
            <a:endParaRPr lang="en-US" smtClean="0"/>
          </a:p>
        </p:txBody>
      </p:sp>
      <p:sp>
        <p:nvSpPr>
          <p:cNvPr id="238596" name="Date Placeholder 3"/>
          <p:cNvSpPr>
            <a:spLocks noGrp="1"/>
          </p:cNvSpPr>
          <p:nvPr>
            <p:ph type="dt" sz="quarter" idx="10"/>
          </p:nvPr>
        </p:nvSpPr>
        <p:spPr/>
        <p:txBody>
          <a:bodyPr/>
          <a:lstStyle/>
          <a:p>
            <a:pPr>
              <a:defRPr/>
            </a:pPr>
            <a:fld id="{C47B99AC-AF72-426B-9892-EE4F09FA316B}" type="datetime1">
              <a:rPr lang="en-US"/>
              <a:pPr>
                <a:defRPr/>
              </a:pPr>
              <a:t>28-Apr-25</a:t>
            </a:fld>
            <a:endParaRPr lang="en-US"/>
          </a:p>
        </p:txBody>
      </p:sp>
      <p:sp>
        <p:nvSpPr>
          <p:cNvPr id="259077"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C2394849-3485-43BC-9660-88A349724047}" type="slidenum">
              <a:rPr lang="en-US" sz="1200">
                <a:solidFill>
                  <a:srgbClr val="898989"/>
                </a:solidFill>
              </a:rPr>
              <a:pPr>
                <a:spcBef>
                  <a:spcPct val="0"/>
                </a:spcBef>
                <a:buFontTx/>
                <a:buNone/>
              </a:pPr>
              <a:t>64</a:t>
            </a:fld>
            <a:endParaRPr lang="en-US" sz="1200">
              <a:solidFill>
                <a:srgbClr val="898989"/>
              </a:solidFill>
            </a:endParaRPr>
          </a:p>
        </p:txBody>
      </p:sp>
    </p:spTree>
    <p:extLst>
      <p:ext uri="{BB962C8B-B14F-4D97-AF65-F5344CB8AC3E}">
        <p14:creationId xmlns:p14="http://schemas.microsoft.com/office/powerpoint/2010/main" val="3253017567"/>
      </p:ext>
    </p:extLst>
  </p:cSld>
  <p:clrMapOvr>
    <a:masterClrMapping/>
  </p:clrMapOvr>
  <p:transition>
    <p:fade/>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Rectangle 2"/>
          <p:cNvSpPr>
            <a:spLocks noGrp="1" noChangeArrowheads="1"/>
          </p:cNvSpPr>
          <p:nvPr>
            <p:ph type="title"/>
          </p:nvPr>
        </p:nvSpPr>
        <p:spPr>
          <a:xfrm>
            <a:off x="1676401" y="304801"/>
            <a:ext cx="8785225" cy="411163"/>
          </a:xfrm>
        </p:spPr>
        <p:txBody>
          <a:bodyPr>
            <a:normAutofit fontScale="90000"/>
          </a:bodyPr>
          <a:lstStyle/>
          <a:p>
            <a:pPr eaLnBrk="1" hangingPunct="1"/>
            <a:r>
              <a:rPr lang="en-GB" smtClean="0"/>
              <a:t>Arguments for foreign capital investment</a:t>
            </a:r>
            <a:endParaRPr lang="en-US" smtClean="0"/>
          </a:p>
        </p:txBody>
      </p:sp>
      <p:sp>
        <p:nvSpPr>
          <p:cNvPr id="260099" name="Rectangle 3"/>
          <p:cNvSpPr>
            <a:spLocks noGrp="1" noChangeArrowheads="1"/>
          </p:cNvSpPr>
          <p:nvPr>
            <p:ph type="body" idx="1"/>
          </p:nvPr>
        </p:nvSpPr>
        <p:spPr>
          <a:xfrm>
            <a:off x="2286000" y="1295400"/>
            <a:ext cx="7620000" cy="5257800"/>
          </a:xfrm>
        </p:spPr>
        <p:txBody>
          <a:bodyPr/>
          <a:lstStyle/>
          <a:p>
            <a:pPr eaLnBrk="1" hangingPunct="1"/>
            <a:r>
              <a:rPr lang="en-GB" smtClean="0"/>
              <a:t>Filling the savings gaps (resource gap)</a:t>
            </a:r>
          </a:p>
          <a:p>
            <a:pPr eaLnBrk="1" hangingPunct="1">
              <a:buFontTx/>
              <a:buNone/>
            </a:pPr>
            <a:endParaRPr lang="en-GB" smtClean="0"/>
          </a:p>
          <a:p>
            <a:pPr eaLnBrk="1" hangingPunct="1"/>
            <a:r>
              <a:rPr lang="en-GB" smtClean="0"/>
              <a:t>Filling the exchange/trade gap</a:t>
            </a:r>
          </a:p>
          <a:p>
            <a:pPr eaLnBrk="1" hangingPunct="1">
              <a:buFontTx/>
              <a:buNone/>
            </a:pPr>
            <a:endParaRPr lang="en-GB" smtClean="0"/>
          </a:p>
          <a:p>
            <a:pPr eaLnBrk="1" hangingPunct="1"/>
            <a:r>
              <a:rPr lang="en-GB" smtClean="0"/>
              <a:t>Revenue gaps</a:t>
            </a:r>
          </a:p>
          <a:p>
            <a:pPr eaLnBrk="1" hangingPunct="1">
              <a:buFontTx/>
              <a:buNone/>
            </a:pPr>
            <a:endParaRPr lang="en-GB" smtClean="0"/>
          </a:p>
          <a:p>
            <a:pPr eaLnBrk="1" hangingPunct="1"/>
            <a:r>
              <a:rPr lang="en-GB" smtClean="0"/>
              <a:t>Management gaps</a:t>
            </a:r>
          </a:p>
          <a:p>
            <a:pPr eaLnBrk="1" hangingPunct="1">
              <a:buFontTx/>
              <a:buNone/>
            </a:pPr>
            <a:endParaRPr lang="en-GB" smtClean="0"/>
          </a:p>
          <a:p>
            <a:pPr eaLnBrk="1" hangingPunct="1"/>
            <a:r>
              <a:rPr lang="en-GB" smtClean="0"/>
              <a:t>Technological gaps</a:t>
            </a:r>
            <a:endParaRPr lang="en-US" smtClean="0"/>
          </a:p>
        </p:txBody>
      </p:sp>
      <p:sp>
        <p:nvSpPr>
          <p:cNvPr id="239620" name="Date Placeholder 3"/>
          <p:cNvSpPr>
            <a:spLocks noGrp="1"/>
          </p:cNvSpPr>
          <p:nvPr>
            <p:ph type="dt" sz="quarter" idx="10"/>
          </p:nvPr>
        </p:nvSpPr>
        <p:spPr/>
        <p:txBody>
          <a:bodyPr/>
          <a:lstStyle/>
          <a:p>
            <a:pPr>
              <a:defRPr/>
            </a:pPr>
            <a:fld id="{8546C31B-021F-4F04-9C6C-EB7D1F71B7DE}" type="datetime1">
              <a:rPr lang="en-US"/>
              <a:pPr>
                <a:defRPr/>
              </a:pPr>
              <a:t>28-Apr-25</a:t>
            </a:fld>
            <a:endParaRPr lang="en-US"/>
          </a:p>
        </p:txBody>
      </p:sp>
      <p:sp>
        <p:nvSpPr>
          <p:cNvPr id="260101"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34CCC7E7-AE48-4B05-B667-421041233677}" type="slidenum">
              <a:rPr lang="en-US" sz="1200">
                <a:solidFill>
                  <a:srgbClr val="898989"/>
                </a:solidFill>
              </a:rPr>
              <a:pPr>
                <a:spcBef>
                  <a:spcPct val="0"/>
                </a:spcBef>
                <a:buFontTx/>
                <a:buNone/>
              </a:pPr>
              <a:t>65</a:t>
            </a:fld>
            <a:endParaRPr lang="en-US" sz="1200">
              <a:solidFill>
                <a:srgbClr val="898989"/>
              </a:solidFill>
            </a:endParaRPr>
          </a:p>
        </p:txBody>
      </p:sp>
    </p:spTree>
    <p:extLst>
      <p:ext uri="{BB962C8B-B14F-4D97-AF65-F5344CB8AC3E}">
        <p14:creationId xmlns:p14="http://schemas.microsoft.com/office/powerpoint/2010/main" val="3266533935"/>
      </p:ext>
    </p:extLst>
  </p:cSld>
  <p:clrMapOvr>
    <a:masterClrMapping/>
  </p:clrMapOvr>
  <p:transition>
    <p:fade/>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Rectangle 2"/>
          <p:cNvSpPr>
            <a:spLocks noGrp="1" noChangeArrowheads="1"/>
          </p:cNvSpPr>
          <p:nvPr>
            <p:ph type="title"/>
          </p:nvPr>
        </p:nvSpPr>
        <p:spPr>
          <a:xfrm>
            <a:off x="1676401" y="228601"/>
            <a:ext cx="8785225" cy="487363"/>
          </a:xfrm>
        </p:spPr>
        <p:txBody>
          <a:bodyPr>
            <a:normAutofit fontScale="90000"/>
          </a:bodyPr>
          <a:lstStyle/>
          <a:p>
            <a:pPr eaLnBrk="1" hangingPunct="1"/>
            <a:r>
              <a:rPr lang="en-GB" smtClean="0"/>
              <a:t>Arguments against foreign capital investment</a:t>
            </a:r>
            <a:endParaRPr lang="en-US" smtClean="0"/>
          </a:p>
        </p:txBody>
      </p:sp>
      <p:sp>
        <p:nvSpPr>
          <p:cNvPr id="261123" name="Rectangle 3"/>
          <p:cNvSpPr>
            <a:spLocks noGrp="1" noChangeArrowheads="1"/>
          </p:cNvSpPr>
          <p:nvPr>
            <p:ph type="body" idx="1"/>
          </p:nvPr>
        </p:nvSpPr>
        <p:spPr>
          <a:xfrm>
            <a:off x="2057400" y="990600"/>
            <a:ext cx="8229600" cy="5562600"/>
          </a:xfrm>
        </p:spPr>
        <p:txBody>
          <a:bodyPr>
            <a:normAutofit lnSpcReduction="10000"/>
          </a:bodyPr>
          <a:lstStyle/>
          <a:p>
            <a:pPr eaLnBrk="1" hangingPunct="1">
              <a:lnSpc>
                <a:spcPct val="80000"/>
              </a:lnSpc>
            </a:pPr>
            <a:r>
              <a:rPr lang="en-GB" sz="2400"/>
              <a:t>Failure to re-invest/ “plough back” the profits by MNCs (capital repatriation)</a:t>
            </a:r>
          </a:p>
          <a:p>
            <a:pPr eaLnBrk="1" hangingPunct="1">
              <a:lnSpc>
                <a:spcPct val="80000"/>
              </a:lnSpc>
            </a:pPr>
            <a:endParaRPr lang="en-GB" sz="2400"/>
          </a:p>
          <a:p>
            <a:pPr eaLnBrk="1" hangingPunct="1">
              <a:lnSpc>
                <a:spcPct val="80000"/>
              </a:lnSpc>
            </a:pPr>
            <a:r>
              <a:rPr lang="en-GB" sz="2400"/>
              <a:t>In LR MNCs may not fill the exchange gap because the may import highly price intermediate inputs </a:t>
            </a:r>
          </a:p>
          <a:p>
            <a:pPr eaLnBrk="1" hangingPunct="1">
              <a:lnSpc>
                <a:spcPct val="80000"/>
              </a:lnSpc>
              <a:buFontTx/>
              <a:buNone/>
            </a:pPr>
            <a:endParaRPr lang="en-GB" sz="2400"/>
          </a:p>
          <a:p>
            <a:pPr eaLnBrk="1" hangingPunct="1">
              <a:lnSpc>
                <a:spcPct val="80000"/>
              </a:lnSpc>
            </a:pPr>
            <a:r>
              <a:rPr lang="en-GB" sz="2400"/>
              <a:t>MNCs may not substantial contribute to public revenue b’se of high tax concessions, excessive investment allowances, disguised public subsidies by the host country</a:t>
            </a:r>
          </a:p>
          <a:p>
            <a:pPr eaLnBrk="1" hangingPunct="1">
              <a:lnSpc>
                <a:spcPct val="80000"/>
              </a:lnSpc>
              <a:buFontTx/>
              <a:buNone/>
            </a:pPr>
            <a:endParaRPr lang="en-GB" sz="2400"/>
          </a:p>
          <a:p>
            <a:pPr eaLnBrk="1" hangingPunct="1">
              <a:lnSpc>
                <a:spcPct val="80000"/>
              </a:lnSpc>
            </a:pPr>
            <a:r>
              <a:rPr lang="en-GB" sz="2400"/>
              <a:t>“Footless” capital (and its associate problems)</a:t>
            </a:r>
          </a:p>
          <a:p>
            <a:pPr eaLnBrk="1" hangingPunct="1">
              <a:lnSpc>
                <a:spcPct val="80000"/>
              </a:lnSpc>
              <a:buFontTx/>
              <a:buNone/>
            </a:pPr>
            <a:endParaRPr lang="en-GB" sz="2400"/>
          </a:p>
          <a:p>
            <a:pPr eaLnBrk="1" hangingPunct="1">
              <a:lnSpc>
                <a:spcPct val="80000"/>
              </a:lnSpc>
            </a:pPr>
            <a:r>
              <a:rPr lang="en-GB" sz="2400"/>
              <a:t>Management, skills and technology provided by the MNCs may be inappropriate to LDCs hence can lead to technological unemployment…… and my make host country dependent on MNCs</a:t>
            </a:r>
          </a:p>
          <a:p>
            <a:pPr eaLnBrk="1" hangingPunct="1">
              <a:lnSpc>
                <a:spcPct val="80000"/>
              </a:lnSpc>
              <a:buFontTx/>
              <a:buNone/>
            </a:pPr>
            <a:endParaRPr lang="en-GB" sz="2400"/>
          </a:p>
        </p:txBody>
      </p:sp>
      <p:sp>
        <p:nvSpPr>
          <p:cNvPr id="240644" name="Date Placeholder 3"/>
          <p:cNvSpPr>
            <a:spLocks noGrp="1"/>
          </p:cNvSpPr>
          <p:nvPr>
            <p:ph type="dt" sz="quarter" idx="10"/>
          </p:nvPr>
        </p:nvSpPr>
        <p:spPr/>
        <p:txBody>
          <a:bodyPr/>
          <a:lstStyle/>
          <a:p>
            <a:pPr>
              <a:defRPr/>
            </a:pPr>
            <a:fld id="{5CDF0CDB-4B67-44B5-AD72-EB9233ED2B0F}" type="datetime1">
              <a:rPr lang="en-US"/>
              <a:pPr>
                <a:defRPr/>
              </a:pPr>
              <a:t>28-Apr-25</a:t>
            </a:fld>
            <a:endParaRPr lang="en-US"/>
          </a:p>
        </p:txBody>
      </p:sp>
      <p:sp>
        <p:nvSpPr>
          <p:cNvPr id="261125"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62401AD-C5F9-4826-9E2E-68402CA8D579}" type="slidenum">
              <a:rPr lang="en-US" sz="1200">
                <a:solidFill>
                  <a:srgbClr val="898989"/>
                </a:solidFill>
              </a:rPr>
              <a:pPr>
                <a:spcBef>
                  <a:spcPct val="0"/>
                </a:spcBef>
                <a:buFontTx/>
                <a:buNone/>
              </a:pPr>
              <a:t>66</a:t>
            </a:fld>
            <a:endParaRPr lang="en-US" sz="1200">
              <a:solidFill>
                <a:srgbClr val="898989"/>
              </a:solidFill>
            </a:endParaRPr>
          </a:p>
        </p:txBody>
      </p:sp>
    </p:spTree>
    <p:extLst>
      <p:ext uri="{BB962C8B-B14F-4D97-AF65-F5344CB8AC3E}">
        <p14:creationId xmlns:p14="http://schemas.microsoft.com/office/powerpoint/2010/main" val="1340029578"/>
      </p:ext>
    </p:extLst>
  </p:cSld>
  <p:clrMapOvr>
    <a:masterClrMapping/>
  </p:clrMapOvr>
  <p:transition>
    <p:fade/>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Rectangle 3"/>
          <p:cNvSpPr>
            <a:spLocks noGrp="1" noChangeArrowheads="1"/>
          </p:cNvSpPr>
          <p:nvPr>
            <p:ph type="body" idx="1"/>
          </p:nvPr>
        </p:nvSpPr>
        <p:spPr>
          <a:xfrm>
            <a:off x="2057400" y="457200"/>
            <a:ext cx="8229600" cy="6096000"/>
          </a:xfrm>
        </p:spPr>
        <p:txBody>
          <a:bodyPr>
            <a:normAutofit lnSpcReduction="10000"/>
          </a:bodyPr>
          <a:lstStyle/>
          <a:p>
            <a:pPr eaLnBrk="1" hangingPunct="1">
              <a:lnSpc>
                <a:spcPct val="90000"/>
              </a:lnSpc>
            </a:pPr>
            <a:r>
              <a:rPr lang="en-GB" sz="2400"/>
              <a:t>May lead to income inequalities and RUM (…..)</a:t>
            </a:r>
            <a:endParaRPr lang="en-US" sz="2400"/>
          </a:p>
          <a:p>
            <a:pPr eaLnBrk="1" hangingPunct="1">
              <a:lnSpc>
                <a:spcPct val="90000"/>
              </a:lnSpc>
            </a:pPr>
            <a:endParaRPr lang="en-GB" sz="2400"/>
          </a:p>
          <a:p>
            <a:pPr eaLnBrk="1" hangingPunct="1">
              <a:lnSpc>
                <a:spcPct val="90000"/>
              </a:lnSpc>
            </a:pPr>
            <a:r>
              <a:rPr lang="en-GB" sz="2400"/>
              <a:t>“Inappropriate” products demanded by the rich in LDCs may be produced at the expense of essential products…inappropriate consumption through advertisement…..</a:t>
            </a:r>
          </a:p>
          <a:p>
            <a:pPr eaLnBrk="1" hangingPunct="1">
              <a:lnSpc>
                <a:spcPct val="90000"/>
              </a:lnSpc>
              <a:buFontTx/>
              <a:buNone/>
            </a:pPr>
            <a:endParaRPr lang="en-GB" sz="2400"/>
          </a:p>
          <a:p>
            <a:pPr eaLnBrk="1" hangingPunct="1">
              <a:lnSpc>
                <a:spcPct val="90000"/>
              </a:lnSpc>
            </a:pPr>
            <a:r>
              <a:rPr lang="en-GB" sz="2400"/>
              <a:t> MNCs misuse their economic powers to influence gov’t policies in direction unfavourable to development along as they fulfil their needs</a:t>
            </a:r>
          </a:p>
          <a:p>
            <a:pPr eaLnBrk="1" hangingPunct="1">
              <a:lnSpc>
                <a:spcPct val="90000"/>
              </a:lnSpc>
              <a:buFontTx/>
              <a:buNone/>
            </a:pPr>
            <a:endParaRPr lang="en-GB" sz="2400"/>
          </a:p>
          <a:p>
            <a:pPr eaLnBrk="1" hangingPunct="1">
              <a:lnSpc>
                <a:spcPct val="90000"/>
              </a:lnSpc>
            </a:pPr>
            <a:r>
              <a:rPr lang="en-GB" sz="2400"/>
              <a:t>Over exploited the natural resources and degraded the environment</a:t>
            </a:r>
          </a:p>
          <a:p>
            <a:pPr eaLnBrk="1" hangingPunct="1">
              <a:lnSpc>
                <a:spcPct val="90000"/>
              </a:lnSpc>
            </a:pPr>
            <a:r>
              <a:rPr lang="en-GB" sz="2400"/>
              <a:t>International cartels</a:t>
            </a:r>
          </a:p>
          <a:p>
            <a:pPr eaLnBrk="1" hangingPunct="1">
              <a:lnSpc>
                <a:spcPct val="90000"/>
              </a:lnSpc>
            </a:pPr>
            <a:endParaRPr lang="en-GB" sz="2400"/>
          </a:p>
          <a:p>
            <a:pPr eaLnBrk="1" hangingPunct="1">
              <a:lnSpc>
                <a:spcPct val="90000"/>
              </a:lnSpc>
            </a:pPr>
            <a:r>
              <a:rPr lang="en-GB" sz="2400"/>
              <a:t>MNCs can influence the political affairs in the host country</a:t>
            </a:r>
            <a:endParaRPr lang="en-US" sz="2400"/>
          </a:p>
        </p:txBody>
      </p:sp>
      <p:sp>
        <p:nvSpPr>
          <p:cNvPr id="241668" name="Date Placeholder 3"/>
          <p:cNvSpPr>
            <a:spLocks noGrp="1"/>
          </p:cNvSpPr>
          <p:nvPr>
            <p:ph type="dt" sz="quarter" idx="10"/>
          </p:nvPr>
        </p:nvSpPr>
        <p:spPr/>
        <p:txBody>
          <a:bodyPr/>
          <a:lstStyle/>
          <a:p>
            <a:pPr>
              <a:defRPr/>
            </a:pPr>
            <a:fld id="{692ED095-2AE1-4806-B024-F9B83A9DDF34}" type="datetime1">
              <a:rPr lang="en-US"/>
              <a:pPr>
                <a:defRPr/>
              </a:pPr>
              <a:t>28-Apr-25</a:t>
            </a:fld>
            <a:endParaRPr lang="en-US"/>
          </a:p>
        </p:txBody>
      </p:sp>
      <p:sp>
        <p:nvSpPr>
          <p:cNvPr id="262148"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2A133F2D-B9A6-47F6-8E96-06F09B358BF7}" type="slidenum">
              <a:rPr lang="en-US" sz="1200">
                <a:solidFill>
                  <a:srgbClr val="898989"/>
                </a:solidFill>
              </a:rPr>
              <a:pPr>
                <a:spcBef>
                  <a:spcPct val="0"/>
                </a:spcBef>
                <a:buFontTx/>
                <a:buNone/>
              </a:pPr>
              <a:t>67</a:t>
            </a:fld>
            <a:endParaRPr lang="en-US" sz="1200">
              <a:solidFill>
                <a:srgbClr val="898989"/>
              </a:solidFill>
            </a:endParaRPr>
          </a:p>
        </p:txBody>
      </p:sp>
    </p:spTree>
    <p:extLst>
      <p:ext uri="{BB962C8B-B14F-4D97-AF65-F5344CB8AC3E}">
        <p14:creationId xmlns:p14="http://schemas.microsoft.com/office/powerpoint/2010/main" val="1638322952"/>
      </p:ext>
    </p:extLst>
  </p:cSld>
  <p:clrMapOvr>
    <a:masterClrMapping/>
  </p:clrMapOvr>
  <p:transition>
    <p:fade/>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Rectangle 2"/>
          <p:cNvSpPr>
            <a:spLocks noGrp="1" noChangeArrowheads="1"/>
          </p:cNvSpPr>
          <p:nvPr>
            <p:ph type="title"/>
          </p:nvPr>
        </p:nvSpPr>
        <p:spPr>
          <a:xfrm>
            <a:off x="1676401" y="304801"/>
            <a:ext cx="8785225" cy="411163"/>
          </a:xfrm>
        </p:spPr>
        <p:txBody>
          <a:bodyPr>
            <a:normAutofit fontScale="90000"/>
          </a:bodyPr>
          <a:lstStyle/>
          <a:p>
            <a:pPr eaLnBrk="1" hangingPunct="1"/>
            <a:r>
              <a:rPr lang="en-GB" sz="3200"/>
              <a:t>Foreign Aid</a:t>
            </a:r>
            <a:endParaRPr lang="en-US" sz="3200"/>
          </a:p>
        </p:txBody>
      </p:sp>
      <p:sp>
        <p:nvSpPr>
          <p:cNvPr id="263171" name="Rectangle 3"/>
          <p:cNvSpPr>
            <a:spLocks noGrp="1" noChangeArrowheads="1"/>
          </p:cNvSpPr>
          <p:nvPr>
            <p:ph type="body" idx="1"/>
          </p:nvPr>
        </p:nvSpPr>
        <p:spPr>
          <a:xfrm>
            <a:off x="1981200" y="1143000"/>
            <a:ext cx="8229600" cy="5334000"/>
          </a:xfrm>
        </p:spPr>
        <p:txBody>
          <a:bodyPr/>
          <a:lstStyle/>
          <a:p>
            <a:pPr eaLnBrk="1" hangingPunct="1">
              <a:lnSpc>
                <a:spcPct val="90000"/>
              </a:lnSpc>
            </a:pPr>
            <a:r>
              <a:rPr lang="en-GB"/>
              <a:t>International transfer of public funds in form of loans or grants either directly or indirectly from one government to another (bilateral assistance) or indirectly through the “vehicle”  of multilateral assistance agency like world bank</a:t>
            </a:r>
          </a:p>
          <a:p>
            <a:pPr eaLnBrk="1" hangingPunct="1">
              <a:lnSpc>
                <a:spcPct val="90000"/>
              </a:lnSpc>
            </a:pPr>
            <a:endParaRPr lang="en-GB"/>
          </a:p>
          <a:p>
            <a:pPr eaLnBrk="1" hangingPunct="1">
              <a:lnSpc>
                <a:spcPct val="90000"/>
              </a:lnSpc>
            </a:pPr>
            <a:r>
              <a:rPr lang="en-GB"/>
              <a:t>Foreign aid may be:</a:t>
            </a:r>
          </a:p>
          <a:p>
            <a:pPr lvl="2" eaLnBrk="1" hangingPunct="1">
              <a:lnSpc>
                <a:spcPct val="90000"/>
              </a:lnSpc>
            </a:pPr>
            <a:r>
              <a:rPr lang="en-GB" sz="2800"/>
              <a:t>Financial</a:t>
            </a:r>
          </a:p>
          <a:p>
            <a:pPr lvl="2" eaLnBrk="1" hangingPunct="1">
              <a:lnSpc>
                <a:spcPct val="90000"/>
              </a:lnSpc>
            </a:pPr>
            <a:r>
              <a:rPr lang="en-GB" sz="2800"/>
              <a:t>Technical</a:t>
            </a:r>
          </a:p>
          <a:p>
            <a:pPr lvl="2" eaLnBrk="1" hangingPunct="1">
              <a:lnSpc>
                <a:spcPct val="90000"/>
              </a:lnSpc>
            </a:pPr>
            <a:r>
              <a:rPr lang="en-GB" sz="2800"/>
              <a:t>Material</a:t>
            </a:r>
          </a:p>
          <a:p>
            <a:pPr lvl="2" eaLnBrk="1" hangingPunct="1">
              <a:lnSpc>
                <a:spcPct val="90000"/>
              </a:lnSpc>
            </a:pPr>
            <a:r>
              <a:rPr lang="en-GB" sz="2800"/>
              <a:t>Personnel</a:t>
            </a:r>
          </a:p>
          <a:p>
            <a:pPr lvl="2" eaLnBrk="1" hangingPunct="1">
              <a:lnSpc>
                <a:spcPct val="90000"/>
              </a:lnSpc>
            </a:pPr>
            <a:r>
              <a:rPr lang="en-GB" sz="2800"/>
              <a:t>Etc </a:t>
            </a:r>
            <a:endParaRPr lang="en-US" sz="2800"/>
          </a:p>
        </p:txBody>
      </p:sp>
      <p:sp>
        <p:nvSpPr>
          <p:cNvPr id="242692" name="Date Placeholder 3"/>
          <p:cNvSpPr>
            <a:spLocks noGrp="1"/>
          </p:cNvSpPr>
          <p:nvPr>
            <p:ph type="dt" sz="quarter" idx="10"/>
          </p:nvPr>
        </p:nvSpPr>
        <p:spPr/>
        <p:txBody>
          <a:bodyPr/>
          <a:lstStyle/>
          <a:p>
            <a:pPr>
              <a:defRPr/>
            </a:pPr>
            <a:fld id="{6E63B039-6A77-456A-A6E6-A7155021F438}" type="datetime1">
              <a:rPr lang="en-US"/>
              <a:pPr>
                <a:defRPr/>
              </a:pPr>
              <a:t>28-Apr-25</a:t>
            </a:fld>
            <a:endParaRPr lang="en-US"/>
          </a:p>
        </p:txBody>
      </p:sp>
      <p:sp>
        <p:nvSpPr>
          <p:cNvPr id="263173"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17A95AB-D5A7-43A4-81AC-5EA8FE60A69D}" type="slidenum">
              <a:rPr lang="en-US" sz="1200">
                <a:solidFill>
                  <a:srgbClr val="898989"/>
                </a:solidFill>
              </a:rPr>
              <a:pPr>
                <a:spcBef>
                  <a:spcPct val="0"/>
                </a:spcBef>
                <a:buFontTx/>
                <a:buNone/>
              </a:pPr>
              <a:t>68</a:t>
            </a:fld>
            <a:endParaRPr lang="en-US" sz="1200">
              <a:solidFill>
                <a:srgbClr val="898989"/>
              </a:solidFill>
            </a:endParaRPr>
          </a:p>
        </p:txBody>
      </p:sp>
    </p:spTree>
    <p:extLst>
      <p:ext uri="{BB962C8B-B14F-4D97-AF65-F5344CB8AC3E}">
        <p14:creationId xmlns:p14="http://schemas.microsoft.com/office/powerpoint/2010/main" val="1608169429"/>
      </p:ext>
    </p:extLst>
  </p:cSld>
  <p:clrMapOvr>
    <a:masterClrMapping/>
  </p:clrMapOvr>
  <p:transition>
    <p:fade/>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title"/>
          </p:nvPr>
        </p:nvSpPr>
        <p:spPr>
          <a:xfrm>
            <a:off x="1703389" y="1"/>
            <a:ext cx="8785225" cy="487363"/>
          </a:xfrm>
        </p:spPr>
        <p:txBody>
          <a:bodyPr>
            <a:normAutofit fontScale="90000"/>
          </a:bodyPr>
          <a:lstStyle/>
          <a:p>
            <a:pPr eaLnBrk="1" hangingPunct="1"/>
            <a:r>
              <a:rPr lang="en-GB" smtClean="0"/>
              <a:t>Role of Foreign aid/Case for</a:t>
            </a:r>
            <a:endParaRPr lang="en-US" smtClean="0"/>
          </a:p>
        </p:txBody>
      </p:sp>
      <p:sp>
        <p:nvSpPr>
          <p:cNvPr id="264195" name="Rectangle 3"/>
          <p:cNvSpPr>
            <a:spLocks noGrp="1" noChangeArrowheads="1"/>
          </p:cNvSpPr>
          <p:nvPr>
            <p:ph type="body" idx="1"/>
          </p:nvPr>
        </p:nvSpPr>
        <p:spPr>
          <a:xfrm>
            <a:off x="2362200" y="1066800"/>
            <a:ext cx="7848600" cy="5410200"/>
          </a:xfrm>
        </p:spPr>
        <p:txBody>
          <a:bodyPr/>
          <a:lstStyle/>
          <a:p>
            <a:pPr eaLnBrk="1" hangingPunct="1"/>
            <a:r>
              <a:rPr lang="en-GB" sz="2400"/>
              <a:t>“ (Foreign) Aid has gone to Africa for many purposes-only one of which is development. Donors use aid to advance their values, their commercial interests, their cultural aspiration and their diplomatic and political objectives” World Bank (2000)</a:t>
            </a:r>
          </a:p>
          <a:p>
            <a:pPr eaLnBrk="1" hangingPunct="1"/>
            <a:endParaRPr lang="en-GB" sz="2400"/>
          </a:p>
          <a:p>
            <a:pPr eaLnBrk="1" hangingPunct="1"/>
            <a:endParaRPr lang="en-GB" sz="2400"/>
          </a:p>
          <a:p>
            <a:pPr eaLnBrk="1" hangingPunct="1"/>
            <a:r>
              <a:rPr lang="en-GB" sz="2400"/>
              <a:t>“….is to help poorer countries move forward, in their way, into the industrial technological age so that the world will not become more and more starkly divided into the haves and have-notes, the privileged and the less privileged” (Person et al.,1969) </a:t>
            </a:r>
            <a:endParaRPr lang="en-US" sz="2400"/>
          </a:p>
        </p:txBody>
      </p:sp>
      <p:sp>
        <p:nvSpPr>
          <p:cNvPr id="243716" name="Date Placeholder 3"/>
          <p:cNvSpPr>
            <a:spLocks noGrp="1"/>
          </p:cNvSpPr>
          <p:nvPr>
            <p:ph type="dt" sz="quarter" idx="10"/>
          </p:nvPr>
        </p:nvSpPr>
        <p:spPr/>
        <p:txBody>
          <a:bodyPr/>
          <a:lstStyle/>
          <a:p>
            <a:pPr>
              <a:defRPr/>
            </a:pPr>
            <a:fld id="{B1A6A2D4-22DA-4FFE-B0C0-18418F2A22AF}" type="datetime1">
              <a:rPr lang="en-US"/>
              <a:pPr>
                <a:defRPr/>
              </a:pPr>
              <a:t>28-Apr-25</a:t>
            </a:fld>
            <a:endParaRPr lang="en-US"/>
          </a:p>
        </p:txBody>
      </p:sp>
      <p:sp>
        <p:nvSpPr>
          <p:cNvPr id="264197"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EB3D9BB1-56D9-4D9F-860A-59254C0C1187}" type="slidenum">
              <a:rPr lang="en-US" sz="1200">
                <a:solidFill>
                  <a:srgbClr val="898989"/>
                </a:solidFill>
              </a:rPr>
              <a:pPr>
                <a:spcBef>
                  <a:spcPct val="0"/>
                </a:spcBef>
                <a:buFontTx/>
                <a:buNone/>
              </a:pPr>
              <a:t>69</a:t>
            </a:fld>
            <a:endParaRPr lang="en-US" sz="1200">
              <a:solidFill>
                <a:srgbClr val="898989"/>
              </a:solidFill>
            </a:endParaRPr>
          </a:p>
        </p:txBody>
      </p:sp>
    </p:spTree>
    <p:extLst>
      <p:ext uri="{BB962C8B-B14F-4D97-AF65-F5344CB8AC3E}">
        <p14:creationId xmlns:p14="http://schemas.microsoft.com/office/powerpoint/2010/main" val="142155070"/>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altLang="en-US" b="1" smtClean="0"/>
              <a:t>Types of Aid cntd</a:t>
            </a:r>
          </a:p>
        </p:txBody>
      </p:sp>
      <p:sp>
        <p:nvSpPr>
          <p:cNvPr id="11267" name="Rectangle 3"/>
          <p:cNvSpPr>
            <a:spLocks noGrp="1" noChangeArrowheads="1"/>
          </p:cNvSpPr>
          <p:nvPr>
            <p:ph type="body" idx="1"/>
          </p:nvPr>
        </p:nvSpPr>
        <p:spPr/>
        <p:txBody>
          <a:bodyPr/>
          <a:lstStyle/>
          <a:p>
            <a:pPr eaLnBrk="1" hangingPunct="1"/>
            <a:r>
              <a:rPr lang="en-US" altLang="en-US" smtClean="0"/>
              <a:t>Commercial loans usually attract high interest rates.  For example, loans from the International Finance Corporation of the World Bank and other private commercial banks in the developed countries attract high interest rates.  </a:t>
            </a:r>
            <a:endParaRPr lang="en-US" altLang="en-US" b="1" smtClean="0"/>
          </a:p>
          <a:p>
            <a:pPr eaLnBrk="1" hangingPunct="1"/>
            <a:endParaRPr lang="en-US" altLang="en-US" smtClean="0"/>
          </a:p>
          <a:p>
            <a:pPr eaLnBrk="1" hangingPunct="1"/>
            <a:endParaRPr lang="en-US" altLang="en-US" smtClean="0"/>
          </a:p>
        </p:txBody>
      </p:sp>
      <p:sp>
        <p:nvSpPr>
          <p:cNvPr id="11268"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CD036377-141F-4862-A8D5-AAF957C8BF61}" type="datetime1">
              <a:rPr lang="en-US" altLang="en-US" sz="1400"/>
              <a:pPr>
                <a:spcBef>
                  <a:spcPct val="0"/>
                </a:spcBef>
                <a:buFontTx/>
                <a:buNone/>
              </a:pPr>
              <a:t>28-Apr-25</a:t>
            </a:fld>
            <a:endParaRPr lang="en-US" altLang="en-US" sz="1400"/>
          </a:p>
        </p:txBody>
      </p:sp>
      <p:sp>
        <p:nvSpPr>
          <p:cNvPr id="11269"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E881E034-7165-4101-99E2-80F38E6F28AA}" type="slidenum">
              <a:rPr lang="en-US" altLang="en-US" sz="1400"/>
              <a:pPr>
                <a:spcBef>
                  <a:spcPct val="0"/>
                </a:spcBef>
                <a:buFontTx/>
                <a:buNone/>
              </a:pPr>
              <a:t>7</a:t>
            </a:fld>
            <a:endParaRPr lang="en-US" altLang="en-US" sz="1400"/>
          </a:p>
        </p:txBody>
      </p:sp>
    </p:spTree>
    <p:extLst>
      <p:ext uri="{BB962C8B-B14F-4D97-AF65-F5344CB8AC3E}">
        <p14:creationId xmlns:p14="http://schemas.microsoft.com/office/powerpoint/2010/main" val="3338895524"/>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8" name="Rectangle 2"/>
          <p:cNvSpPr>
            <a:spLocks noGrp="1" noChangeArrowheads="1"/>
          </p:cNvSpPr>
          <p:nvPr>
            <p:ph type="title"/>
          </p:nvPr>
        </p:nvSpPr>
        <p:spPr>
          <a:xfrm>
            <a:off x="1524001" y="228601"/>
            <a:ext cx="8785225" cy="487363"/>
          </a:xfrm>
        </p:spPr>
        <p:txBody>
          <a:bodyPr>
            <a:normAutofit fontScale="90000"/>
          </a:bodyPr>
          <a:lstStyle/>
          <a:p>
            <a:pPr eaLnBrk="1" hangingPunct="1"/>
            <a:r>
              <a:rPr lang="en-GB" sz="3200"/>
              <a:t>Role of Foreign aid/Case for</a:t>
            </a:r>
            <a:endParaRPr lang="en-US" sz="3200"/>
          </a:p>
        </p:txBody>
      </p:sp>
      <p:sp>
        <p:nvSpPr>
          <p:cNvPr id="265219" name="Rectangle 3"/>
          <p:cNvSpPr>
            <a:spLocks noGrp="1" noChangeArrowheads="1"/>
          </p:cNvSpPr>
          <p:nvPr>
            <p:ph type="body" idx="1"/>
          </p:nvPr>
        </p:nvSpPr>
        <p:spPr>
          <a:xfrm>
            <a:off x="1905000" y="838200"/>
            <a:ext cx="8763000" cy="5486400"/>
          </a:xfrm>
        </p:spPr>
        <p:txBody>
          <a:bodyPr/>
          <a:lstStyle/>
          <a:p>
            <a:pPr eaLnBrk="1" hangingPunct="1">
              <a:lnSpc>
                <a:spcPct val="90000"/>
              </a:lnSpc>
            </a:pPr>
            <a:r>
              <a:rPr lang="en-GB" sz="2400"/>
              <a:t>To fill the financial/capital gaps in LDCs</a:t>
            </a:r>
          </a:p>
          <a:p>
            <a:pPr eaLnBrk="1" hangingPunct="1">
              <a:lnSpc>
                <a:spcPct val="90000"/>
              </a:lnSpc>
              <a:buFontTx/>
              <a:buNone/>
            </a:pPr>
            <a:endParaRPr lang="en-GB" sz="2400"/>
          </a:p>
          <a:p>
            <a:pPr eaLnBrk="1" hangingPunct="1">
              <a:lnSpc>
                <a:spcPct val="90000"/>
              </a:lnSpc>
            </a:pPr>
            <a:r>
              <a:rPr lang="en-GB" sz="2400"/>
              <a:t>Can be invested in social expenditure which require huge sums of money</a:t>
            </a:r>
          </a:p>
          <a:p>
            <a:pPr eaLnBrk="1" hangingPunct="1">
              <a:lnSpc>
                <a:spcPct val="90000"/>
              </a:lnSpc>
            </a:pPr>
            <a:endParaRPr lang="en-GB" sz="2400"/>
          </a:p>
          <a:p>
            <a:pPr eaLnBrk="1" hangingPunct="1">
              <a:lnSpc>
                <a:spcPct val="90000"/>
              </a:lnSpc>
            </a:pPr>
            <a:r>
              <a:rPr lang="en-GB" sz="2400"/>
              <a:t>Source of technology which is lacking in most LDCs</a:t>
            </a:r>
          </a:p>
          <a:p>
            <a:pPr eaLnBrk="1" hangingPunct="1">
              <a:lnSpc>
                <a:spcPct val="90000"/>
              </a:lnSpc>
              <a:buFontTx/>
              <a:buNone/>
            </a:pPr>
            <a:endParaRPr lang="en-GB" sz="2400"/>
          </a:p>
          <a:p>
            <a:pPr eaLnBrk="1" hangingPunct="1">
              <a:lnSpc>
                <a:spcPct val="90000"/>
              </a:lnSpc>
            </a:pPr>
            <a:r>
              <a:rPr lang="en-GB" sz="2400"/>
              <a:t>Essential for investing in risky projects where the private sector may be to reluctant</a:t>
            </a:r>
          </a:p>
          <a:p>
            <a:pPr eaLnBrk="1" hangingPunct="1">
              <a:lnSpc>
                <a:spcPct val="90000"/>
              </a:lnSpc>
              <a:buFontTx/>
              <a:buNone/>
            </a:pPr>
            <a:endParaRPr lang="en-GB" sz="2400"/>
          </a:p>
          <a:p>
            <a:pPr eaLnBrk="1" hangingPunct="1">
              <a:lnSpc>
                <a:spcPct val="90000"/>
              </a:lnSpc>
            </a:pPr>
            <a:r>
              <a:rPr lang="en-GB" sz="2400"/>
              <a:t>Raising levels of national productivity, incomes and employment…=&gt; high wages, low prices of commodities (b’se high production levels) =&gt; high Standard of living</a:t>
            </a:r>
          </a:p>
          <a:p>
            <a:pPr eaLnBrk="1" hangingPunct="1">
              <a:lnSpc>
                <a:spcPct val="90000"/>
              </a:lnSpc>
            </a:pPr>
            <a:endParaRPr lang="en-US" sz="2400"/>
          </a:p>
        </p:txBody>
      </p:sp>
      <p:sp>
        <p:nvSpPr>
          <p:cNvPr id="244740" name="Date Placeholder 3"/>
          <p:cNvSpPr>
            <a:spLocks noGrp="1"/>
          </p:cNvSpPr>
          <p:nvPr>
            <p:ph type="dt" sz="quarter" idx="10"/>
          </p:nvPr>
        </p:nvSpPr>
        <p:spPr/>
        <p:txBody>
          <a:bodyPr/>
          <a:lstStyle/>
          <a:p>
            <a:pPr>
              <a:defRPr/>
            </a:pPr>
            <a:fld id="{5B072E99-77DB-4456-966B-43F40C634CD3}" type="datetime1">
              <a:rPr lang="en-US"/>
              <a:pPr>
                <a:defRPr/>
              </a:pPr>
              <a:t>28-Apr-25</a:t>
            </a:fld>
            <a:endParaRPr lang="en-US"/>
          </a:p>
        </p:txBody>
      </p:sp>
      <p:sp>
        <p:nvSpPr>
          <p:cNvPr id="265221"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D37E0E61-7DA3-4E8D-8D58-76ED997A8F10}" type="slidenum">
              <a:rPr lang="en-US" sz="1200">
                <a:solidFill>
                  <a:srgbClr val="898989"/>
                </a:solidFill>
              </a:rPr>
              <a:pPr>
                <a:spcBef>
                  <a:spcPct val="0"/>
                </a:spcBef>
                <a:buFontTx/>
                <a:buNone/>
              </a:pPr>
              <a:t>70</a:t>
            </a:fld>
            <a:endParaRPr lang="en-US" sz="1200">
              <a:solidFill>
                <a:srgbClr val="898989"/>
              </a:solidFill>
            </a:endParaRPr>
          </a:p>
        </p:txBody>
      </p:sp>
    </p:spTree>
    <p:extLst>
      <p:ext uri="{BB962C8B-B14F-4D97-AF65-F5344CB8AC3E}">
        <p14:creationId xmlns:p14="http://schemas.microsoft.com/office/powerpoint/2010/main" val="2017218132"/>
      </p:ext>
    </p:extLst>
  </p:cSld>
  <p:clrMapOvr>
    <a:masterClrMapping/>
  </p:clrMapOvr>
  <p:transition>
    <p:fade/>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Rectangle 2"/>
          <p:cNvSpPr>
            <a:spLocks noGrp="1" noChangeArrowheads="1"/>
          </p:cNvSpPr>
          <p:nvPr>
            <p:ph type="title"/>
          </p:nvPr>
        </p:nvSpPr>
        <p:spPr>
          <a:xfrm>
            <a:off x="1703389" y="228600"/>
            <a:ext cx="8785225" cy="533400"/>
          </a:xfrm>
        </p:spPr>
        <p:txBody>
          <a:bodyPr>
            <a:normAutofit fontScale="90000"/>
          </a:bodyPr>
          <a:lstStyle/>
          <a:p>
            <a:pPr eaLnBrk="1" hangingPunct="1"/>
            <a:r>
              <a:rPr lang="en-GB" sz="3600"/>
              <a:t>Role of Foreign aid/Case for</a:t>
            </a:r>
            <a:endParaRPr lang="en-US" sz="3600"/>
          </a:p>
        </p:txBody>
      </p:sp>
      <p:sp>
        <p:nvSpPr>
          <p:cNvPr id="266243" name="Rectangle 3"/>
          <p:cNvSpPr>
            <a:spLocks noGrp="1" noChangeArrowheads="1"/>
          </p:cNvSpPr>
          <p:nvPr>
            <p:ph type="body" idx="1"/>
          </p:nvPr>
        </p:nvSpPr>
        <p:spPr>
          <a:xfrm>
            <a:off x="2438400" y="1143000"/>
            <a:ext cx="7772400" cy="3962400"/>
          </a:xfrm>
        </p:spPr>
        <p:txBody>
          <a:bodyPr/>
          <a:lstStyle/>
          <a:p>
            <a:pPr eaLnBrk="1" hangingPunct="1"/>
            <a:r>
              <a:rPr lang="en-GB" smtClean="0"/>
              <a:t>Trained labour becomes very productive=&gt; high outputs, exports and incomes</a:t>
            </a:r>
          </a:p>
          <a:p>
            <a:pPr eaLnBrk="1" hangingPunct="1">
              <a:buFontTx/>
              <a:buNone/>
            </a:pPr>
            <a:endParaRPr lang="en-GB" smtClean="0"/>
          </a:p>
          <a:p>
            <a:pPr eaLnBrk="1" hangingPunct="1"/>
            <a:r>
              <a:rPr lang="en-GB" smtClean="0"/>
              <a:t>Minimize inflationary pressures (supply of essential commodities….)</a:t>
            </a:r>
          </a:p>
          <a:p>
            <a:pPr eaLnBrk="1" hangingPunct="1">
              <a:buFontTx/>
              <a:buNone/>
            </a:pPr>
            <a:endParaRPr lang="en-GB" smtClean="0"/>
          </a:p>
          <a:p>
            <a:pPr eaLnBrk="1" hangingPunct="1"/>
            <a:r>
              <a:rPr lang="en-GB" smtClean="0"/>
              <a:t>Overcome BOP by importing capital goods, raw materials, technical know-how using foreign aid. </a:t>
            </a:r>
          </a:p>
          <a:p>
            <a:pPr eaLnBrk="1" hangingPunct="1"/>
            <a:endParaRPr lang="en-US" smtClean="0"/>
          </a:p>
        </p:txBody>
      </p:sp>
      <p:sp>
        <p:nvSpPr>
          <p:cNvPr id="245764" name="Date Placeholder 3"/>
          <p:cNvSpPr>
            <a:spLocks noGrp="1"/>
          </p:cNvSpPr>
          <p:nvPr>
            <p:ph type="dt" sz="quarter" idx="10"/>
          </p:nvPr>
        </p:nvSpPr>
        <p:spPr/>
        <p:txBody>
          <a:bodyPr/>
          <a:lstStyle/>
          <a:p>
            <a:pPr>
              <a:defRPr/>
            </a:pPr>
            <a:fld id="{84EF3368-572A-4339-9573-3E428C73D189}" type="datetime1">
              <a:rPr lang="en-US"/>
              <a:pPr>
                <a:defRPr/>
              </a:pPr>
              <a:t>28-Apr-25</a:t>
            </a:fld>
            <a:endParaRPr lang="en-US"/>
          </a:p>
        </p:txBody>
      </p:sp>
      <p:sp>
        <p:nvSpPr>
          <p:cNvPr id="266245"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320FE43A-D335-4553-9DCA-FB5A662281D4}" type="slidenum">
              <a:rPr lang="en-US" sz="1200">
                <a:solidFill>
                  <a:srgbClr val="898989"/>
                </a:solidFill>
              </a:rPr>
              <a:pPr>
                <a:spcBef>
                  <a:spcPct val="0"/>
                </a:spcBef>
                <a:buFontTx/>
                <a:buNone/>
              </a:pPr>
              <a:t>71</a:t>
            </a:fld>
            <a:endParaRPr lang="en-US" sz="1200">
              <a:solidFill>
                <a:srgbClr val="898989"/>
              </a:solidFill>
            </a:endParaRPr>
          </a:p>
        </p:txBody>
      </p:sp>
    </p:spTree>
    <p:extLst>
      <p:ext uri="{BB962C8B-B14F-4D97-AF65-F5344CB8AC3E}">
        <p14:creationId xmlns:p14="http://schemas.microsoft.com/office/powerpoint/2010/main" val="1258834724"/>
      </p:ext>
    </p:extLst>
  </p:cSld>
  <p:clrMapOvr>
    <a:masterClrMapping/>
  </p:clrMapOvr>
  <p:transition>
    <p:fade/>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2"/>
          <p:cNvSpPr>
            <a:spLocks noGrp="1" noChangeArrowheads="1"/>
          </p:cNvSpPr>
          <p:nvPr>
            <p:ph type="title"/>
          </p:nvPr>
        </p:nvSpPr>
        <p:spPr>
          <a:xfrm>
            <a:off x="1703389" y="1"/>
            <a:ext cx="8785225" cy="334963"/>
          </a:xfrm>
        </p:spPr>
        <p:txBody>
          <a:bodyPr>
            <a:normAutofit fontScale="90000"/>
          </a:bodyPr>
          <a:lstStyle/>
          <a:p>
            <a:pPr eaLnBrk="1" hangingPunct="1"/>
            <a:r>
              <a:rPr lang="en-GB" smtClean="0"/>
              <a:t>Case Vs</a:t>
            </a:r>
            <a:endParaRPr lang="en-US" smtClean="0"/>
          </a:p>
        </p:txBody>
      </p:sp>
      <p:sp>
        <p:nvSpPr>
          <p:cNvPr id="267267" name="Rectangle 3"/>
          <p:cNvSpPr>
            <a:spLocks noGrp="1" noChangeArrowheads="1"/>
          </p:cNvSpPr>
          <p:nvPr>
            <p:ph type="body" idx="1"/>
          </p:nvPr>
        </p:nvSpPr>
        <p:spPr>
          <a:xfrm>
            <a:off x="1828800" y="609600"/>
            <a:ext cx="8839200" cy="6248400"/>
          </a:xfrm>
        </p:spPr>
        <p:txBody>
          <a:bodyPr/>
          <a:lstStyle/>
          <a:p>
            <a:pPr eaLnBrk="1" hangingPunct="1"/>
            <a:r>
              <a:rPr lang="en-GB"/>
              <a:t>Foreign aid usually invested in wasteful projects</a:t>
            </a:r>
          </a:p>
          <a:p>
            <a:pPr eaLnBrk="1" hangingPunct="1">
              <a:buFontTx/>
              <a:buNone/>
            </a:pPr>
            <a:endParaRPr lang="en-GB"/>
          </a:p>
          <a:p>
            <a:pPr eaLnBrk="1" hangingPunct="1"/>
            <a:r>
              <a:rPr lang="en-GB"/>
              <a:t>Failed to improve the income-earning capacity of LDCs as they are saddled with large external public debt</a:t>
            </a:r>
          </a:p>
          <a:p>
            <a:pPr eaLnBrk="1" hangingPunct="1">
              <a:buFontTx/>
              <a:buNone/>
            </a:pPr>
            <a:endParaRPr lang="en-GB"/>
          </a:p>
          <a:p>
            <a:pPr eaLnBrk="1" hangingPunct="1"/>
            <a:r>
              <a:rPr lang="en-GB"/>
              <a:t>May not overcome BOP difficulties and overcome inflationary pressures because LDCs embark on ambitious/ “elephant plans…with serious fiscal implications</a:t>
            </a:r>
          </a:p>
          <a:p>
            <a:pPr eaLnBrk="1" hangingPunct="1">
              <a:buFontTx/>
              <a:buNone/>
            </a:pPr>
            <a:endParaRPr lang="en-GB"/>
          </a:p>
          <a:p>
            <a:pPr eaLnBrk="1" hangingPunct="1"/>
            <a:r>
              <a:rPr lang="en-GB"/>
              <a:t>It usually influences policies into inappropriate directions by promoting unsuitable models in education, trade, health….e.g. the SAPs</a:t>
            </a:r>
          </a:p>
          <a:p>
            <a:pPr eaLnBrk="1" hangingPunct="1"/>
            <a:endParaRPr lang="en-US" sz="1800"/>
          </a:p>
        </p:txBody>
      </p:sp>
      <p:sp>
        <p:nvSpPr>
          <p:cNvPr id="246788" name="Date Placeholder 3"/>
          <p:cNvSpPr>
            <a:spLocks noGrp="1"/>
          </p:cNvSpPr>
          <p:nvPr>
            <p:ph type="dt" sz="quarter" idx="10"/>
          </p:nvPr>
        </p:nvSpPr>
        <p:spPr/>
        <p:txBody>
          <a:bodyPr/>
          <a:lstStyle/>
          <a:p>
            <a:pPr>
              <a:defRPr/>
            </a:pPr>
            <a:fld id="{C5920B27-902C-47A5-B9BA-9ABFF84996C6}" type="datetime1">
              <a:rPr lang="en-US"/>
              <a:pPr>
                <a:defRPr/>
              </a:pPr>
              <a:t>28-Apr-25</a:t>
            </a:fld>
            <a:endParaRPr lang="en-US"/>
          </a:p>
        </p:txBody>
      </p:sp>
      <p:sp>
        <p:nvSpPr>
          <p:cNvPr id="267269"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22E79DF4-2FFD-4164-A2E4-005E07B8B8DA}" type="slidenum">
              <a:rPr lang="en-US" sz="1200">
                <a:solidFill>
                  <a:srgbClr val="898989"/>
                </a:solidFill>
              </a:rPr>
              <a:pPr>
                <a:spcBef>
                  <a:spcPct val="0"/>
                </a:spcBef>
                <a:buFontTx/>
                <a:buNone/>
              </a:pPr>
              <a:t>72</a:t>
            </a:fld>
            <a:endParaRPr lang="en-US" sz="1200">
              <a:solidFill>
                <a:srgbClr val="898989"/>
              </a:solidFill>
            </a:endParaRPr>
          </a:p>
        </p:txBody>
      </p:sp>
    </p:spTree>
    <p:extLst>
      <p:ext uri="{BB962C8B-B14F-4D97-AF65-F5344CB8AC3E}">
        <p14:creationId xmlns:p14="http://schemas.microsoft.com/office/powerpoint/2010/main" val="3508635071"/>
      </p:ext>
    </p:extLst>
  </p:cSld>
  <p:clrMapOvr>
    <a:masterClrMapping/>
  </p:clrMapOvr>
  <p:transition>
    <p:fade/>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0" name="Rectangle 3"/>
          <p:cNvSpPr>
            <a:spLocks noGrp="1" noChangeArrowheads="1"/>
          </p:cNvSpPr>
          <p:nvPr>
            <p:ph type="body" idx="1"/>
          </p:nvPr>
        </p:nvSpPr>
        <p:spPr>
          <a:xfrm>
            <a:off x="1905000" y="228600"/>
            <a:ext cx="8458200" cy="6324600"/>
          </a:xfrm>
        </p:spPr>
        <p:txBody>
          <a:bodyPr/>
          <a:lstStyle/>
          <a:p>
            <a:pPr eaLnBrk="1" hangingPunct="1"/>
            <a:r>
              <a:rPr lang="en-GB"/>
              <a:t>Used to support dictatorial and unpopular regimes in LDCs</a:t>
            </a:r>
          </a:p>
          <a:p>
            <a:pPr eaLnBrk="1" hangingPunct="1">
              <a:buFontTx/>
              <a:buNone/>
            </a:pPr>
            <a:endParaRPr lang="en-GB"/>
          </a:p>
          <a:p>
            <a:pPr eaLnBrk="1" hangingPunct="1"/>
            <a:r>
              <a:rPr lang="en-GB"/>
              <a:t>Leads to dependency since its is always tied (origin/source, project, commodities or it may be tied both-double tied)</a:t>
            </a:r>
          </a:p>
          <a:p>
            <a:pPr eaLnBrk="1" hangingPunct="1"/>
            <a:r>
              <a:rPr lang="en-GB"/>
              <a:t>.. “only 25% of foreign aid results in an increase of imports and investment, while 75% is used for consumption” (Griffin et al.) Thus aid causes a reduction in domestic savings</a:t>
            </a:r>
          </a:p>
          <a:p>
            <a:pPr eaLnBrk="1" hangingPunct="1">
              <a:buFontTx/>
              <a:buNone/>
            </a:pPr>
            <a:endParaRPr lang="en-GB"/>
          </a:p>
          <a:p>
            <a:pPr eaLnBrk="1" hangingPunct="1"/>
            <a:r>
              <a:rPr lang="en-GB"/>
              <a:t>Aid can be an extremely unstable and unpredictable sources of finance</a:t>
            </a:r>
          </a:p>
          <a:p>
            <a:pPr eaLnBrk="1" hangingPunct="1"/>
            <a:endParaRPr lang="en-US"/>
          </a:p>
        </p:txBody>
      </p:sp>
      <p:sp>
        <p:nvSpPr>
          <p:cNvPr id="247812" name="Date Placeholder 3"/>
          <p:cNvSpPr>
            <a:spLocks noGrp="1"/>
          </p:cNvSpPr>
          <p:nvPr>
            <p:ph type="dt" sz="quarter" idx="10"/>
          </p:nvPr>
        </p:nvSpPr>
        <p:spPr/>
        <p:txBody>
          <a:bodyPr/>
          <a:lstStyle/>
          <a:p>
            <a:pPr>
              <a:defRPr/>
            </a:pPr>
            <a:fld id="{4E4953A0-41F8-4BB7-AAE5-731A94B88C44}" type="datetime1">
              <a:rPr lang="en-US"/>
              <a:pPr>
                <a:defRPr/>
              </a:pPr>
              <a:t>28-Apr-25</a:t>
            </a:fld>
            <a:endParaRPr lang="en-US"/>
          </a:p>
        </p:txBody>
      </p:sp>
      <p:sp>
        <p:nvSpPr>
          <p:cNvPr id="268292"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404F5055-B7C3-422C-BEAB-7B81831A6395}" type="slidenum">
              <a:rPr lang="en-US" sz="1200">
                <a:solidFill>
                  <a:srgbClr val="898989"/>
                </a:solidFill>
              </a:rPr>
              <a:pPr>
                <a:spcBef>
                  <a:spcPct val="0"/>
                </a:spcBef>
                <a:buFontTx/>
                <a:buNone/>
              </a:pPr>
              <a:t>73</a:t>
            </a:fld>
            <a:endParaRPr lang="en-US" sz="1200">
              <a:solidFill>
                <a:srgbClr val="898989"/>
              </a:solidFill>
            </a:endParaRPr>
          </a:p>
        </p:txBody>
      </p:sp>
    </p:spTree>
    <p:extLst>
      <p:ext uri="{BB962C8B-B14F-4D97-AF65-F5344CB8AC3E}">
        <p14:creationId xmlns:p14="http://schemas.microsoft.com/office/powerpoint/2010/main" val="2130169669"/>
      </p:ext>
    </p:extLst>
  </p:cSld>
  <p:clrMapOvr>
    <a:masterClrMapping/>
  </p:clrMapOvr>
  <p:transition>
    <p:fade/>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Rectangle 2"/>
          <p:cNvSpPr>
            <a:spLocks noGrp="1" noChangeArrowheads="1"/>
          </p:cNvSpPr>
          <p:nvPr>
            <p:ph type="title"/>
          </p:nvPr>
        </p:nvSpPr>
        <p:spPr>
          <a:xfrm>
            <a:off x="1676401" y="304801"/>
            <a:ext cx="8785225" cy="411163"/>
          </a:xfrm>
        </p:spPr>
        <p:txBody>
          <a:bodyPr>
            <a:normAutofit fontScale="90000"/>
          </a:bodyPr>
          <a:lstStyle/>
          <a:p>
            <a:pPr eaLnBrk="1" hangingPunct="1"/>
            <a:r>
              <a:rPr lang="en-GB" sz="3200"/>
              <a:t>TIED VS UNTIED AID </a:t>
            </a:r>
            <a:endParaRPr lang="en-US" sz="3200"/>
          </a:p>
        </p:txBody>
      </p:sp>
      <p:sp>
        <p:nvSpPr>
          <p:cNvPr id="269315" name="Rectangle 3"/>
          <p:cNvSpPr>
            <a:spLocks noGrp="1" noChangeArrowheads="1"/>
          </p:cNvSpPr>
          <p:nvPr>
            <p:ph type="body" idx="1"/>
          </p:nvPr>
        </p:nvSpPr>
        <p:spPr>
          <a:xfrm>
            <a:off x="2438400" y="762000"/>
            <a:ext cx="7696200" cy="5638800"/>
          </a:xfrm>
        </p:spPr>
        <p:txBody>
          <a:bodyPr/>
          <a:lstStyle/>
          <a:p>
            <a:pPr eaLnBrk="1" hangingPunct="1"/>
            <a:r>
              <a:rPr lang="en-US"/>
              <a:t>Aid may be tied by: </a:t>
            </a:r>
          </a:p>
          <a:p>
            <a:pPr lvl="1" eaLnBrk="1" hangingPunct="1"/>
            <a:r>
              <a:rPr lang="en-US" smtClean="0"/>
              <a:t>Source</a:t>
            </a:r>
          </a:p>
          <a:p>
            <a:pPr lvl="1" eaLnBrk="1" hangingPunct="1"/>
            <a:r>
              <a:rPr lang="en-US" smtClean="0"/>
              <a:t>Project </a:t>
            </a:r>
          </a:p>
          <a:p>
            <a:pPr lvl="1" eaLnBrk="1" hangingPunct="1"/>
            <a:r>
              <a:rPr lang="en-US" smtClean="0"/>
              <a:t>Commodities </a:t>
            </a:r>
          </a:p>
          <a:p>
            <a:pPr lvl="1" eaLnBrk="1" hangingPunct="1"/>
            <a:r>
              <a:rPr lang="en-US" smtClean="0"/>
              <a:t>Both by project and source =&gt; </a:t>
            </a:r>
            <a:r>
              <a:rPr lang="en-US" b="1" smtClean="0">
                <a:solidFill>
                  <a:srgbClr val="FF0000"/>
                </a:solidFill>
              </a:rPr>
              <a:t>Double tied </a:t>
            </a:r>
          </a:p>
          <a:p>
            <a:pPr eaLnBrk="1" hangingPunct="1"/>
            <a:r>
              <a:rPr lang="en-US">
                <a:solidFill>
                  <a:srgbClr val="FF0000"/>
                </a:solidFill>
              </a:rPr>
              <a:t>Advantages and disadvantages of the above</a:t>
            </a:r>
          </a:p>
          <a:p>
            <a:pPr lvl="1" eaLnBrk="1" hangingPunct="1"/>
            <a:r>
              <a:rPr lang="en-US">
                <a:solidFill>
                  <a:srgbClr val="FF0000"/>
                </a:solidFill>
              </a:rPr>
              <a:t>Examples in Uganda</a:t>
            </a:r>
          </a:p>
          <a:p>
            <a:pPr eaLnBrk="1" hangingPunct="1"/>
            <a:r>
              <a:rPr lang="en-US"/>
              <a:t>Untied Aid: is a general purpose aid</a:t>
            </a:r>
          </a:p>
          <a:p>
            <a:pPr lvl="1" eaLnBrk="1" hangingPunct="1"/>
            <a:r>
              <a:rPr lang="en-US" smtClean="0"/>
              <a:t>Known as programme aid or non-project aid  </a:t>
            </a:r>
          </a:p>
          <a:p>
            <a:pPr eaLnBrk="1" hangingPunct="1"/>
            <a:r>
              <a:rPr lang="en-US">
                <a:solidFill>
                  <a:srgbClr val="FF0000"/>
                </a:solidFill>
              </a:rPr>
              <a:t>Advantages and disadvantages of the above</a:t>
            </a:r>
          </a:p>
          <a:p>
            <a:pPr eaLnBrk="1" hangingPunct="1"/>
            <a:r>
              <a:rPr lang="en-US">
                <a:solidFill>
                  <a:srgbClr val="FF0000"/>
                </a:solidFill>
              </a:rPr>
              <a:t>Examples in Uganda</a:t>
            </a:r>
          </a:p>
          <a:p>
            <a:pPr lvl="1" eaLnBrk="1" hangingPunct="1">
              <a:buFont typeface="Arial" panose="020B0604020202020204" pitchFamily="34" charset="0"/>
              <a:buNone/>
            </a:pPr>
            <a:endParaRPr lang="en-US" b="1" smtClean="0"/>
          </a:p>
        </p:txBody>
      </p:sp>
      <p:sp>
        <p:nvSpPr>
          <p:cNvPr id="248836" name="Date Placeholder 3"/>
          <p:cNvSpPr>
            <a:spLocks noGrp="1"/>
          </p:cNvSpPr>
          <p:nvPr>
            <p:ph type="dt" sz="quarter" idx="10"/>
          </p:nvPr>
        </p:nvSpPr>
        <p:spPr/>
        <p:txBody>
          <a:bodyPr/>
          <a:lstStyle/>
          <a:p>
            <a:pPr>
              <a:defRPr/>
            </a:pPr>
            <a:fld id="{21497E0A-562A-4813-A06E-D5CFA28E8224}" type="datetime1">
              <a:rPr lang="en-US"/>
              <a:pPr>
                <a:defRPr/>
              </a:pPr>
              <a:t>28-Apr-25</a:t>
            </a:fld>
            <a:endParaRPr lang="en-US" dirty="0"/>
          </a:p>
        </p:txBody>
      </p:sp>
      <p:sp>
        <p:nvSpPr>
          <p:cNvPr id="269317"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5601638B-415C-4656-851F-64EA0B194620}" type="slidenum">
              <a:rPr lang="en-US" sz="1200">
                <a:solidFill>
                  <a:srgbClr val="898989"/>
                </a:solidFill>
              </a:rPr>
              <a:pPr>
                <a:spcBef>
                  <a:spcPct val="0"/>
                </a:spcBef>
                <a:buFontTx/>
                <a:buNone/>
              </a:pPr>
              <a:t>74</a:t>
            </a:fld>
            <a:endParaRPr lang="en-US" sz="1200">
              <a:solidFill>
                <a:srgbClr val="898989"/>
              </a:solidFill>
            </a:endParaRPr>
          </a:p>
        </p:txBody>
      </p:sp>
    </p:spTree>
    <p:extLst>
      <p:ext uri="{BB962C8B-B14F-4D97-AF65-F5344CB8AC3E}">
        <p14:creationId xmlns:p14="http://schemas.microsoft.com/office/powerpoint/2010/main" val="1582843669"/>
      </p:ext>
    </p:extLst>
  </p:cSld>
  <p:clrMapOvr>
    <a:masterClrMapping/>
  </p:clrMapOvr>
  <p:transition>
    <p:fade/>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Rectangle 2"/>
          <p:cNvSpPr>
            <a:spLocks noGrp="1" noChangeArrowheads="1"/>
          </p:cNvSpPr>
          <p:nvPr>
            <p:ph type="title"/>
          </p:nvPr>
        </p:nvSpPr>
        <p:spPr>
          <a:xfrm>
            <a:off x="1752601" y="0"/>
            <a:ext cx="8736013" cy="533400"/>
          </a:xfrm>
        </p:spPr>
        <p:txBody>
          <a:bodyPr>
            <a:normAutofit fontScale="90000"/>
          </a:bodyPr>
          <a:lstStyle/>
          <a:p>
            <a:pPr eaLnBrk="1" hangingPunct="1"/>
            <a:r>
              <a:rPr lang="en-GB" sz="4000"/>
              <a:t>NB</a:t>
            </a:r>
            <a:endParaRPr lang="en-US" sz="4000"/>
          </a:p>
        </p:txBody>
      </p:sp>
      <p:sp>
        <p:nvSpPr>
          <p:cNvPr id="270339" name="Rectangle 3"/>
          <p:cNvSpPr>
            <a:spLocks noGrp="1" noChangeArrowheads="1"/>
          </p:cNvSpPr>
          <p:nvPr>
            <p:ph type="body" idx="1"/>
          </p:nvPr>
        </p:nvSpPr>
        <p:spPr>
          <a:xfrm>
            <a:off x="2438400" y="838200"/>
            <a:ext cx="7620000" cy="5410200"/>
          </a:xfrm>
        </p:spPr>
        <p:txBody>
          <a:bodyPr/>
          <a:lstStyle/>
          <a:p>
            <a:pPr eaLnBrk="1" hangingPunct="1"/>
            <a:r>
              <a:rPr lang="en-GB" smtClean="0"/>
              <a:t>It’s not possible to over generalize the impact of foreign aid on all LDCs. </a:t>
            </a:r>
          </a:p>
          <a:p>
            <a:pPr lvl="1" eaLnBrk="1" hangingPunct="1"/>
            <a:r>
              <a:rPr lang="en-GB" smtClean="0"/>
              <a:t>Because a number of endogenous factors (low savings, weather, political stability, ToT) and exogenous factors, which affect the effectiveness of foreign aid differ significantly among LDCs. </a:t>
            </a:r>
          </a:p>
          <a:p>
            <a:pPr lvl="1" eaLnBrk="1" hangingPunct="1">
              <a:buFontTx/>
              <a:buNone/>
            </a:pPr>
            <a:endParaRPr lang="en-GB" smtClean="0"/>
          </a:p>
          <a:p>
            <a:pPr lvl="1" eaLnBrk="1" hangingPunct="1"/>
            <a:r>
              <a:rPr lang="en-GB" smtClean="0"/>
              <a:t>For instance, in some countries, foreign aid has stimulated savings while in others it has not.</a:t>
            </a:r>
            <a:endParaRPr lang="en-US" smtClean="0"/>
          </a:p>
        </p:txBody>
      </p:sp>
      <p:sp>
        <p:nvSpPr>
          <p:cNvPr id="249860" name="Date Placeholder 3"/>
          <p:cNvSpPr>
            <a:spLocks noGrp="1"/>
          </p:cNvSpPr>
          <p:nvPr>
            <p:ph type="dt" sz="quarter" idx="10"/>
          </p:nvPr>
        </p:nvSpPr>
        <p:spPr/>
        <p:txBody>
          <a:bodyPr/>
          <a:lstStyle/>
          <a:p>
            <a:pPr>
              <a:defRPr/>
            </a:pPr>
            <a:fld id="{C47ABCE7-ED76-4A1E-A40E-273740EE208C}" type="datetime1">
              <a:rPr lang="en-US"/>
              <a:pPr>
                <a:defRPr/>
              </a:pPr>
              <a:t>28-Apr-25</a:t>
            </a:fld>
            <a:endParaRPr lang="en-US"/>
          </a:p>
        </p:txBody>
      </p:sp>
      <p:sp>
        <p:nvSpPr>
          <p:cNvPr id="270341"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CC1B17AF-6E46-4F32-91E5-9FECCDAECC31}" type="slidenum">
              <a:rPr lang="en-US" sz="1200">
                <a:solidFill>
                  <a:srgbClr val="898989"/>
                </a:solidFill>
              </a:rPr>
              <a:pPr>
                <a:spcBef>
                  <a:spcPct val="0"/>
                </a:spcBef>
                <a:buFontTx/>
                <a:buNone/>
              </a:pPr>
              <a:t>75</a:t>
            </a:fld>
            <a:endParaRPr lang="en-US" sz="1200">
              <a:solidFill>
                <a:srgbClr val="898989"/>
              </a:solidFill>
            </a:endParaRPr>
          </a:p>
        </p:txBody>
      </p:sp>
    </p:spTree>
    <p:extLst>
      <p:ext uri="{BB962C8B-B14F-4D97-AF65-F5344CB8AC3E}">
        <p14:creationId xmlns:p14="http://schemas.microsoft.com/office/powerpoint/2010/main" val="1674637954"/>
      </p:ext>
    </p:extLst>
  </p:cSld>
  <p:clrMapOvr>
    <a:masterClrMapping/>
  </p:clrMapOvr>
  <p:transition>
    <p:fade/>
  </p:transition>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Rectangle 2"/>
          <p:cNvSpPr>
            <a:spLocks noGrp="1" noChangeArrowheads="1"/>
          </p:cNvSpPr>
          <p:nvPr>
            <p:ph type="title"/>
          </p:nvPr>
        </p:nvSpPr>
        <p:spPr>
          <a:xfrm>
            <a:off x="1676401" y="152400"/>
            <a:ext cx="8785225" cy="762000"/>
          </a:xfrm>
        </p:spPr>
        <p:txBody>
          <a:bodyPr>
            <a:normAutofit fontScale="90000"/>
          </a:bodyPr>
          <a:lstStyle/>
          <a:p>
            <a:pPr eaLnBrk="1" hangingPunct="1"/>
            <a:r>
              <a:rPr lang="en-GB" sz="3200"/>
              <a:t>Factors determining the amount of Foreign aid for Economic Development</a:t>
            </a:r>
            <a:endParaRPr lang="en-US" sz="3200"/>
          </a:p>
        </p:txBody>
      </p:sp>
      <p:sp>
        <p:nvSpPr>
          <p:cNvPr id="271363" name="Rectangle 3"/>
          <p:cNvSpPr>
            <a:spLocks noGrp="1" noChangeArrowheads="1"/>
          </p:cNvSpPr>
          <p:nvPr>
            <p:ph type="body" idx="1"/>
          </p:nvPr>
        </p:nvSpPr>
        <p:spPr>
          <a:xfrm>
            <a:off x="2057400" y="1447800"/>
            <a:ext cx="8305800" cy="5029200"/>
          </a:xfrm>
        </p:spPr>
        <p:txBody>
          <a:bodyPr/>
          <a:lstStyle/>
          <a:p>
            <a:pPr eaLnBrk="1" hangingPunct="1">
              <a:lnSpc>
                <a:spcPct val="80000"/>
              </a:lnSpc>
            </a:pPr>
            <a:r>
              <a:rPr lang="en-GB"/>
              <a:t>The availability of funds from donors</a:t>
            </a:r>
          </a:p>
          <a:p>
            <a:pPr eaLnBrk="1" hangingPunct="1">
              <a:lnSpc>
                <a:spcPct val="80000"/>
              </a:lnSpc>
              <a:buFontTx/>
              <a:buNone/>
            </a:pPr>
            <a:endParaRPr lang="en-GB"/>
          </a:p>
          <a:p>
            <a:pPr eaLnBrk="1" hangingPunct="1">
              <a:lnSpc>
                <a:spcPct val="80000"/>
              </a:lnSpc>
            </a:pPr>
            <a:r>
              <a:rPr lang="en-GB"/>
              <a:t>The absorptive capacity of the recipient country</a:t>
            </a:r>
          </a:p>
          <a:p>
            <a:pPr eaLnBrk="1" hangingPunct="1">
              <a:lnSpc>
                <a:spcPct val="80000"/>
              </a:lnSpc>
              <a:buFontTx/>
              <a:buNone/>
            </a:pPr>
            <a:endParaRPr lang="en-GB"/>
          </a:p>
          <a:p>
            <a:pPr eaLnBrk="1" hangingPunct="1">
              <a:lnSpc>
                <a:spcPct val="80000"/>
              </a:lnSpc>
            </a:pPr>
            <a:r>
              <a:rPr lang="en-GB"/>
              <a:t>Availability of local resources to exploit the aid (like human and natural)</a:t>
            </a:r>
          </a:p>
          <a:p>
            <a:pPr eaLnBrk="1" hangingPunct="1">
              <a:lnSpc>
                <a:spcPct val="80000"/>
              </a:lnSpc>
              <a:buFontTx/>
              <a:buNone/>
            </a:pPr>
            <a:endParaRPr lang="en-GB"/>
          </a:p>
          <a:p>
            <a:pPr eaLnBrk="1" hangingPunct="1">
              <a:lnSpc>
                <a:spcPct val="80000"/>
              </a:lnSpc>
            </a:pPr>
            <a:r>
              <a:rPr lang="en-GB"/>
              <a:t>The capacity of the recipient country to repay</a:t>
            </a:r>
          </a:p>
          <a:p>
            <a:pPr eaLnBrk="1" hangingPunct="1">
              <a:lnSpc>
                <a:spcPct val="80000"/>
              </a:lnSpc>
              <a:buFontTx/>
              <a:buNone/>
            </a:pPr>
            <a:endParaRPr lang="en-GB"/>
          </a:p>
          <a:p>
            <a:pPr eaLnBrk="1" hangingPunct="1">
              <a:lnSpc>
                <a:spcPct val="80000"/>
              </a:lnSpc>
            </a:pPr>
            <a:r>
              <a:rPr lang="en-GB"/>
              <a:t>The will and the effort on the part of the recipient country to develop</a:t>
            </a:r>
            <a:endParaRPr lang="en-US"/>
          </a:p>
        </p:txBody>
      </p:sp>
      <p:sp>
        <p:nvSpPr>
          <p:cNvPr id="250884" name="Date Placeholder 3"/>
          <p:cNvSpPr>
            <a:spLocks noGrp="1"/>
          </p:cNvSpPr>
          <p:nvPr>
            <p:ph type="dt" sz="quarter" idx="10"/>
          </p:nvPr>
        </p:nvSpPr>
        <p:spPr/>
        <p:txBody>
          <a:bodyPr/>
          <a:lstStyle/>
          <a:p>
            <a:pPr>
              <a:defRPr/>
            </a:pPr>
            <a:fld id="{50E36F41-C4CD-42FB-865D-5D5D9D5534D1}" type="datetime1">
              <a:rPr lang="en-US"/>
              <a:pPr>
                <a:defRPr/>
              </a:pPr>
              <a:t>28-Apr-25</a:t>
            </a:fld>
            <a:endParaRPr lang="en-US"/>
          </a:p>
        </p:txBody>
      </p:sp>
      <p:sp>
        <p:nvSpPr>
          <p:cNvPr id="271365"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4C0AC8C6-C21A-4088-BC43-E237981D8EE0}" type="slidenum">
              <a:rPr lang="en-US" sz="1200">
                <a:solidFill>
                  <a:srgbClr val="898989"/>
                </a:solidFill>
              </a:rPr>
              <a:pPr>
                <a:spcBef>
                  <a:spcPct val="0"/>
                </a:spcBef>
                <a:buFontTx/>
                <a:buNone/>
              </a:pPr>
              <a:t>76</a:t>
            </a:fld>
            <a:endParaRPr lang="en-US" sz="1200">
              <a:solidFill>
                <a:srgbClr val="898989"/>
              </a:solidFill>
            </a:endParaRPr>
          </a:p>
        </p:txBody>
      </p:sp>
    </p:spTree>
    <p:extLst>
      <p:ext uri="{BB962C8B-B14F-4D97-AF65-F5344CB8AC3E}">
        <p14:creationId xmlns:p14="http://schemas.microsoft.com/office/powerpoint/2010/main" val="4255331492"/>
      </p:ext>
    </p:extLst>
  </p:cSld>
  <p:clrMapOvr>
    <a:masterClrMapping/>
  </p:clrMapOvr>
  <p:transition>
    <p:fade/>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2"/>
          <p:cNvSpPr>
            <a:spLocks noGrp="1" noChangeArrowheads="1"/>
          </p:cNvSpPr>
          <p:nvPr>
            <p:ph type="title"/>
          </p:nvPr>
        </p:nvSpPr>
        <p:spPr/>
        <p:txBody>
          <a:bodyPr/>
          <a:lstStyle/>
          <a:p>
            <a:pPr eaLnBrk="1" hangingPunct="1"/>
            <a:r>
              <a:rPr lang="en-US" smtClean="0"/>
              <a:t>FDI &amp; Foreign Aid in Uganda</a:t>
            </a:r>
          </a:p>
        </p:txBody>
      </p:sp>
      <p:sp>
        <p:nvSpPr>
          <p:cNvPr id="272387" name="Rectangle 3"/>
          <p:cNvSpPr>
            <a:spLocks noGrp="1" noChangeArrowheads="1"/>
          </p:cNvSpPr>
          <p:nvPr>
            <p:ph type="body" idx="1"/>
          </p:nvPr>
        </p:nvSpPr>
        <p:spPr/>
        <p:txBody>
          <a:bodyPr/>
          <a:lstStyle/>
          <a:p>
            <a:pPr eaLnBrk="1" hangingPunct="1">
              <a:lnSpc>
                <a:spcPct val="90000"/>
              </a:lnSpc>
            </a:pPr>
            <a:endParaRPr lang="en-GB" smtClean="0"/>
          </a:p>
          <a:p>
            <a:pPr eaLnBrk="1" hangingPunct="1">
              <a:lnSpc>
                <a:spcPct val="90000"/>
              </a:lnSpc>
            </a:pPr>
            <a:endParaRPr lang="en-GB" smtClean="0"/>
          </a:p>
        </p:txBody>
      </p:sp>
      <p:sp>
        <p:nvSpPr>
          <p:cNvPr id="251908" name="Date Placeholder 4"/>
          <p:cNvSpPr>
            <a:spLocks noGrp="1"/>
          </p:cNvSpPr>
          <p:nvPr>
            <p:ph type="dt" sz="quarter" idx="10"/>
          </p:nvPr>
        </p:nvSpPr>
        <p:spPr/>
        <p:txBody>
          <a:bodyPr/>
          <a:lstStyle/>
          <a:p>
            <a:pPr>
              <a:defRPr/>
            </a:pPr>
            <a:fld id="{9E16C6E8-C6F8-4C55-A7AD-C68AEB72628A}" type="datetime1">
              <a:rPr lang="en-US"/>
              <a:pPr>
                <a:defRPr/>
              </a:pPr>
              <a:t>28-Apr-25</a:t>
            </a:fld>
            <a:endParaRPr lang="en-US"/>
          </a:p>
        </p:txBody>
      </p:sp>
      <p:sp>
        <p:nvSpPr>
          <p:cNvPr id="272389"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7DE89C91-BEFC-4C9C-9040-EF8B199C2E2D}" type="slidenum">
              <a:rPr lang="en-US" sz="1200">
                <a:solidFill>
                  <a:srgbClr val="898989"/>
                </a:solidFill>
              </a:rPr>
              <a:pPr>
                <a:spcBef>
                  <a:spcPct val="0"/>
                </a:spcBef>
                <a:buFontTx/>
                <a:buNone/>
              </a:pPr>
              <a:t>77</a:t>
            </a:fld>
            <a:endParaRPr lang="en-US" sz="1200">
              <a:solidFill>
                <a:srgbClr val="898989"/>
              </a:solidFill>
            </a:endParaRPr>
          </a:p>
        </p:txBody>
      </p:sp>
    </p:spTree>
    <p:extLst>
      <p:ext uri="{BB962C8B-B14F-4D97-AF65-F5344CB8AC3E}">
        <p14:creationId xmlns:p14="http://schemas.microsoft.com/office/powerpoint/2010/main" val="2229011059"/>
      </p:ext>
    </p:extLst>
  </p:cSld>
  <p:clrMapOvr>
    <a:masterClrMapping/>
  </p:clrMapOvr>
  <p:transition>
    <p:fade/>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8"/>
          <p:cNvSpPr>
            <a:spLocks noGrp="1" noChangeArrowheads="1"/>
          </p:cNvSpPr>
          <p:nvPr>
            <p:ph type="subTitle" idx="1"/>
          </p:nvPr>
        </p:nvSpPr>
        <p:spPr>
          <a:xfrm>
            <a:off x="2895600" y="1981200"/>
            <a:ext cx="6858000" cy="3429000"/>
          </a:xfrm>
        </p:spPr>
        <p:txBody>
          <a:bodyPr/>
          <a:lstStyle/>
          <a:p>
            <a:pPr eaLnBrk="1" hangingPunct="1">
              <a:buFontTx/>
              <a:buNone/>
            </a:pPr>
            <a:endParaRPr lang="en-US" dirty="0" smtClean="0"/>
          </a:p>
          <a:p>
            <a:r>
              <a:rPr lang="en-US" sz="5400" b="1" dirty="0">
                <a:solidFill>
                  <a:srgbClr val="FF0000"/>
                </a:solidFill>
              </a:rPr>
              <a:t>Understanding:</a:t>
            </a:r>
          </a:p>
          <a:p>
            <a:pPr eaLnBrk="1" hangingPunct="1">
              <a:buFontTx/>
              <a:buNone/>
            </a:pPr>
            <a:r>
              <a:rPr lang="en-US" sz="5400" b="1" dirty="0">
                <a:solidFill>
                  <a:srgbClr val="FF0000"/>
                </a:solidFill>
              </a:rPr>
              <a:t>Entrepreneurship</a:t>
            </a:r>
          </a:p>
        </p:txBody>
      </p:sp>
    </p:spTree>
    <p:extLst>
      <p:ext uri="{BB962C8B-B14F-4D97-AF65-F5344CB8AC3E}">
        <p14:creationId xmlns:p14="http://schemas.microsoft.com/office/powerpoint/2010/main" val="1644122159"/>
      </p:ext>
    </p:extLst>
  </p:cSld>
  <p:clrMapOvr>
    <a:masterClrMapping/>
  </p:clrMapOvr>
  <p:transition/>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981200" y="274638"/>
            <a:ext cx="8229600" cy="868362"/>
          </a:xfrm>
        </p:spPr>
        <p:txBody>
          <a:bodyPr/>
          <a:lstStyle/>
          <a:p>
            <a:pPr marL="685800" indent="-685800"/>
            <a:r>
              <a:rPr lang="en-US" dirty="0" smtClean="0"/>
              <a:t>Definition of Entrepreneurship</a:t>
            </a:r>
          </a:p>
        </p:txBody>
      </p:sp>
      <p:sp>
        <p:nvSpPr>
          <p:cNvPr id="6147" name="Rectangle 3"/>
          <p:cNvSpPr>
            <a:spLocks noGrp="1" noChangeArrowheads="1"/>
          </p:cNvSpPr>
          <p:nvPr>
            <p:ph type="body" idx="1"/>
          </p:nvPr>
        </p:nvSpPr>
        <p:spPr>
          <a:xfrm>
            <a:off x="1828800" y="1219200"/>
            <a:ext cx="8610600" cy="5257800"/>
          </a:xfrm>
        </p:spPr>
        <p:txBody>
          <a:bodyPr>
            <a:normAutofit/>
          </a:bodyPr>
          <a:lstStyle/>
          <a:p>
            <a:pPr>
              <a:buFontTx/>
              <a:buNone/>
            </a:pPr>
            <a:r>
              <a:rPr lang="en-US" sz="4000" b="1" dirty="0"/>
              <a:t>An </a:t>
            </a:r>
            <a:r>
              <a:rPr lang="en-US" sz="4000" dirty="0"/>
              <a:t>Entrepreneur</a:t>
            </a:r>
            <a:r>
              <a:rPr lang="en-US" sz="4000" b="1" dirty="0"/>
              <a:t> : </a:t>
            </a:r>
            <a:r>
              <a:rPr lang="en-US" sz="4000" i="1" dirty="0"/>
              <a:t>One who </a:t>
            </a:r>
          </a:p>
          <a:p>
            <a:pPr>
              <a:lnSpc>
                <a:spcPct val="150000"/>
              </a:lnSpc>
              <a:spcBef>
                <a:spcPct val="0"/>
              </a:spcBef>
            </a:pPr>
            <a:r>
              <a:rPr lang="en-US" sz="4000" dirty="0"/>
              <a:t>Organizes, </a:t>
            </a:r>
          </a:p>
          <a:p>
            <a:pPr>
              <a:lnSpc>
                <a:spcPct val="150000"/>
              </a:lnSpc>
              <a:spcBef>
                <a:spcPct val="0"/>
              </a:spcBef>
            </a:pPr>
            <a:r>
              <a:rPr lang="en-US" sz="4000" dirty="0"/>
              <a:t>Manages and </a:t>
            </a:r>
          </a:p>
          <a:p>
            <a:pPr>
              <a:lnSpc>
                <a:spcPct val="150000"/>
              </a:lnSpc>
              <a:spcBef>
                <a:spcPct val="0"/>
              </a:spcBef>
            </a:pPr>
            <a:r>
              <a:rPr lang="en-US" sz="4000" dirty="0"/>
              <a:t>Assumes Risk of a Business or Enterprise</a:t>
            </a:r>
          </a:p>
          <a:p>
            <a:pPr algn="ctr" eaLnBrk="1" hangingPunct="1">
              <a:lnSpc>
                <a:spcPct val="150000"/>
              </a:lnSpc>
              <a:spcBef>
                <a:spcPct val="0"/>
              </a:spcBef>
              <a:buFontTx/>
              <a:buNone/>
            </a:pPr>
            <a:endParaRPr lang="en-US" sz="4000" b="1" i="1" dirty="0">
              <a:solidFill>
                <a:schemeClr val="accent2"/>
              </a:solidFill>
            </a:endParaRPr>
          </a:p>
        </p:txBody>
      </p:sp>
    </p:spTree>
    <p:extLst>
      <p:ext uri="{BB962C8B-B14F-4D97-AF65-F5344CB8AC3E}">
        <p14:creationId xmlns:p14="http://schemas.microsoft.com/office/powerpoint/2010/main" val="196983110"/>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altLang="en-US" b="1" smtClean="0"/>
              <a:t>Types of Aid cntd</a:t>
            </a:r>
          </a:p>
        </p:txBody>
      </p:sp>
      <p:sp>
        <p:nvSpPr>
          <p:cNvPr id="12291" name="Rectangle 3"/>
          <p:cNvSpPr>
            <a:spLocks noGrp="1" noChangeArrowheads="1"/>
          </p:cNvSpPr>
          <p:nvPr>
            <p:ph type="body" idx="1"/>
          </p:nvPr>
        </p:nvSpPr>
        <p:spPr/>
        <p:txBody>
          <a:bodyPr/>
          <a:lstStyle/>
          <a:p>
            <a:pPr eaLnBrk="1" hangingPunct="1"/>
            <a:r>
              <a:rPr lang="en-US" altLang="en-US" smtClean="0"/>
              <a:t>The soft loans attract very low interest rates, usually less than 3% with longer grace periods.  An example of institution that gives soft loans is the International Development Association (IDA) of the World Bank set up purposely to lend to developing countries.</a:t>
            </a:r>
            <a:endParaRPr lang="en-US" altLang="en-US" b="1" smtClean="0"/>
          </a:p>
        </p:txBody>
      </p:sp>
      <p:sp>
        <p:nvSpPr>
          <p:cNvPr id="12292"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51503845-D188-4E4E-AD70-C7B4EBE8C65C}" type="datetime1">
              <a:rPr lang="en-US" altLang="en-US" sz="1400"/>
              <a:pPr>
                <a:spcBef>
                  <a:spcPct val="0"/>
                </a:spcBef>
                <a:buFontTx/>
                <a:buNone/>
              </a:pPr>
              <a:t>28-Apr-25</a:t>
            </a:fld>
            <a:endParaRPr lang="en-US" altLang="en-US" sz="1400"/>
          </a:p>
        </p:txBody>
      </p:sp>
      <p:sp>
        <p:nvSpPr>
          <p:cNvPr id="12293"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A111B15C-0870-4BFC-9811-6EE71A92D324}" type="slidenum">
              <a:rPr lang="en-US" altLang="en-US" sz="1400"/>
              <a:pPr>
                <a:spcBef>
                  <a:spcPct val="0"/>
                </a:spcBef>
                <a:buFontTx/>
                <a:buNone/>
              </a:pPr>
              <a:t>8</a:t>
            </a:fld>
            <a:endParaRPr lang="en-US" altLang="en-US" sz="1400"/>
          </a:p>
        </p:txBody>
      </p:sp>
    </p:spTree>
    <p:extLst>
      <p:ext uri="{BB962C8B-B14F-4D97-AF65-F5344CB8AC3E}">
        <p14:creationId xmlns:p14="http://schemas.microsoft.com/office/powerpoint/2010/main" val="1899692669"/>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8"/>
          <p:cNvSpPr>
            <a:spLocks noGrp="1" noChangeArrowheads="1"/>
          </p:cNvSpPr>
          <p:nvPr>
            <p:ph type="title"/>
          </p:nvPr>
        </p:nvSpPr>
        <p:spPr>
          <a:xfrm>
            <a:off x="1981200" y="274638"/>
            <a:ext cx="8229600" cy="792162"/>
          </a:xfrm>
        </p:spPr>
        <p:txBody>
          <a:bodyPr/>
          <a:lstStyle/>
          <a:p>
            <a:pPr eaLnBrk="1" hangingPunct="1"/>
            <a:r>
              <a:rPr lang="en-US" dirty="0" smtClean="0"/>
              <a:t>Entrepreneurship</a:t>
            </a:r>
          </a:p>
        </p:txBody>
      </p:sp>
      <p:sp>
        <p:nvSpPr>
          <p:cNvPr id="7171" name="Rectangle 9"/>
          <p:cNvSpPr>
            <a:spLocks noGrp="1" noChangeArrowheads="1"/>
          </p:cNvSpPr>
          <p:nvPr>
            <p:ph type="body" idx="1"/>
          </p:nvPr>
        </p:nvSpPr>
        <p:spPr>
          <a:xfrm>
            <a:off x="677334" y="1249251"/>
            <a:ext cx="8596668" cy="4792111"/>
          </a:xfrm>
        </p:spPr>
        <p:txBody>
          <a:bodyPr>
            <a:normAutofit/>
          </a:bodyPr>
          <a:lstStyle/>
          <a:p>
            <a:pPr eaLnBrk="1" hangingPunct="1">
              <a:buFontTx/>
              <a:buNone/>
            </a:pPr>
            <a:r>
              <a:rPr lang="en-US" sz="4400" b="1" i="1" dirty="0"/>
              <a:t>Entrepreneurship is a mindset </a:t>
            </a:r>
          </a:p>
          <a:p>
            <a:pPr lvl="1" eaLnBrk="1" hangingPunct="1"/>
            <a:r>
              <a:rPr lang="en-US" sz="4400" dirty="0"/>
              <a:t>Opportunity-focused</a:t>
            </a:r>
          </a:p>
          <a:p>
            <a:pPr lvl="1" eaLnBrk="1" hangingPunct="1"/>
            <a:r>
              <a:rPr lang="en-US" sz="4400" dirty="0"/>
              <a:t>Innovative</a:t>
            </a:r>
          </a:p>
          <a:p>
            <a:pPr lvl="1" eaLnBrk="1" hangingPunct="1"/>
            <a:r>
              <a:rPr lang="en-US" sz="4400" dirty="0"/>
              <a:t>Growth-oriented</a:t>
            </a:r>
          </a:p>
        </p:txBody>
      </p:sp>
    </p:spTree>
    <p:extLst>
      <p:ext uri="{BB962C8B-B14F-4D97-AF65-F5344CB8AC3E}">
        <p14:creationId xmlns:p14="http://schemas.microsoft.com/office/powerpoint/2010/main" val="3520737401"/>
      </p:ext>
    </p:extLst>
  </p:cSld>
  <p:clrMapOvr>
    <a:masterClrMapping/>
  </p:clrMapOvr>
  <p:transition/>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2057400" y="152400"/>
            <a:ext cx="8458200" cy="762000"/>
          </a:xfrm>
        </p:spPr>
        <p:txBody>
          <a:bodyPr/>
          <a:lstStyle/>
          <a:p>
            <a:pPr eaLnBrk="1" hangingPunct="1"/>
            <a:r>
              <a:rPr lang="en-US" dirty="0" smtClean="0"/>
              <a:t>Some Modern Definitions</a:t>
            </a:r>
          </a:p>
        </p:txBody>
      </p:sp>
      <p:sp>
        <p:nvSpPr>
          <p:cNvPr id="284675" name="Rectangle 3"/>
          <p:cNvSpPr>
            <a:spLocks noGrp="1" noChangeArrowheads="1"/>
          </p:cNvSpPr>
          <p:nvPr>
            <p:ph type="body" idx="1"/>
          </p:nvPr>
        </p:nvSpPr>
        <p:spPr>
          <a:xfrm>
            <a:off x="1981200" y="838200"/>
            <a:ext cx="8229600" cy="6019800"/>
          </a:xfrm>
        </p:spPr>
        <p:txBody>
          <a:bodyPr>
            <a:normAutofit/>
          </a:bodyPr>
          <a:lstStyle/>
          <a:p>
            <a:pPr eaLnBrk="1" hangingPunct="1">
              <a:lnSpc>
                <a:spcPct val="90000"/>
              </a:lnSpc>
              <a:spcBef>
                <a:spcPct val="50000"/>
              </a:spcBef>
            </a:pPr>
            <a:r>
              <a:rPr lang="en-US" sz="2800" dirty="0"/>
              <a:t>Scott Shane (Case Western) – “Entrepreneurship is an activity that involves the discovery, evaluation and exploitation of opportunities to introduce new goods and services, ways of organizing, markets, processes, and new materials through organizing efforts that previously had not existed.”</a:t>
            </a:r>
          </a:p>
          <a:p>
            <a:pPr eaLnBrk="1" hangingPunct="1">
              <a:lnSpc>
                <a:spcPct val="90000"/>
              </a:lnSpc>
              <a:spcBef>
                <a:spcPct val="50000"/>
              </a:spcBef>
            </a:pPr>
            <a:r>
              <a:rPr lang="en-US" sz="2800" dirty="0"/>
              <a:t>Howard Stevenson (Harvard) – “.. The pursuit of opportunity without regard to resources currently controlled.”</a:t>
            </a:r>
          </a:p>
          <a:p>
            <a:pPr eaLnBrk="1" hangingPunct="1">
              <a:lnSpc>
                <a:spcPct val="90000"/>
              </a:lnSpc>
              <a:spcBef>
                <a:spcPct val="50000"/>
              </a:spcBef>
            </a:pPr>
            <a:r>
              <a:rPr lang="en-US" sz="2800" dirty="0"/>
              <a:t>Gibb Dyer, Jr.  – “The founding of new businesses is the essence of entrepreneurial activity.”</a:t>
            </a:r>
          </a:p>
        </p:txBody>
      </p:sp>
    </p:spTree>
    <p:extLst>
      <p:ext uri="{BB962C8B-B14F-4D97-AF65-F5344CB8AC3E}">
        <p14:creationId xmlns:p14="http://schemas.microsoft.com/office/powerpoint/2010/main" val="3642402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84675">
                                            <p:txEl>
                                              <p:pRg st="0" end="0"/>
                                            </p:txEl>
                                          </p:spTgt>
                                        </p:tgtEl>
                                        <p:attrNameLst>
                                          <p:attrName>style.visibility</p:attrName>
                                        </p:attrNameLst>
                                      </p:cBhvr>
                                      <p:to>
                                        <p:strVal val="visible"/>
                                      </p:to>
                                    </p:set>
                                    <p:animEffect transition="in" filter="dissolve">
                                      <p:cBhvr>
                                        <p:cTn id="7" dur="500"/>
                                        <p:tgtEl>
                                          <p:spTgt spid="2846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84675">
                                            <p:txEl>
                                              <p:pRg st="1" end="1"/>
                                            </p:txEl>
                                          </p:spTgt>
                                        </p:tgtEl>
                                        <p:attrNameLst>
                                          <p:attrName>style.visibility</p:attrName>
                                        </p:attrNameLst>
                                      </p:cBhvr>
                                      <p:to>
                                        <p:strVal val="visible"/>
                                      </p:to>
                                    </p:set>
                                    <p:animEffect transition="in" filter="dissolve">
                                      <p:cBhvr>
                                        <p:cTn id="12" dur="500"/>
                                        <p:tgtEl>
                                          <p:spTgt spid="28467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284675">
                                            <p:txEl>
                                              <p:pRg st="2" end="2"/>
                                            </p:txEl>
                                          </p:spTgt>
                                        </p:tgtEl>
                                        <p:attrNameLst>
                                          <p:attrName>style.visibility</p:attrName>
                                        </p:attrNameLst>
                                      </p:cBhvr>
                                      <p:to>
                                        <p:strVal val="visible"/>
                                      </p:to>
                                    </p:set>
                                    <p:animEffect transition="in" filter="dissolve">
                                      <p:cBhvr>
                                        <p:cTn id="17" dur="500"/>
                                        <p:tgtEl>
                                          <p:spTgt spid="28467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981200" y="274638"/>
            <a:ext cx="8229600" cy="563562"/>
          </a:xfrm>
        </p:spPr>
        <p:txBody>
          <a:bodyPr>
            <a:normAutofit fontScale="90000"/>
          </a:bodyPr>
          <a:lstStyle/>
          <a:p>
            <a:pPr eaLnBrk="1" hangingPunct="1"/>
            <a:r>
              <a:rPr lang="en-US" dirty="0" smtClean="0"/>
              <a:t>What is Entrepreneurship?</a:t>
            </a:r>
          </a:p>
        </p:txBody>
      </p:sp>
      <p:sp>
        <p:nvSpPr>
          <p:cNvPr id="322563" name="Rectangle 3"/>
          <p:cNvSpPr>
            <a:spLocks noGrp="1" noChangeArrowheads="1"/>
          </p:cNvSpPr>
          <p:nvPr>
            <p:ph type="body" idx="1"/>
          </p:nvPr>
        </p:nvSpPr>
        <p:spPr>
          <a:xfrm>
            <a:off x="1981200" y="914400"/>
            <a:ext cx="8229600" cy="5562600"/>
          </a:xfrm>
        </p:spPr>
        <p:txBody>
          <a:bodyPr/>
          <a:lstStyle/>
          <a:p>
            <a:pPr eaLnBrk="1" hangingPunct="1">
              <a:lnSpc>
                <a:spcPct val="80000"/>
              </a:lnSpc>
            </a:pPr>
            <a:endParaRPr lang="en-US" sz="2500" dirty="0"/>
          </a:p>
          <a:p>
            <a:pPr eaLnBrk="1" hangingPunct="1">
              <a:lnSpc>
                <a:spcPct val="80000"/>
              </a:lnSpc>
            </a:pPr>
            <a:r>
              <a:rPr lang="en-US" sz="4400" dirty="0" err="1"/>
              <a:t>Cantillon</a:t>
            </a:r>
            <a:r>
              <a:rPr lang="en-US" sz="4400" dirty="0"/>
              <a:t> (1700’s)</a:t>
            </a:r>
          </a:p>
          <a:p>
            <a:pPr eaLnBrk="1" hangingPunct="1">
              <a:lnSpc>
                <a:spcPct val="80000"/>
              </a:lnSpc>
            </a:pPr>
            <a:r>
              <a:rPr lang="en-US" sz="4400" dirty="0"/>
              <a:t>Say (1803)</a:t>
            </a:r>
          </a:p>
          <a:p>
            <a:pPr eaLnBrk="1" hangingPunct="1">
              <a:lnSpc>
                <a:spcPct val="80000"/>
              </a:lnSpc>
            </a:pPr>
            <a:r>
              <a:rPr lang="en-US" sz="4400" dirty="0"/>
              <a:t>Knight (1921)</a:t>
            </a:r>
          </a:p>
          <a:p>
            <a:pPr eaLnBrk="1" hangingPunct="1">
              <a:lnSpc>
                <a:spcPct val="80000"/>
              </a:lnSpc>
            </a:pPr>
            <a:r>
              <a:rPr lang="en-US" sz="4400" dirty="0"/>
              <a:t>Schumpeter (1934)</a:t>
            </a:r>
          </a:p>
          <a:p>
            <a:pPr eaLnBrk="1" hangingPunct="1">
              <a:lnSpc>
                <a:spcPct val="80000"/>
              </a:lnSpc>
            </a:pPr>
            <a:r>
              <a:rPr lang="en-US" sz="4400" dirty="0" err="1"/>
              <a:t>Kirzner</a:t>
            </a:r>
            <a:r>
              <a:rPr lang="en-US" sz="4400" dirty="0"/>
              <a:t> (1973) </a:t>
            </a:r>
          </a:p>
          <a:p>
            <a:pPr eaLnBrk="1" hangingPunct="1">
              <a:lnSpc>
                <a:spcPct val="80000"/>
              </a:lnSpc>
            </a:pPr>
            <a:r>
              <a:rPr lang="en-US" sz="4400" dirty="0"/>
              <a:t>Gartner (1988)</a:t>
            </a:r>
          </a:p>
        </p:txBody>
      </p:sp>
    </p:spTree>
    <p:extLst>
      <p:ext uri="{BB962C8B-B14F-4D97-AF65-F5344CB8AC3E}">
        <p14:creationId xmlns:p14="http://schemas.microsoft.com/office/powerpoint/2010/main" val="2556671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5" fill="hold" grpId="0" nodeType="clickEffect">
                                  <p:stCondLst>
                                    <p:cond delay="0"/>
                                  </p:stCondLst>
                                  <p:childTnLst>
                                    <p:set>
                                      <p:cBhvr>
                                        <p:cTn id="6" dur="1" fill="hold">
                                          <p:stCondLst>
                                            <p:cond delay="0"/>
                                          </p:stCondLst>
                                        </p:cTn>
                                        <p:tgtEl>
                                          <p:spTgt spid="322563">
                                            <p:txEl>
                                              <p:pRg st="1" end="1"/>
                                            </p:txEl>
                                          </p:spTgt>
                                        </p:tgtEl>
                                        <p:attrNameLst>
                                          <p:attrName>style.visibility</p:attrName>
                                        </p:attrNameLst>
                                      </p:cBhvr>
                                      <p:to>
                                        <p:strVal val="visible"/>
                                      </p:to>
                                    </p:set>
                                    <p:animEffect transition="in" filter="blinds(vertical)">
                                      <p:cBhvr>
                                        <p:cTn id="7" dur="500"/>
                                        <p:tgtEl>
                                          <p:spTgt spid="322563">
                                            <p:txEl>
                                              <p:pRg st="1" end="1"/>
                                            </p:txEl>
                                          </p:spTgt>
                                        </p:tgtEl>
                                      </p:cBhvr>
                                    </p:animEffect>
                                  </p:childTnLst>
                                  <p:subTnLst>
                                    <p:set>
                                      <p:cBhvr override="childStyle">
                                        <p:cTn dur="1" fill="hold" display="0" masterRel="nextClick" afterEffect="1"/>
                                        <p:tgtEl>
                                          <p:spTgt spid="322563">
                                            <p:txEl>
                                              <p:pRg st="1" end="1"/>
                                            </p:txEl>
                                          </p:spTgt>
                                        </p:tgtEl>
                                        <p:attrNameLst>
                                          <p:attrName>style.visibility</p:attrName>
                                        </p:attrNameLst>
                                      </p:cBhvr>
                                      <p:to>
                                        <p:strVal val="hidden"/>
                                      </p:to>
                                    </p:set>
                                  </p:subTnLst>
                                </p:cTn>
                              </p:par>
                              <p:par>
                                <p:cTn id="8" presetID="3" presetClass="entr" presetSubtype="5" fill="hold" grpId="0" nodeType="withEffect">
                                  <p:stCondLst>
                                    <p:cond delay="0"/>
                                  </p:stCondLst>
                                  <p:childTnLst>
                                    <p:set>
                                      <p:cBhvr>
                                        <p:cTn id="9" dur="1" fill="hold">
                                          <p:stCondLst>
                                            <p:cond delay="0"/>
                                          </p:stCondLst>
                                        </p:cTn>
                                        <p:tgtEl>
                                          <p:spTgt spid="322563">
                                            <p:txEl>
                                              <p:pRg st="2" end="2"/>
                                            </p:txEl>
                                          </p:spTgt>
                                        </p:tgtEl>
                                        <p:attrNameLst>
                                          <p:attrName>style.visibility</p:attrName>
                                        </p:attrNameLst>
                                      </p:cBhvr>
                                      <p:to>
                                        <p:strVal val="visible"/>
                                      </p:to>
                                    </p:set>
                                    <p:animEffect transition="in" filter="blinds(vertical)">
                                      <p:cBhvr>
                                        <p:cTn id="10" dur="500"/>
                                        <p:tgtEl>
                                          <p:spTgt spid="322563">
                                            <p:txEl>
                                              <p:pRg st="2" end="2"/>
                                            </p:txEl>
                                          </p:spTgt>
                                        </p:tgtEl>
                                      </p:cBhvr>
                                    </p:animEffect>
                                  </p:childTnLst>
                                  <p:subTnLst>
                                    <p:set>
                                      <p:cBhvr override="childStyle">
                                        <p:cTn dur="1" fill="hold" display="0" masterRel="nextClick" afterEffect="1"/>
                                        <p:tgtEl>
                                          <p:spTgt spid="322563">
                                            <p:txEl>
                                              <p:pRg st="2" end="2"/>
                                            </p:txEl>
                                          </p:spTgt>
                                        </p:tgtEl>
                                        <p:attrNameLst>
                                          <p:attrName>style.visibility</p:attrName>
                                        </p:attrNameLst>
                                      </p:cBhvr>
                                      <p:to>
                                        <p:strVal val="hidden"/>
                                      </p:to>
                                    </p:set>
                                  </p:subTnLst>
                                </p:cTn>
                              </p:par>
                              <p:par>
                                <p:cTn id="11" presetID="3" presetClass="entr" presetSubtype="5" fill="hold" grpId="0" nodeType="withEffect">
                                  <p:stCondLst>
                                    <p:cond delay="0"/>
                                  </p:stCondLst>
                                  <p:childTnLst>
                                    <p:set>
                                      <p:cBhvr>
                                        <p:cTn id="12" dur="1" fill="hold">
                                          <p:stCondLst>
                                            <p:cond delay="0"/>
                                          </p:stCondLst>
                                        </p:cTn>
                                        <p:tgtEl>
                                          <p:spTgt spid="322563">
                                            <p:txEl>
                                              <p:pRg st="3" end="3"/>
                                            </p:txEl>
                                          </p:spTgt>
                                        </p:tgtEl>
                                        <p:attrNameLst>
                                          <p:attrName>style.visibility</p:attrName>
                                        </p:attrNameLst>
                                      </p:cBhvr>
                                      <p:to>
                                        <p:strVal val="visible"/>
                                      </p:to>
                                    </p:set>
                                    <p:animEffect transition="in" filter="blinds(vertical)">
                                      <p:cBhvr>
                                        <p:cTn id="13" dur="500"/>
                                        <p:tgtEl>
                                          <p:spTgt spid="322563">
                                            <p:txEl>
                                              <p:pRg st="3" end="3"/>
                                            </p:txEl>
                                          </p:spTgt>
                                        </p:tgtEl>
                                      </p:cBhvr>
                                    </p:animEffect>
                                  </p:childTnLst>
                                  <p:subTnLst>
                                    <p:set>
                                      <p:cBhvr override="childStyle">
                                        <p:cTn dur="1" fill="hold" display="0" masterRel="nextClick" afterEffect="1"/>
                                        <p:tgtEl>
                                          <p:spTgt spid="322563">
                                            <p:txEl>
                                              <p:pRg st="3" end="3"/>
                                            </p:txEl>
                                          </p:spTgt>
                                        </p:tgtEl>
                                        <p:attrNameLst>
                                          <p:attrName>style.visibility</p:attrName>
                                        </p:attrNameLst>
                                      </p:cBhvr>
                                      <p:to>
                                        <p:strVal val="hidden"/>
                                      </p:to>
                                    </p:set>
                                  </p:subTnLst>
                                </p:cTn>
                              </p:par>
                              <p:par>
                                <p:cTn id="14" presetID="3" presetClass="entr" presetSubtype="5" fill="hold" grpId="0" nodeType="withEffect">
                                  <p:stCondLst>
                                    <p:cond delay="0"/>
                                  </p:stCondLst>
                                  <p:childTnLst>
                                    <p:set>
                                      <p:cBhvr>
                                        <p:cTn id="15" dur="1" fill="hold">
                                          <p:stCondLst>
                                            <p:cond delay="0"/>
                                          </p:stCondLst>
                                        </p:cTn>
                                        <p:tgtEl>
                                          <p:spTgt spid="322563">
                                            <p:txEl>
                                              <p:pRg st="4" end="4"/>
                                            </p:txEl>
                                          </p:spTgt>
                                        </p:tgtEl>
                                        <p:attrNameLst>
                                          <p:attrName>style.visibility</p:attrName>
                                        </p:attrNameLst>
                                      </p:cBhvr>
                                      <p:to>
                                        <p:strVal val="visible"/>
                                      </p:to>
                                    </p:set>
                                    <p:animEffect transition="in" filter="blinds(vertical)">
                                      <p:cBhvr>
                                        <p:cTn id="16" dur="500"/>
                                        <p:tgtEl>
                                          <p:spTgt spid="322563">
                                            <p:txEl>
                                              <p:pRg st="4" end="4"/>
                                            </p:txEl>
                                          </p:spTgt>
                                        </p:tgtEl>
                                      </p:cBhvr>
                                    </p:animEffect>
                                  </p:childTnLst>
                                  <p:subTnLst>
                                    <p:set>
                                      <p:cBhvr override="childStyle">
                                        <p:cTn dur="1" fill="hold" display="0" masterRel="nextClick" afterEffect="1"/>
                                        <p:tgtEl>
                                          <p:spTgt spid="322563">
                                            <p:txEl>
                                              <p:pRg st="4" end="4"/>
                                            </p:txEl>
                                          </p:spTgt>
                                        </p:tgtEl>
                                        <p:attrNameLst>
                                          <p:attrName>style.visibility</p:attrName>
                                        </p:attrNameLst>
                                      </p:cBhvr>
                                      <p:to>
                                        <p:strVal val="hidden"/>
                                      </p:to>
                                    </p:set>
                                  </p:subTnLst>
                                </p:cTn>
                              </p:par>
                              <p:par>
                                <p:cTn id="17" presetID="3" presetClass="entr" presetSubtype="5" fill="hold" grpId="0" nodeType="withEffect">
                                  <p:stCondLst>
                                    <p:cond delay="0"/>
                                  </p:stCondLst>
                                  <p:childTnLst>
                                    <p:set>
                                      <p:cBhvr>
                                        <p:cTn id="18" dur="1" fill="hold">
                                          <p:stCondLst>
                                            <p:cond delay="0"/>
                                          </p:stCondLst>
                                        </p:cTn>
                                        <p:tgtEl>
                                          <p:spTgt spid="322563">
                                            <p:txEl>
                                              <p:pRg st="5" end="5"/>
                                            </p:txEl>
                                          </p:spTgt>
                                        </p:tgtEl>
                                        <p:attrNameLst>
                                          <p:attrName>style.visibility</p:attrName>
                                        </p:attrNameLst>
                                      </p:cBhvr>
                                      <p:to>
                                        <p:strVal val="visible"/>
                                      </p:to>
                                    </p:set>
                                    <p:animEffect transition="in" filter="blinds(vertical)">
                                      <p:cBhvr>
                                        <p:cTn id="19" dur="500"/>
                                        <p:tgtEl>
                                          <p:spTgt spid="322563">
                                            <p:txEl>
                                              <p:pRg st="5" end="5"/>
                                            </p:txEl>
                                          </p:spTgt>
                                        </p:tgtEl>
                                      </p:cBhvr>
                                    </p:animEffect>
                                  </p:childTnLst>
                                  <p:subTnLst>
                                    <p:set>
                                      <p:cBhvr override="childStyle">
                                        <p:cTn dur="1" fill="hold" display="0" masterRel="nextClick" afterEffect="1"/>
                                        <p:tgtEl>
                                          <p:spTgt spid="322563">
                                            <p:txEl>
                                              <p:pRg st="5" end="5"/>
                                            </p:txEl>
                                          </p:spTgt>
                                        </p:tgtEl>
                                        <p:attrNameLst>
                                          <p:attrName>style.visibility</p:attrName>
                                        </p:attrNameLst>
                                      </p:cBhvr>
                                      <p:to>
                                        <p:strVal val="hidden"/>
                                      </p:to>
                                    </p:set>
                                  </p:subTnLst>
                                </p:cTn>
                              </p:par>
                              <p:par>
                                <p:cTn id="20" presetID="3" presetClass="entr" presetSubtype="5" fill="hold" grpId="0" nodeType="withEffect">
                                  <p:stCondLst>
                                    <p:cond delay="0"/>
                                  </p:stCondLst>
                                  <p:childTnLst>
                                    <p:set>
                                      <p:cBhvr>
                                        <p:cTn id="21" dur="1" fill="hold">
                                          <p:stCondLst>
                                            <p:cond delay="0"/>
                                          </p:stCondLst>
                                        </p:cTn>
                                        <p:tgtEl>
                                          <p:spTgt spid="322563">
                                            <p:txEl>
                                              <p:pRg st="6" end="6"/>
                                            </p:txEl>
                                          </p:spTgt>
                                        </p:tgtEl>
                                        <p:attrNameLst>
                                          <p:attrName>style.visibility</p:attrName>
                                        </p:attrNameLst>
                                      </p:cBhvr>
                                      <p:to>
                                        <p:strVal val="visible"/>
                                      </p:to>
                                    </p:set>
                                    <p:animEffect transition="in" filter="blinds(vertical)">
                                      <p:cBhvr>
                                        <p:cTn id="22" dur="500"/>
                                        <p:tgtEl>
                                          <p:spTgt spid="322563">
                                            <p:txEl>
                                              <p:pRg st="6" end="6"/>
                                            </p:txEl>
                                          </p:spTgt>
                                        </p:tgtEl>
                                      </p:cBhvr>
                                    </p:animEffect>
                                  </p:childTnLst>
                                  <p:subTnLst>
                                    <p:set>
                                      <p:cBhvr override="childStyle">
                                        <p:cTn dur="1" fill="hold" display="0" masterRel="nextClick" afterEffect="1"/>
                                        <p:tgtEl>
                                          <p:spTgt spid="322563">
                                            <p:txEl>
                                              <p:pRg st="6" end="6"/>
                                            </p:txEl>
                                          </p:spTgt>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2563" grpId="0" build="p" autoUpdateAnimBg="0"/>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mtClean="0"/>
              <a:t>Richard Cantillon (1697-1734)</a:t>
            </a:r>
          </a:p>
        </p:txBody>
      </p:sp>
      <p:sp>
        <p:nvSpPr>
          <p:cNvPr id="10243" name="Rectangle 3"/>
          <p:cNvSpPr>
            <a:spLocks noGrp="1" noChangeArrowheads="1"/>
          </p:cNvSpPr>
          <p:nvPr>
            <p:ph type="body" idx="1"/>
          </p:nvPr>
        </p:nvSpPr>
        <p:spPr>
          <a:xfrm>
            <a:off x="1981200" y="1371600"/>
            <a:ext cx="8229600" cy="5029200"/>
          </a:xfrm>
        </p:spPr>
        <p:txBody>
          <a:bodyPr>
            <a:normAutofit/>
          </a:bodyPr>
          <a:lstStyle/>
          <a:p>
            <a:pPr eaLnBrk="1" hangingPunct="1"/>
            <a:r>
              <a:rPr lang="en-US" sz="4000" dirty="0"/>
              <a:t>The entrepreneur is a specialist in taking on risk</a:t>
            </a:r>
          </a:p>
          <a:p>
            <a:pPr eaLnBrk="1" hangingPunct="1"/>
            <a:endParaRPr lang="en-US" sz="4000" dirty="0"/>
          </a:p>
          <a:p>
            <a:pPr eaLnBrk="1" hangingPunct="1"/>
            <a:r>
              <a:rPr lang="en-US" sz="4000" dirty="0"/>
              <a:t>He “insures” workers by buying their products (or labor services) for resale before consumers have indicated how much they are willing to pay.</a:t>
            </a:r>
          </a:p>
        </p:txBody>
      </p:sp>
    </p:spTree>
    <p:extLst>
      <p:ext uri="{BB962C8B-B14F-4D97-AF65-F5344CB8AC3E}">
        <p14:creationId xmlns:p14="http://schemas.microsoft.com/office/powerpoint/2010/main" val="2105961333"/>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981200" y="274638"/>
            <a:ext cx="8229600" cy="792162"/>
          </a:xfrm>
        </p:spPr>
        <p:txBody>
          <a:bodyPr/>
          <a:lstStyle/>
          <a:p>
            <a:pPr eaLnBrk="1" hangingPunct="1"/>
            <a:r>
              <a:rPr lang="en-US" dirty="0" smtClean="0"/>
              <a:t>Frank Knight (1885-1972)</a:t>
            </a:r>
          </a:p>
        </p:txBody>
      </p:sp>
      <p:sp>
        <p:nvSpPr>
          <p:cNvPr id="11267" name="Rectangle 3"/>
          <p:cNvSpPr>
            <a:spLocks noGrp="1" noChangeArrowheads="1"/>
          </p:cNvSpPr>
          <p:nvPr>
            <p:ph type="body" idx="1"/>
          </p:nvPr>
        </p:nvSpPr>
        <p:spPr>
          <a:xfrm>
            <a:off x="1981200" y="1066800"/>
            <a:ext cx="8229600" cy="5410200"/>
          </a:xfrm>
        </p:spPr>
        <p:txBody>
          <a:bodyPr>
            <a:normAutofit/>
          </a:bodyPr>
          <a:lstStyle/>
          <a:p>
            <a:pPr eaLnBrk="1" hangingPunct="1">
              <a:lnSpc>
                <a:spcPct val="90000"/>
              </a:lnSpc>
            </a:pPr>
            <a:r>
              <a:rPr lang="en-US" sz="2800" dirty="0"/>
              <a:t>Entrepreneur has a two-fold function</a:t>
            </a:r>
          </a:p>
          <a:p>
            <a:pPr lvl="1" eaLnBrk="1" hangingPunct="1">
              <a:lnSpc>
                <a:spcPct val="90000"/>
              </a:lnSpc>
            </a:pPr>
            <a:r>
              <a:rPr lang="en-US" sz="2400" dirty="0"/>
              <a:t>Exercising responsible control (directing the work of others)</a:t>
            </a:r>
          </a:p>
          <a:p>
            <a:pPr lvl="1" eaLnBrk="1" hangingPunct="1">
              <a:lnSpc>
                <a:spcPct val="90000"/>
              </a:lnSpc>
            </a:pPr>
            <a:r>
              <a:rPr lang="en-US" sz="2400" dirty="0"/>
              <a:t>Securing the owners of productive services against uncertainty and fluctuations in their incomes</a:t>
            </a:r>
          </a:p>
          <a:p>
            <a:pPr lvl="1" eaLnBrk="1" hangingPunct="1">
              <a:lnSpc>
                <a:spcPct val="90000"/>
              </a:lnSpc>
              <a:buNone/>
            </a:pPr>
            <a:endParaRPr lang="en-US" sz="2400" dirty="0"/>
          </a:p>
          <a:p>
            <a:pPr eaLnBrk="1" hangingPunct="1">
              <a:lnSpc>
                <a:spcPct val="90000"/>
              </a:lnSpc>
            </a:pPr>
            <a:r>
              <a:rPr lang="en-US" sz="2800" dirty="0"/>
              <a:t>Distinguished between </a:t>
            </a:r>
            <a:r>
              <a:rPr lang="en-US" sz="2800" u="sng" dirty="0"/>
              <a:t>risk</a:t>
            </a:r>
            <a:r>
              <a:rPr lang="en-US" sz="2800" dirty="0"/>
              <a:t>, which is insurable, and </a:t>
            </a:r>
            <a:r>
              <a:rPr lang="en-US" sz="2800" u="sng" dirty="0"/>
              <a:t>uncertainty</a:t>
            </a:r>
            <a:r>
              <a:rPr lang="en-US" sz="2800" dirty="0"/>
              <a:t>, which is not</a:t>
            </a:r>
          </a:p>
          <a:p>
            <a:pPr lvl="1" eaLnBrk="1" hangingPunct="1">
              <a:lnSpc>
                <a:spcPct val="90000"/>
              </a:lnSpc>
            </a:pPr>
            <a:r>
              <a:rPr lang="en-US" sz="2400" dirty="0"/>
              <a:t>Uncertainty includes things like changes affecting the marketing of consumer products (e.g., fashion trends)</a:t>
            </a:r>
          </a:p>
          <a:p>
            <a:pPr lvl="1" eaLnBrk="1" hangingPunct="1">
              <a:lnSpc>
                <a:spcPct val="90000"/>
              </a:lnSpc>
              <a:buNone/>
            </a:pPr>
            <a:endParaRPr lang="en-US" sz="2400" dirty="0"/>
          </a:p>
          <a:p>
            <a:pPr eaLnBrk="1" hangingPunct="1">
              <a:lnSpc>
                <a:spcPct val="90000"/>
              </a:lnSpc>
            </a:pPr>
            <a:r>
              <a:rPr lang="en-US" sz="2800" dirty="0"/>
              <a:t>Profit compensates entrepreneur for bearing uncertainty</a:t>
            </a:r>
          </a:p>
        </p:txBody>
      </p:sp>
    </p:spTree>
    <p:extLst>
      <p:ext uri="{BB962C8B-B14F-4D97-AF65-F5344CB8AC3E}">
        <p14:creationId xmlns:p14="http://schemas.microsoft.com/office/powerpoint/2010/main" val="2329909875"/>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2133600" y="152400"/>
            <a:ext cx="8382000" cy="762000"/>
          </a:xfrm>
        </p:spPr>
        <p:txBody>
          <a:bodyPr/>
          <a:lstStyle/>
          <a:p>
            <a:pPr eaLnBrk="1" hangingPunct="1"/>
            <a:r>
              <a:rPr lang="en-US" smtClean="0"/>
              <a:t>Joseph Schumpeter (1883-1950)</a:t>
            </a:r>
          </a:p>
        </p:txBody>
      </p:sp>
      <p:sp>
        <p:nvSpPr>
          <p:cNvPr id="12291" name="Rectangle 3"/>
          <p:cNvSpPr>
            <a:spLocks noGrp="1" noChangeArrowheads="1"/>
          </p:cNvSpPr>
          <p:nvPr>
            <p:ph type="body" idx="1"/>
          </p:nvPr>
        </p:nvSpPr>
        <p:spPr>
          <a:xfrm>
            <a:off x="1981200" y="990600"/>
            <a:ext cx="8229600" cy="5410200"/>
          </a:xfrm>
        </p:spPr>
        <p:txBody>
          <a:bodyPr>
            <a:normAutofit/>
          </a:bodyPr>
          <a:lstStyle/>
          <a:p>
            <a:pPr eaLnBrk="1" hangingPunct="1">
              <a:lnSpc>
                <a:spcPct val="90000"/>
              </a:lnSpc>
            </a:pPr>
            <a:r>
              <a:rPr lang="en-US" sz="2900" dirty="0"/>
              <a:t>(1934) - “implements change (‘</a:t>
            </a:r>
            <a:r>
              <a:rPr lang="en-US" sz="2900" i="1" u="sng" dirty="0"/>
              <a:t>creative destruction</a:t>
            </a:r>
            <a:r>
              <a:rPr lang="en-US" sz="2900" dirty="0"/>
              <a:t>’) within markets through the carrying out of new combinations”.</a:t>
            </a:r>
          </a:p>
          <a:p>
            <a:pPr eaLnBrk="1" hangingPunct="1">
              <a:lnSpc>
                <a:spcPct val="90000"/>
              </a:lnSpc>
              <a:buNone/>
            </a:pPr>
            <a:endParaRPr lang="en-US" sz="2900" dirty="0"/>
          </a:p>
          <a:p>
            <a:pPr eaLnBrk="1" hangingPunct="1">
              <a:lnSpc>
                <a:spcPct val="90000"/>
              </a:lnSpc>
            </a:pPr>
            <a:r>
              <a:rPr lang="en-US" sz="2900" dirty="0"/>
              <a:t>(1942) – The entrepreneurial function “does not essentially consist in either inventing anything or otherwise creating the conditions which the enterprise exploits.  </a:t>
            </a:r>
            <a:r>
              <a:rPr lang="en-US" sz="2900" b="1" dirty="0"/>
              <a:t>It consists in getting things done</a:t>
            </a:r>
            <a:r>
              <a:rPr lang="en-US" sz="2900" dirty="0"/>
              <a:t>.”</a:t>
            </a:r>
          </a:p>
          <a:p>
            <a:pPr eaLnBrk="1" hangingPunct="1">
              <a:lnSpc>
                <a:spcPct val="90000"/>
              </a:lnSpc>
              <a:buNone/>
            </a:pPr>
            <a:endParaRPr lang="en-US" sz="2900" dirty="0"/>
          </a:p>
          <a:p>
            <a:pPr eaLnBrk="1" hangingPunct="1">
              <a:lnSpc>
                <a:spcPct val="90000"/>
              </a:lnSpc>
            </a:pPr>
            <a:r>
              <a:rPr lang="en-US" sz="2900" dirty="0"/>
              <a:t>A lot of what an entrepreneur does on a day-to-day basis is not “entrepreneurial”</a:t>
            </a:r>
          </a:p>
          <a:p>
            <a:pPr eaLnBrk="1" hangingPunct="1">
              <a:lnSpc>
                <a:spcPct val="90000"/>
              </a:lnSpc>
            </a:pPr>
            <a:endParaRPr lang="en-US" sz="2000" dirty="0"/>
          </a:p>
        </p:txBody>
      </p:sp>
    </p:spTree>
    <p:extLst>
      <p:ext uri="{BB962C8B-B14F-4D97-AF65-F5344CB8AC3E}">
        <p14:creationId xmlns:p14="http://schemas.microsoft.com/office/powerpoint/2010/main" val="814755485"/>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mtClean="0"/>
              <a:t>Israel Kirzner</a:t>
            </a:r>
          </a:p>
        </p:txBody>
      </p:sp>
      <p:sp>
        <p:nvSpPr>
          <p:cNvPr id="13315" name="Rectangle 3"/>
          <p:cNvSpPr>
            <a:spLocks noGrp="1" noChangeArrowheads="1"/>
          </p:cNvSpPr>
          <p:nvPr>
            <p:ph type="body" idx="1"/>
          </p:nvPr>
        </p:nvSpPr>
        <p:spPr>
          <a:xfrm>
            <a:off x="1981200" y="1295401"/>
            <a:ext cx="8229600" cy="4830763"/>
          </a:xfrm>
        </p:spPr>
        <p:txBody>
          <a:bodyPr/>
          <a:lstStyle/>
          <a:p>
            <a:pPr eaLnBrk="1" hangingPunct="1"/>
            <a:r>
              <a:rPr lang="en-US" sz="4000" dirty="0"/>
              <a:t>Entrepreneur is an arbitrageur</a:t>
            </a:r>
          </a:p>
          <a:p>
            <a:pPr eaLnBrk="1" hangingPunct="1"/>
            <a:r>
              <a:rPr lang="en-US" sz="4000" dirty="0"/>
              <a:t>He or she discovers previously unknown market opportunities</a:t>
            </a:r>
          </a:p>
          <a:p>
            <a:pPr eaLnBrk="1" hangingPunct="1"/>
            <a:r>
              <a:rPr lang="en-US" sz="4000" dirty="0"/>
              <a:t>Key characteristic is entrepreneurial “alertness”</a:t>
            </a:r>
          </a:p>
        </p:txBody>
      </p:sp>
    </p:spTree>
    <p:extLst>
      <p:ext uri="{BB962C8B-B14F-4D97-AF65-F5344CB8AC3E}">
        <p14:creationId xmlns:p14="http://schemas.microsoft.com/office/powerpoint/2010/main" val="371033934"/>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981200" y="274638"/>
            <a:ext cx="8229600" cy="715962"/>
          </a:xfrm>
        </p:spPr>
        <p:txBody>
          <a:bodyPr/>
          <a:lstStyle/>
          <a:p>
            <a:pPr eaLnBrk="1" hangingPunct="1"/>
            <a:r>
              <a:rPr lang="en-US" dirty="0">
                <a:solidFill>
                  <a:schemeClr val="tx1"/>
                </a:solidFill>
              </a:rPr>
              <a:t>Synthesis of “Entrepreneurship”</a:t>
            </a:r>
          </a:p>
        </p:txBody>
      </p:sp>
      <p:sp>
        <p:nvSpPr>
          <p:cNvPr id="14339" name="Rectangle 3"/>
          <p:cNvSpPr>
            <a:spLocks noGrp="1" noChangeArrowheads="1"/>
          </p:cNvSpPr>
          <p:nvPr>
            <p:ph type="body" idx="1"/>
          </p:nvPr>
        </p:nvSpPr>
        <p:spPr>
          <a:xfrm>
            <a:off x="1981200" y="1143001"/>
            <a:ext cx="8229600" cy="4983163"/>
          </a:xfrm>
        </p:spPr>
        <p:txBody>
          <a:bodyPr>
            <a:normAutofit/>
          </a:bodyPr>
          <a:lstStyle/>
          <a:p>
            <a:pPr eaLnBrk="1" hangingPunct="1"/>
            <a:r>
              <a:rPr lang="en-US" sz="3600" dirty="0"/>
              <a:t>In general, even entrepreneurship researchers can’t agree on what the “best” definition of entrepreneurship is</a:t>
            </a:r>
          </a:p>
          <a:p>
            <a:pPr eaLnBrk="1" hangingPunct="1"/>
            <a:endParaRPr lang="en-US" sz="3600" dirty="0"/>
          </a:p>
          <a:p>
            <a:pPr eaLnBrk="1" hangingPunct="1"/>
            <a:r>
              <a:rPr lang="en-US" sz="3600" dirty="0"/>
              <a:t>Two main camps</a:t>
            </a:r>
          </a:p>
          <a:p>
            <a:pPr lvl="1" eaLnBrk="1" hangingPunct="1"/>
            <a:r>
              <a:rPr lang="en-US" sz="3600" dirty="0"/>
              <a:t>Discovery, evaluation, and exploitation of opportunities</a:t>
            </a:r>
          </a:p>
          <a:p>
            <a:pPr lvl="1" eaLnBrk="1" hangingPunct="1"/>
            <a:endParaRPr lang="en-US" sz="3600" dirty="0"/>
          </a:p>
          <a:p>
            <a:pPr lvl="1" eaLnBrk="1" hangingPunct="1"/>
            <a:r>
              <a:rPr lang="en-US" sz="3600" dirty="0"/>
              <a:t>Starting new businesses</a:t>
            </a:r>
          </a:p>
          <a:p>
            <a:pPr eaLnBrk="1" hangingPunct="1">
              <a:buClr>
                <a:schemeClr val="tx1"/>
              </a:buClr>
            </a:pPr>
            <a:endParaRPr lang="en-US" sz="3900" dirty="0">
              <a:cs typeface="Times New Roman" pitchFamily="18" charset="0"/>
            </a:endParaRPr>
          </a:p>
          <a:p>
            <a:pPr eaLnBrk="1" hangingPunct="1"/>
            <a:endParaRPr lang="en-US" dirty="0" smtClean="0"/>
          </a:p>
        </p:txBody>
      </p:sp>
    </p:spTree>
    <p:extLst>
      <p:ext uri="{BB962C8B-B14F-4D97-AF65-F5344CB8AC3E}">
        <p14:creationId xmlns:p14="http://schemas.microsoft.com/office/powerpoint/2010/main" val="447303646"/>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981200" y="274638"/>
            <a:ext cx="8229600" cy="715962"/>
          </a:xfrm>
        </p:spPr>
        <p:txBody>
          <a:bodyPr/>
          <a:lstStyle/>
          <a:p>
            <a:pPr eaLnBrk="1" hangingPunct="1"/>
            <a:r>
              <a:rPr lang="en-US">
                <a:solidFill>
                  <a:schemeClr val="tx1"/>
                </a:solidFill>
              </a:rPr>
              <a:t>Synthesis of “Entrepreneurship”</a:t>
            </a:r>
          </a:p>
        </p:txBody>
      </p:sp>
      <p:sp>
        <p:nvSpPr>
          <p:cNvPr id="15363" name="Rectangle 3"/>
          <p:cNvSpPr>
            <a:spLocks noGrp="1" noChangeArrowheads="1"/>
          </p:cNvSpPr>
          <p:nvPr>
            <p:ph type="body" idx="1"/>
          </p:nvPr>
        </p:nvSpPr>
        <p:spPr>
          <a:xfrm>
            <a:off x="1981200" y="1143001"/>
            <a:ext cx="8229600" cy="4983163"/>
          </a:xfrm>
        </p:spPr>
        <p:txBody>
          <a:bodyPr/>
          <a:lstStyle/>
          <a:p>
            <a:pPr eaLnBrk="1" hangingPunct="1">
              <a:lnSpc>
                <a:spcPct val="90000"/>
              </a:lnSpc>
            </a:pPr>
            <a:r>
              <a:rPr lang="en-US" dirty="0" smtClean="0"/>
              <a:t>Previous economists do a nice job defining entrepreneurship</a:t>
            </a:r>
          </a:p>
          <a:p>
            <a:pPr lvl="1" eaLnBrk="1" hangingPunct="1">
              <a:lnSpc>
                <a:spcPct val="90000"/>
              </a:lnSpc>
            </a:pPr>
            <a:r>
              <a:rPr lang="en-US" dirty="0" smtClean="0">
                <a:cs typeface="Times New Roman" pitchFamily="18" charset="0"/>
              </a:rPr>
              <a:t>Concerned with decisions surrounding new profit opportunities</a:t>
            </a:r>
          </a:p>
          <a:p>
            <a:pPr lvl="1" eaLnBrk="1" hangingPunct="1">
              <a:lnSpc>
                <a:spcPct val="90000"/>
              </a:lnSpc>
            </a:pPr>
            <a:r>
              <a:rPr lang="en-US" dirty="0" smtClean="0">
                <a:cs typeface="Times New Roman" pitchFamily="18" charset="0"/>
              </a:rPr>
              <a:t>Concerned with assembling resources</a:t>
            </a:r>
          </a:p>
          <a:p>
            <a:pPr lvl="1" eaLnBrk="1" hangingPunct="1">
              <a:lnSpc>
                <a:spcPct val="90000"/>
              </a:lnSpc>
            </a:pPr>
            <a:r>
              <a:rPr lang="en-US" dirty="0" smtClean="0">
                <a:cs typeface="Times New Roman" pitchFamily="18" charset="0"/>
              </a:rPr>
              <a:t>All in the midst of uncertainty</a:t>
            </a:r>
          </a:p>
          <a:p>
            <a:pPr eaLnBrk="1" hangingPunct="1">
              <a:lnSpc>
                <a:spcPct val="90000"/>
              </a:lnSpc>
            </a:pPr>
            <a:r>
              <a:rPr lang="en-US" dirty="0" smtClean="0"/>
              <a:t>But they don’t address </a:t>
            </a:r>
            <a:r>
              <a:rPr lang="en-US" i="1" dirty="0" smtClean="0"/>
              <a:t>who</a:t>
            </a:r>
            <a:r>
              <a:rPr lang="en-US" dirty="0" smtClean="0"/>
              <a:t> is likely to be an entrepreneur, or even more important, a successful entrepreneur</a:t>
            </a:r>
          </a:p>
          <a:p>
            <a:pPr eaLnBrk="1" hangingPunct="1">
              <a:lnSpc>
                <a:spcPct val="90000"/>
              </a:lnSpc>
              <a:buClr>
                <a:schemeClr val="tx1"/>
              </a:buClr>
            </a:pPr>
            <a:endParaRPr lang="en-US" sz="3900" dirty="0">
              <a:cs typeface="Times New Roman" pitchFamily="18" charset="0"/>
            </a:endParaRPr>
          </a:p>
          <a:p>
            <a:pPr eaLnBrk="1" hangingPunct="1">
              <a:lnSpc>
                <a:spcPct val="90000"/>
              </a:lnSpc>
            </a:pPr>
            <a:endParaRPr lang="en-US" dirty="0" smtClean="0"/>
          </a:p>
        </p:txBody>
      </p:sp>
    </p:spTree>
    <p:extLst>
      <p:ext uri="{BB962C8B-B14F-4D97-AF65-F5344CB8AC3E}">
        <p14:creationId xmlns:p14="http://schemas.microsoft.com/office/powerpoint/2010/main" val="125010281"/>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8"/>
          <p:cNvSpPr>
            <a:spLocks noGrp="1" noChangeArrowheads="1"/>
          </p:cNvSpPr>
          <p:nvPr>
            <p:ph type="title"/>
          </p:nvPr>
        </p:nvSpPr>
        <p:spPr/>
        <p:txBody>
          <a:bodyPr/>
          <a:lstStyle/>
          <a:p>
            <a:pPr eaLnBrk="1" hangingPunct="1"/>
            <a:r>
              <a:rPr lang="en-US" b="1" dirty="0" smtClean="0"/>
              <a:t>The Promise of Entrepreneurship</a:t>
            </a:r>
          </a:p>
        </p:txBody>
      </p:sp>
      <p:sp>
        <p:nvSpPr>
          <p:cNvPr id="8195" name="Rectangle 9"/>
          <p:cNvSpPr>
            <a:spLocks noGrp="1" noChangeArrowheads="1"/>
          </p:cNvSpPr>
          <p:nvPr>
            <p:ph type="body" idx="1"/>
          </p:nvPr>
        </p:nvSpPr>
        <p:spPr>
          <a:xfrm>
            <a:off x="1524000" y="1600201"/>
            <a:ext cx="8686800" cy="4525963"/>
          </a:xfrm>
        </p:spPr>
        <p:txBody>
          <a:bodyPr>
            <a:normAutofit/>
          </a:bodyPr>
          <a:lstStyle/>
          <a:p>
            <a:pPr eaLnBrk="1" hangingPunct="1">
              <a:lnSpc>
                <a:spcPct val="125000"/>
              </a:lnSpc>
              <a:spcBef>
                <a:spcPct val="0"/>
              </a:spcBef>
            </a:pPr>
            <a:r>
              <a:rPr lang="en-US" sz="4400" dirty="0"/>
              <a:t>An integrated input/output model </a:t>
            </a:r>
          </a:p>
          <a:p>
            <a:pPr eaLnBrk="1" hangingPunct="1">
              <a:lnSpc>
                <a:spcPct val="125000"/>
              </a:lnSpc>
              <a:spcBef>
                <a:spcPct val="0"/>
              </a:spcBef>
            </a:pPr>
            <a:r>
              <a:rPr lang="en-US" sz="4400" dirty="0"/>
              <a:t>The career assessment approach </a:t>
            </a:r>
          </a:p>
          <a:p>
            <a:pPr eaLnBrk="1" hangingPunct="1">
              <a:lnSpc>
                <a:spcPct val="125000"/>
              </a:lnSpc>
              <a:spcBef>
                <a:spcPct val="0"/>
              </a:spcBef>
            </a:pPr>
            <a:r>
              <a:rPr lang="en-US" sz="4400" dirty="0"/>
              <a:t>The new venture creation process </a:t>
            </a:r>
          </a:p>
        </p:txBody>
      </p:sp>
    </p:spTree>
    <p:extLst>
      <p:ext uri="{BB962C8B-B14F-4D97-AF65-F5344CB8AC3E}">
        <p14:creationId xmlns:p14="http://schemas.microsoft.com/office/powerpoint/2010/main" val="149155181"/>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altLang="en-US" b="1" smtClean="0"/>
              <a:t>Types of Aid cntd</a:t>
            </a:r>
          </a:p>
        </p:txBody>
      </p:sp>
      <p:sp>
        <p:nvSpPr>
          <p:cNvPr id="13315" name="Rectangle 3"/>
          <p:cNvSpPr>
            <a:spLocks noGrp="1" noChangeArrowheads="1"/>
          </p:cNvSpPr>
          <p:nvPr>
            <p:ph type="body" idx="1"/>
          </p:nvPr>
        </p:nvSpPr>
        <p:spPr/>
        <p:txBody>
          <a:bodyPr/>
          <a:lstStyle/>
          <a:p>
            <a:pPr eaLnBrk="1" hangingPunct="1">
              <a:buFontTx/>
              <a:buNone/>
            </a:pPr>
            <a:r>
              <a:rPr lang="en-US" altLang="en-US" b="1" smtClean="0"/>
              <a:t>	Technical assistance or technical co-operation</a:t>
            </a:r>
            <a:br>
              <a:rPr lang="en-US" altLang="en-US" b="1" smtClean="0"/>
            </a:br>
            <a:endParaRPr lang="en-US" altLang="en-US" b="1" smtClean="0"/>
          </a:p>
          <a:p>
            <a:pPr eaLnBrk="1" hangingPunct="1">
              <a:buFontTx/>
              <a:buNone/>
            </a:pPr>
            <a:r>
              <a:rPr lang="en-US" altLang="en-US" b="1" smtClean="0"/>
              <a:t>	</a:t>
            </a:r>
            <a:r>
              <a:rPr lang="en-US" altLang="en-US" smtClean="0"/>
              <a:t>This comes in form of equipment, technology and expertise with the objective of creating the skills and institutions needed to accelerate development.  </a:t>
            </a:r>
          </a:p>
        </p:txBody>
      </p:sp>
      <p:sp>
        <p:nvSpPr>
          <p:cNvPr id="13316"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36DAB08E-5E35-4FEF-BF2A-492759819E1E}" type="datetime1">
              <a:rPr lang="en-US" altLang="en-US" sz="1400"/>
              <a:pPr>
                <a:spcBef>
                  <a:spcPct val="0"/>
                </a:spcBef>
                <a:buFontTx/>
                <a:buNone/>
              </a:pPr>
              <a:t>28-Apr-25</a:t>
            </a:fld>
            <a:endParaRPr lang="en-US" altLang="en-US" sz="1400"/>
          </a:p>
        </p:txBody>
      </p:sp>
      <p:sp>
        <p:nvSpPr>
          <p:cNvPr id="13317"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430C08F9-76C4-443A-BF46-BAFDCA549058}" type="slidenum">
              <a:rPr lang="en-US" altLang="en-US" sz="1400"/>
              <a:pPr>
                <a:spcBef>
                  <a:spcPct val="0"/>
                </a:spcBef>
                <a:buFontTx/>
                <a:buNone/>
              </a:pPr>
              <a:t>9</a:t>
            </a:fld>
            <a:endParaRPr lang="en-US" altLang="en-US" sz="1400"/>
          </a:p>
        </p:txBody>
      </p:sp>
    </p:spTree>
    <p:extLst>
      <p:ext uri="{BB962C8B-B14F-4D97-AF65-F5344CB8AC3E}">
        <p14:creationId xmlns:p14="http://schemas.microsoft.com/office/powerpoint/2010/main" val="3372085896"/>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9" name="Picture 9"/>
          <p:cNvPicPr>
            <a:picLocks noGrp="1" noChangeAspect="1" noChangeArrowheads="1"/>
          </p:cNvPicPr>
          <p:nvPr>
            <p:ph idx="1"/>
          </p:nvPr>
        </p:nvPicPr>
        <p:blipFill>
          <a:blip r:embed="rId3" cstate="print"/>
          <a:srcRect/>
          <a:stretch>
            <a:fillRect/>
          </a:stretch>
        </p:blipFill>
        <p:spPr>
          <a:xfrm>
            <a:off x="2057400" y="304801"/>
            <a:ext cx="8153400" cy="6553201"/>
          </a:xfrm>
          <a:noFill/>
          <a:ln w="12700" cap="flat" algn="ctr">
            <a:solidFill>
              <a:schemeClr val="tx1"/>
            </a:solidFill>
          </a:ln>
        </p:spPr>
      </p:pic>
    </p:spTree>
    <p:extLst>
      <p:ext uri="{BB962C8B-B14F-4D97-AF65-F5344CB8AC3E}">
        <p14:creationId xmlns:p14="http://schemas.microsoft.com/office/powerpoint/2010/main" val="2230666024"/>
      </p:ext>
    </p:extLst>
  </p:cSld>
  <p:clrMapOvr>
    <a:masterClrMapping/>
  </p:clrMapOvr>
  <p:transition/>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8"/>
          <p:cNvSpPr>
            <a:spLocks noGrp="1" noChangeArrowheads="1"/>
          </p:cNvSpPr>
          <p:nvPr>
            <p:ph type="title"/>
          </p:nvPr>
        </p:nvSpPr>
        <p:spPr>
          <a:xfrm>
            <a:off x="1524000" y="76200"/>
            <a:ext cx="8458200" cy="1143000"/>
          </a:xfrm>
        </p:spPr>
        <p:txBody>
          <a:bodyPr>
            <a:normAutofit fontScale="90000"/>
          </a:bodyPr>
          <a:lstStyle/>
          <a:p>
            <a:pPr eaLnBrk="1" hangingPunct="1"/>
            <a:r>
              <a:rPr lang="en-US" dirty="0"/>
              <a:t>Entrepreneurship and Technological Change</a:t>
            </a:r>
          </a:p>
        </p:txBody>
      </p:sp>
      <p:pic>
        <p:nvPicPr>
          <p:cNvPr id="10243" name="Picture 11"/>
          <p:cNvPicPr>
            <a:picLocks noGrp="1" noChangeAspect="1" noChangeArrowheads="1"/>
          </p:cNvPicPr>
          <p:nvPr>
            <p:ph idx="1"/>
          </p:nvPr>
        </p:nvPicPr>
        <p:blipFill>
          <a:blip r:embed="rId3" cstate="print"/>
          <a:srcRect/>
          <a:stretch>
            <a:fillRect/>
          </a:stretch>
        </p:blipFill>
        <p:spPr>
          <a:xfrm>
            <a:off x="1981200" y="1470025"/>
            <a:ext cx="8229600" cy="4508500"/>
          </a:xfrm>
          <a:noFill/>
          <a:ln w="12700" cap="flat" algn="ctr">
            <a:solidFill>
              <a:schemeClr val="tx1"/>
            </a:solidFill>
          </a:ln>
        </p:spPr>
      </p:pic>
    </p:spTree>
    <p:extLst>
      <p:ext uri="{BB962C8B-B14F-4D97-AF65-F5344CB8AC3E}">
        <p14:creationId xmlns:p14="http://schemas.microsoft.com/office/powerpoint/2010/main" val="4212030450"/>
      </p:ext>
    </p:extLst>
  </p:cSld>
  <p:clrMapOvr>
    <a:masterClrMapping/>
  </p:clrMapOvr>
  <p:transition/>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8"/>
          <p:cNvSpPr>
            <a:spLocks noGrp="1" noChangeArrowheads="1"/>
          </p:cNvSpPr>
          <p:nvPr>
            <p:ph type="title"/>
          </p:nvPr>
        </p:nvSpPr>
        <p:spPr>
          <a:xfrm>
            <a:off x="1981200" y="274638"/>
            <a:ext cx="8229600" cy="868362"/>
          </a:xfrm>
        </p:spPr>
        <p:txBody>
          <a:bodyPr/>
          <a:lstStyle/>
          <a:p>
            <a:pPr eaLnBrk="1" hangingPunct="1"/>
            <a:r>
              <a:rPr lang="en-US" dirty="0" smtClean="0"/>
              <a:t>Outcomes of Entrepreneurship</a:t>
            </a:r>
          </a:p>
        </p:txBody>
      </p:sp>
      <p:sp>
        <p:nvSpPr>
          <p:cNvPr id="11267" name="Rectangle 9"/>
          <p:cNvSpPr>
            <a:spLocks noGrp="1" noChangeArrowheads="1"/>
          </p:cNvSpPr>
          <p:nvPr>
            <p:ph type="body" idx="1"/>
          </p:nvPr>
        </p:nvSpPr>
        <p:spPr>
          <a:xfrm>
            <a:off x="1981200" y="1295401"/>
            <a:ext cx="8229600" cy="4830763"/>
          </a:xfrm>
        </p:spPr>
        <p:txBody>
          <a:bodyPr/>
          <a:lstStyle/>
          <a:p>
            <a:pPr eaLnBrk="1" hangingPunct="1"/>
            <a:r>
              <a:rPr lang="en-US" sz="3200" dirty="0"/>
              <a:t>Economic growth</a:t>
            </a:r>
          </a:p>
          <a:p>
            <a:pPr eaLnBrk="1" hangingPunct="1">
              <a:buNone/>
            </a:pPr>
            <a:endParaRPr lang="en-US" sz="3200" dirty="0"/>
          </a:p>
          <a:p>
            <a:pPr eaLnBrk="1" hangingPunct="1"/>
            <a:r>
              <a:rPr lang="en-US" sz="3200" dirty="0"/>
              <a:t>New industry formation</a:t>
            </a:r>
          </a:p>
          <a:p>
            <a:pPr eaLnBrk="1" hangingPunct="1">
              <a:buNone/>
            </a:pPr>
            <a:endParaRPr lang="en-US" sz="3200" dirty="0"/>
          </a:p>
          <a:p>
            <a:pPr eaLnBrk="1" hangingPunct="1"/>
            <a:r>
              <a:rPr lang="en-US" sz="3200" dirty="0"/>
              <a:t>Job creation</a:t>
            </a:r>
          </a:p>
          <a:p>
            <a:pPr eaLnBrk="1" hangingPunct="1">
              <a:buFontTx/>
              <a:buNone/>
            </a:pPr>
            <a:endParaRPr lang="en-US" sz="3200" dirty="0"/>
          </a:p>
          <a:p>
            <a:pPr algn="ctr" eaLnBrk="1" hangingPunct="1">
              <a:buFontTx/>
              <a:buNone/>
            </a:pPr>
            <a:r>
              <a:rPr lang="en-US" sz="3200" i="1" dirty="0">
                <a:solidFill>
                  <a:srgbClr val="4864A7"/>
                </a:solidFill>
              </a:rPr>
              <a:t>&gt; Knowledge, Wealth, Philanthropy &lt;</a:t>
            </a:r>
            <a:r>
              <a:rPr lang="en-US" sz="3200" dirty="0"/>
              <a:t> </a:t>
            </a:r>
          </a:p>
        </p:txBody>
      </p:sp>
    </p:spTree>
    <p:extLst>
      <p:ext uri="{BB962C8B-B14F-4D97-AF65-F5344CB8AC3E}">
        <p14:creationId xmlns:p14="http://schemas.microsoft.com/office/powerpoint/2010/main" val="2448163106"/>
      </p:ext>
    </p:extLst>
  </p:cSld>
  <p:clrMapOvr>
    <a:masterClrMapping/>
  </p:clrMapOvr>
  <p:transition/>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title"/>
          </p:nvPr>
        </p:nvSpPr>
        <p:spPr>
          <a:xfrm>
            <a:off x="1981200" y="274638"/>
            <a:ext cx="8229600" cy="792162"/>
          </a:xfrm>
        </p:spPr>
        <p:txBody>
          <a:bodyPr>
            <a:normAutofit fontScale="90000"/>
          </a:bodyPr>
          <a:lstStyle/>
          <a:p>
            <a:pPr eaLnBrk="1" hangingPunct="1"/>
            <a:r>
              <a:rPr lang="en-US" dirty="0"/>
              <a:t>The Nature of Entrepreneurial Start-ups </a:t>
            </a:r>
          </a:p>
        </p:txBody>
      </p:sp>
      <p:sp>
        <p:nvSpPr>
          <p:cNvPr id="15363" name="Rectangle 8"/>
          <p:cNvSpPr>
            <a:spLocks noGrp="1" noChangeArrowheads="1"/>
          </p:cNvSpPr>
          <p:nvPr>
            <p:ph type="body" idx="1"/>
          </p:nvPr>
        </p:nvSpPr>
        <p:spPr>
          <a:xfrm>
            <a:off x="1981200" y="1143001"/>
            <a:ext cx="8229600" cy="4983163"/>
          </a:xfrm>
        </p:spPr>
        <p:txBody>
          <a:bodyPr>
            <a:normAutofit/>
          </a:bodyPr>
          <a:lstStyle/>
          <a:p>
            <a:pPr eaLnBrk="1" hangingPunct="1"/>
            <a:r>
              <a:rPr lang="en-US" sz="4000" dirty="0"/>
              <a:t>An entrepreneurial venture brings something to the marketplace.</a:t>
            </a:r>
          </a:p>
          <a:p>
            <a:pPr eaLnBrk="1" hangingPunct="1">
              <a:buFontTx/>
              <a:buNone/>
            </a:pPr>
            <a:endParaRPr lang="en-US" sz="4000" dirty="0"/>
          </a:p>
          <a:p>
            <a:pPr eaLnBrk="1" hangingPunct="1"/>
            <a:r>
              <a:rPr lang="en-US" sz="4000" dirty="0"/>
              <a:t>Three primary characteristics</a:t>
            </a:r>
          </a:p>
          <a:p>
            <a:pPr marL="987425" lvl="1" indent="-533400">
              <a:buFont typeface="Arial" charset="0"/>
              <a:buAutoNum type="arabicPeriod"/>
            </a:pPr>
            <a:r>
              <a:rPr lang="en-US" sz="4000" dirty="0"/>
              <a:t>Innovative</a:t>
            </a:r>
          </a:p>
          <a:p>
            <a:pPr marL="987425" lvl="1" indent="-533400">
              <a:buFont typeface="Arial" charset="0"/>
              <a:buAutoNum type="arabicPeriod"/>
            </a:pPr>
            <a:r>
              <a:rPr lang="en-US" sz="4000" dirty="0"/>
              <a:t>Value-creating</a:t>
            </a:r>
          </a:p>
          <a:p>
            <a:pPr marL="987425" lvl="1" indent="-533400">
              <a:buFont typeface="Arial" charset="0"/>
              <a:buAutoNum type="arabicPeriod"/>
            </a:pPr>
            <a:r>
              <a:rPr lang="en-US" sz="4000" dirty="0"/>
              <a:t>Growth-oriented</a:t>
            </a:r>
          </a:p>
        </p:txBody>
      </p:sp>
    </p:spTree>
    <p:extLst>
      <p:ext uri="{BB962C8B-B14F-4D97-AF65-F5344CB8AC3E}">
        <p14:creationId xmlns:p14="http://schemas.microsoft.com/office/powerpoint/2010/main" val="2918155274"/>
      </p:ext>
    </p:extLst>
  </p:cSld>
  <p:clrMapOvr>
    <a:masterClrMapping/>
  </p:clrMapOvr>
  <p:transition/>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8"/>
          <p:cNvSpPr>
            <a:spLocks noGrp="1" noChangeArrowheads="1"/>
          </p:cNvSpPr>
          <p:nvPr>
            <p:ph type="title"/>
          </p:nvPr>
        </p:nvSpPr>
        <p:spPr/>
        <p:txBody>
          <a:bodyPr/>
          <a:lstStyle/>
          <a:p>
            <a:pPr eaLnBrk="1" hangingPunct="1"/>
            <a:r>
              <a:rPr lang="en-US" smtClean="0"/>
              <a:t>New Business Formation</a:t>
            </a:r>
          </a:p>
        </p:txBody>
      </p:sp>
      <p:sp>
        <p:nvSpPr>
          <p:cNvPr id="16387" name="Rectangle 9"/>
          <p:cNvSpPr>
            <a:spLocks noGrp="1" noChangeArrowheads="1"/>
          </p:cNvSpPr>
          <p:nvPr>
            <p:ph type="body" idx="1"/>
          </p:nvPr>
        </p:nvSpPr>
        <p:spPr/>
        <p:txBody>
          <a:bodyPr>
            <a:normAutofit/>
          </a:bodyPr>
          <a:lstStyle/>
          <a:p>
            <a:pPr eaLnBrk="1" hangingPunct="1">
              <a:lnSpc>
                <a:spcPct val="100000"/>
              </a:lnSpc>
            </a:pPr>
            <a:r>
              <a:rPr lang="en-US" smtClean="0"/>
              <a:t>Entrepreneurs use </a:t>
            </a:r>
            <a:r>
              <a:rPr lang="en-US" i="1" smtClean="0"/>
              <a:t>identifiable </a:t>
            </a:r>
            <a:r>
              <a:rPr lang="en-US" i="1" u="sng" smtClean="0"/>
              <a:t>milestones</a:t>
            </a:r>
            <a:r>
              <a:rPr lang="en-US" smtClean="0"/>
              <a:t> to </a:t>
            </a:r>
            <a:r>
              <a:rPr lang="en-US" i="1" u="sng" smtClean="0"/>
              <a:t>measure</a:t>
            </a:r>
            <a:r>
              <a:rPr lang="en-US" i="1" smtClean="0"/>
              <a:t> their progress</a:t>
            </a:r>
            <a:r>
              <a:rPr lang="en-US" smtClean="0"/>
              <a:t>:</a:t>
            </a:r>
          </a:p>
          <a:p>
            <a:pPr lvl="1" eaLnBrk="1" hangingPunct="1">
              <a:lnSpc>
                <a:spcPct val="100000"/>
              </a:lnSpc>
            </a:pPr>
            <a:r>
              <a:rPr lang="en-US" b="1" smtClean="0"/>
              <a:t>Deciding</a:t>
            </a:r>
            <a:r>
              <a:rPr lang="en-US" smtClean="0"/>
              <a:t> to start a business</a:t>
            </a:r>
          </a:p>
          <a:p>
            <a:pPr lvl="1" eaLnBrk="1" hangingPunct="1">
              <a:lnSpc>
                <a:spcPct val="100000"/>
              </a:lnSpc>
            </a:pPr>
            <a:r>
              <a:rPr lang="en-US" b="1" smtClean="0"/>
              <a:t>Researching</a:t>
            </a:r>
            <a:r>
              <a:rPr lang="en-US" smtClean="0"/>
              <a:t> the concept</a:t>
            </a:r>
          </a:p>
          <a:p>
            <a:pPr lvl="1" eaLnBrk="1" hangingPunct="1">
              <a:lnSpc>
                <a:spcPct val="100000"/>
              </a:lnSpc>
            </a:pPr>
            <a:r>
              <a:rPr lang="en-US" b="1" smtClean="0"/>
              <a:t>Preparing</a:t>
            </a:r>
            <a:r>
              <a:rPr lang="en-US" smtClean="0"/>
              <a:t> for launch</a:t>
            </a:r>
          </a:p>
          <a:p>
            <a:pPr lvl="1" eaLnBrk="1" hangingPunct="1">
              <a:lnSpc>
                <a:spcPct val="100000"/>
              </a:lnSpc>
            </a:pPr>
            <a:r>
              <a:rPr lang="en-US" b="1" smtClean="0"/>
              <a:t>Securing</a:t>
            </a:r>
            <a:r>
              <a:rPr lang="en-US" smtClean="0"/>
              <a:t> the first customer</a:t>
            </a:r>
          </a:p>
          <a:p>
            <a:pPr lvl="1" eaLnBrk="1" hangingPunct="1">
              <a:lnSpc>
                <a:spcPct val="100000"/>
              </a:lnSpc>
            </a:pPr>
            <a:r>
              <a:rPr lang="en-US" b="1" smtClean="0"/>
              <a:t>Obtaining</a:t>
            </a:r>
            <a:r>
              <a:rPr lang="en-US" smtClean="0"/>
              <a:t> the business license</a:t>
            </a:r>
          </a:p>
          <a:p>
            <a:pPr lvl="1" algn="ctr" eaLnBrk="1" hangingPunct="1">
              <a:lnSpc>
                <a:spcPct val="100000"/>
              </a:lnSpc>
              <a:buFont typeface="Arial" charset="0"/>
              <a:buNone/>
            </a:pPr>
            <a:r>
              <a:rPr lang="en-US" i="1" smtClean="0"/>
              <a:t>And other activities which signal the business is in operation</a:t>
            </a:r>
          </a:p>
        </p:txBody>
      </p:sp>
    </p:spTree>
    <p:extLst>
      <p:ext uri="{BB962C8B-B14F-4D97-AF65-F5344CB8AC3E}">
        <p14:creationId xmlns:p14="http://schemas.microsoft.com/office/powerpoint/2010/main" val="1419665660"/>
      </p:ext>
    </p:extLst>
  </p:cSld>
  <p:clrMapOvr>
    <a:masterClrMapping/>
  </p:clrMapOvr>
  <p:transition/>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13"/>
          <p:cNvSpPr>
            <a:spLocks noGrp="1" noChangeArrowheads="1"/>
          </p:cNvSpPr>
          <p:nvPr>
            <p:ph type="title"/>
          </p:nvPr>
        </p:nvSpPr>
        <p:spPr/>
        <p:txBody>
          <a:bodyPr/>
          <a:lstStyle/>
          <a:p>
            <a:pPr eaLnBrk="1" hangingPunct="1"/>
            <a:r>
              <a:rPr lang="en-US" smtClean="0"/>
              <a:t>New Business Failure</a:t>
            </a:r>
          </a:p>
        </p:txBody>
      </p:sp>
      <p:sp>
        <p:nvSpPr>
          <p:cNvPr id="18435" name="Rectangle 14"/>
          <p:cNvSpPr>
            <a:spLocks noGrp="1" noChangeArrowheads="1"/>
          </p:cNvSpPr>
          <p:nvPr>
            <p:ph type="body" idx="1"/>
          </p:nvPr>
        </p:nvSpPr>
        <p:spPr>
          <a:xfrm>
            <a:off x="1981200" y="1752601"/>
            <a:ext cx="8229600" cy="4754563"/>
          </a:xfrm>
        </p:spPr>
        <p:txBody>
          <a:bodyPr/>
          <a:lstStyle/>
          <a:p>
            <a:pPr eaLnBrk="1" hangingPunct="1"/>
            <a:r>
              <a:rPr lang="en-US" dirty="0" smtClean="0"/>
              <a:t>Not all entrepreneurs succeed in growing their start-up into an established business.</a:t>
            </a:r>
          </a:p>
          <a:p>
            <a:pPr eaLnBrk="1" hangingPunct="1">
              <a:buFontTx/>
              <a:buNone/>
            </a:pPr>
            <a:endParaRPr lang="en-US" dirty="0" smtClean="0"/>
          </a:p>
          <a:p>
            <a:pPr eaLnBrk="1" hangingPunct="1"/>
            <a:r>
              <a:rPr lang="en-US" dirty="0" smtClean="0"/>
              <a:t>Survival has been attributed to sufficient capital, having employees, and the entrepreneur’s intention in starting the business. </a:t>
            </a:r>
          </a:p>
          <a:p>
            <a:pPr eaLnBrk="1" hangingPunct="1"/>
            <a:endParaRPr lang="en-US" dirty="0" smtClean="0"/>
          </a:p>
        </p:txBody>
      </p:sp>
    </p:spTree>
    <p:extLst>
      <p:ext uri="{BB962C8B-B14F-4D97-AF65-F5344CB8AC3E}">
        <p14:creationId xmlns:p14="http://schemas.microsoft.com/office/powerpoint/2010/main" val="4134467126"/>
      </p:ext>
    </p:extLst>
  </p:cSld>
  <p:clrMapOvr>
    <a:masterClrMapping/>
  </p:clrMapOvr>
  <p:transition/>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9"/>
          <p:cNvSpPr>
            <a:spLocks noGrp="1" noChangeArrowheads="1"/>
          </p:cNvSpPr>
          <p:nvPr>
            <p:ph type="title"/>
          </p:nvPr>
        </p:nvSpPr>
        <p:spPr>
          <a:xfrm>
            <a:off x="1981200" y="274638"/>
            <a:ext cx="8229600" cy="868362"/>
          </a:xfrm>
        </p:spPr>
        <p:txBody>
          <a:bodyPr>
            <a:normAutofit/>
          </a:bodyPr>
          <a:lstStyle/>
          <a:p>
            <a:pPr eaLnBrk="1" hangingPunct="1"/>
            <a:r>
              <a:rPr lang="en-US" dirty="0" smtClean="0"/>
              <a:t>The Entrepreneurial Evolution</a:t>
            </a:r>
          </a:p>
        </p:txBody>
      </p:sp>
      <p:pic>
        <p:nvPicPr>
          <p:cNvPr id="22531" name="Picture 12"/>
          <p:cNvPicPr>
            <a:picLocks noGrp="1" noChangeAspect="1" noChangeArrowheads="1"/>
          </p:cNvPicPr>
          <p:nvPr>
            <p:ph idx="1"/>
          </p:nvPr>
        </p:nvPicPr>
        <p:blipFill>
          <a:blip r:embed="rId3" cstate="print"/>
          <a:srcRect/>
          <a:stretch>
            <a:fillRect/>
          </a:stretch>
        </p:blipFill>
        <p:spPr>
          <a:xfrm>
            <a:off x="1981200" y="1219200"/>
            <a:ext cx="8686800" cy="5410200"/>
          </a:xfrm>
          <a:noFill/>
          <a:ln w="12700" cap="flat" algn="ctr">
            <a:solidFill>
              <a:schemeClr val="tx1"/>
            </a:solidFill>
          </a:ln>
        </p:spPr>
      </p:pic>
    </p:spTree>
    <p:extLst>
      <p:ext uri="{BB962C8B-B14F-4D97-AF65-F5344CB8AC3E}">
        <p14:creationId xmlns:p14="http://schemas.microsoft.com/office/powerpoint/2010/main" val="1246198680"/>
      </p:ext>
    </p:extLst>
  </p:cSld>
  <p:clrMapOvr>
    <a:masterClrMapping/>
  </p:clrMapOvr>
  <p:transition/>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8"/>
          <p:cNvSpPr>
            <a:spLocks noGrp="1" noChangeArrowheads="1"/>
          </p:cNvSpPr>
          <p:nvPr>
            <p:ph type="title"/>
          </p:nvPr>
        </p:nvSpPr>
        <p:spPr>
          <a:xfrm>
            <a:off x="1981200" y="274638"/>
            <a:ext cx="8229600" cy="639762"/>
          </a:xfrm>
        </p:spPr>
        <p:txBody>
          <a:bodyPr>
            <a:normAutofit fontScale="90000"/>
          </a:bodyPr>
          <a:lstStyle/>
          <a:p>
            <a:pPr eaLnBrk="1" hangingPunct="1"/>
            <a:r>
              <a:rPr lang="en-US" dirty="0" smtClean="0"/>
              <a:t>Entrepreneurial Trends </a:t>
            </a:r>
          </a:p>
        </p:txBody>
      </p:sp>
      <p:sp>
        <p:nvSpPr>
          <p:cNvPr id="23555" name="Rectangle 9"/>
          <p:cNvSpPr>
            <a:spLocks noGrp="1" noChangeArrowheads="1"/>
          </p:cNvSpPr>
          <p:nvPr>
            <p:ph type="body" idx="1"/>
          </p:nvPr>
        </p:nvSpPr>
        <p:spPr>
          <a:xfrm>
            <a:off x="1981200" y="1143001"/>
            <a:ext cx="8229600" cy="4983163"/>
          </a:xfrm>
        </p:spPr>
        <p:txBody>
          <a:bodyPr/>
          <a:lstStyle/>
          <a:p>
            <a:pPr eaLnBrk="1" hangingPunct="1">
              <a:lnSpc>
                <a:spcPct val="100000"/>
              </a:lnSpc>
            </a:pPr>
            <a:r>
              <a:rPr lang="en-US" dirty="0" smtClean="0"/>
              <a:t>Women and minority-owned businesses</a:t>
            </a:r>
          </a:p>
          <a:p>
            <a:pPr eaLnBrk="1" hangingPunct="1">
              <a:lnSpc>
                <a:spcPct val="100000"/>
              </a:lnSpc>
              <a:buNone/>
            </a:pPr>
            <a:r>
              <a:rPr lang="en-US" dirty="0" smtClean="0"/>
              <a:t> </a:t>
            </a:r>
          </a:p>
          <a:p>
            <a:pPr eaLnBrk="1" hangingPunct="1">
              <a:lnSpc>
                <a:spcPct val="100000"/>
              </a:lnSpc>
            </a:pPr>
            <a:r>
              <a:rPr lang="en-US" dirty="0" smtClean="0"/>
              <a:t>Social responsibility</a:t>
            </a:r>
          </a:p>
          <a:p>
            <a:pPr eaLnBrk="1" hangingPunct="1">
              <a:lnSpc>
                <a:spcPct val="100000"/>
              </a:lnSpc>
              <a:buNone/>
            </a:pPr>
            <a:r>
              <a:rPr lang="en-US" dirty="0" smtClean="0"/>
              <a:t> </a:t>
            </a:r>
          </a:p>
          <a:p>
            <a:pPr eaLnBrk="1" hangingPunct="1">
              <a:lnSpc>
                <a:spcPct val="100000"/>
              </a:lnSpc>
            </a:pPr>
            <a:r>
              <a:rPr lang="en-US" dirty="0" smtClean="0"/>
              <a:t>The Internet</a:t>
            </a:r>
          </a:p>
          <a:p>
            <a:pPr eaLnBrk="1" hangingPunct="1">
              <a:lnSpc>
                <a:spcPct val="100000"/>
              </a:lnSpc>
              <a:buNone/>
            </a:pPr>
            <a:endParaRPr lang="en-US" dirty="0" smtClean="0"/>
          </a:p>
          <a:p>
            <a:pPr eaLnBrk="1" hangingPunct="1">
              <a:lnSpc>
                <a:spcPct val="100000"/>
              </a:lnSpc>
            </a:pPr>
            <a:r>
              <a:rPr lang="en-US" dirty="0" smtClean="0"/>
              <a:t>Globalization </a:t>
            </a:r>
          </a:p>
          <a:p>
            <a:pPr eaLnBrk="1" hangingPunct="1">
              <a:buFontTx/>
              <a:buNone/>
            </a:pPr>
            <a:endParaRPr lang="en-US" dirty="0" smtClean="0"/>
          </a:p>
          <a:p>
            <a:pPr algn="ctr" eaLnBrk="1" hangingPunct="1">
              <a:buFontTx/>
              <a:buNone/>
            </a:pPr>
            <a:endParaRPr lang="en-US" b="1" i="1" dirty="0" smtClean="0"/>
          </a:p>
        </p:txBody>
      </p:sp>
    </p:spTree>
    <p:extLst>
      <p:ext uri="{BB962C8B-B14F-4D97-AF65-F5344CB8AC3E}">
        <p14:creationId xmlns:p14="http://schemas.microsoft.com/office/powerpoint/2010/main" val="1019161899"/>
      </p:ext>
    </p:extLst>
  </p:cSld>
  <p:clrMapOvr>
    <a:masterClrMapping/>
  </p:clrMapOvr>
  <p:transition/>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563562"/>
          </a:xfrm>
        </p:spPr>
        <p:txBody>
          <a:bodyPr>
            <a:normAutofit fontScale="90000"/>
          </a:bodyPr>
          <a:lstStyle/>
          <a:p>
            <a:r>
              <a:rPr lang="en-US" dirty="0" smtClean="0"/>
              <a:t>Private endeavors</a:t>
            </a:r>
            <a:endParaRPr lang="en-US" dirty="0"/>
          </a:p>
        </p:txBody>
      </p:sp>
      <p:sp>
        <p:nvSpPr>
          <p:cNvPr id="3" name="Content Placeholder 2"/>
          <p:cNvSpPr>
            <a:spLocks noGrp="1"/>
          </p:cNvSpPr>
          <p:nvPr>
            <p:ph idx="1"/>
          </p:nvPr>
        </p:nvSpPr>
        <p:spPr>
          <a:xfrm>
            <a:off x="1981200" y="838200"/>
            <a:ext cx="8229600" cy="5486400"/>
          </a:xfrm>
        </p:spPr>
        <p:txBody>
          <a:bodyPr>
            <a:normAutofit/>
          </a:bodyPr>
          <a:lstStyle/>
          <a:p>
            <a:r>
              <a:rPr lang="en-US" dirty="0" smtClean="0"/>
              <a:t>Small scale enterprises /entrepreneurs (informal???)</a:t>
            </a:r>
          </a:p>
          <a:p>
            <a:pPr lvl="1"/>
            <a:r>
              <a:rPr lang="en-US" dirty="0" smtClean="0"/>
              <a:t>Women </a:t>
            </a:r>
          </a:p>
          <a:p>
            <a:pPr lvl="1"/>
            <a:r>
              <a:rPr lang="en-US" dirty="0" smtClean="0"/>
              <a:t>Backyard activities: home-based income generating activities  (baking…..</a:t>
            </a:r>
            <a:r>
              <a:rPr lang="en-US" b="1" i="1" dirty="0" err="1" smtClean="0"/>
              <a:t>Kikomando</a:t>
            </a:r>
            <a:r>
              <a:rPr lang="en-US" b="1" i="1" dirty="0" smtClean="0"/>
              <a:t>) </a:t>
            </a:r>
          </a:p>
          <a:p>
            <a:r>
              <a:rPr lang="en-US" dirty="0" smtClean="0"/>
              <a:t> Transport Sector </a:t>
            </a:r>
          </a:p>
          <a:p>
            <a:pPr lvl="1"/>
            <a:r>
              <a:rPr lang="en-US" dirty="0" err="1" smtClean="0"/>
              <a:t>Boda</a:t>
            </a:r>
            <a:r>
              <a:rPr lang="en-US" dirty="0" smtClean="0"/>
              <a:t> </a:t>
            </a:r>
            <a:r>
              <a:rPr lang="en-US" dirty="0" err="1" smtClean="0"/>
              <a:t>Boda</a:t>
            </a:r>
            <a:endParaRPr lang="en-US" dirty="0" smtClean="0"/>
          </a:p>
          <a:p>
            <a:pPr lvl="1"/>
            <a:r>
              <a:rPr lang="en-US" dirty="0" smtClean="0"/>
              <a:t>Taxi (cars, Bicycles)</a:t>
            </a:r>
          </a:p>
          <a:p>
            <a:pPr lvl="1"/>
            <a:r>
              <a:rPr lang="en-US" dirty="0" smtClean="0"/>
              <a:t>Wheelbarrow  pushers /cat pushers </a:t>
            </a:r>
          </a:p>
          <a:p>
            <a:r>
              <a:rPr lang="en-US" dirty="0" smtClean="0"/>
              <a:t>Others </a:t>
            </a:r>
          </a:p>
          <a:p>
            <a:pPr lvl="1"/>
            <a:r>
              <a:rPr lang="en-US" dirty="0" smtClean="0"/>
              <a:t>Cloth vendor </a:t>
            </a:r>
          </a:p>
          <a:p>
            <a:pPr lvl="1"/>
            <a:r>
              <a:rPr lang="en-US" dirty="0" err="1" smtClean="0"/>
              <a:t>Jowerly</a:t>
            </a:r>
            <a:r>
              <a:rPr lang="en-US" dirty="0" smtClean="0"/>
              <a:t> vendors </a:t>
            </a:r>
          </a:p>
          <a:p>
            <a:pPr lvl="1"/>
            <a:r>
              <a:rPr lang="en-US" dirty="0" smtClean="0"/>
              <a:t>Mobile car washing bays</a:t>
            </a:r>
          </a:p>
          <a:p>
            <a:pPr lvl="1"/>
            <a:endParaRPr lang="en-US" dirty="0"/>
          </a:p>
        </p:txBody>
      </p:sp>
      <p:sp>
        <p:nvSpPr>
          <p:cNvPr id="4" name="Date Placeholder 3"/>
          <p:cNvSpPr>
            <a:spLocks noGrp="1"/>
          </p:cNvSpPr>
          <p:nvPr>
            <p:ph type="dt" sz="half" idx="10"/>
          </p:nvPr>
        </p:nvSpPr>
        <p:spPr/>
        <p:txBody>
          <a:bodyPr/>
          <a:lstStyle/>
          <a:p>
            <a:fld id="{6516459C-A2EB-4328-BC94-C86C1E115E3B}" type="datetime1">
              <a:rPr lang="en-US" smtClean="0"/>
              <a:pPr/>
              <a:t>28-Apr-25</a:t>
            </a:fld>
            <a:endParaRPr lang="en-US"/>
          </a:p>
        </p:txBody>
      </p:sp>
      <p:sp>
        <p:nvSpPr>
          <p:cNvPr id="5" name="Slide Number Placeholder 4"/>
          <p:cNvSpPr>
            <a:spLocks noGrp="1"/>
          </p:cNvSpPr>
          <p:nvPr>
            <p:ph type="sldNum" sz="quarter" idx="12"/>
          </p:nvPr>
        </p:nvSpPr>
        <p:spPr/>
        <p:txBody>
          <a:bodyPr/>
          <a:lstStyle/>
          <a:p>
            <a:fld id="{6D25B63B-51D8-42F3-BE7E-E9E7684D616D}" type="slidenum">
              <a:rPr lang="en-US" smtClean="0"/>
              <a:pPr/>
              <a:t>98</a:t>
            </a:fld>
            <a:endParaRPr lang="en-US"/>
          </a:p>
        </p:txBody>
      </p:sp>
      <p:sp>
        <p:nvSpPr>
          <p:cNvPr id="6" name="Footer Placeholder 5"/>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514267580"/>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9664401" cy="1320800"/>
          </a:xfrm>
        </p:spPr>
        <p:txBody>
          <a:bodyPr>
            <a:normAutofit/>
          </a:bodyPr>
          <a:lstStyle/>
          <a:p>
            <a:r>
              <a:rPr lang="en-US" dirty="0" smtClean="0"/>
              <a:t>Categories of small enterprise interventions </a:t>
            </a:r>
            <a:endParaRPr lang="en-US" dirty="0"/>
          </a:p>
        </p:txBody>
      </p:sp>
      <p:sp>
        <p:nvSpPr>
          <p:cNvPr id="3" name="Content Placeholder 2"/>
          <p:cNvSpPr>
            <a:spLocks noGrp="1"/>
          </p:cNvSpPr>
          <p:nvPr>
            <p:ph idx="1"/>
          </p:nvPr>
        </p:nvSpPr>
        <p:spPr>
          <a:xfrm>
            <a:off x="677334" y="1532586"/>
            <a:ext cx="8596668" cy="4873901"/>
          </a:xfrm>
        </p:spPr>
        <p:txBody>
          <a:bodyPr>
            <a:noAutofit/>
          </a:bodyPr>
          <a:lstStyle/>
          <a:p>
            <a:r>
              <a:rPr lang="en-US" sz="2400" dirty="0" smtClean="0"/>
              <a:t>At three levels</a:t>
            </a:r>
          </a:p>
          <a:p>
            <a:pPr lvl="1"/>
            <a:r>
              <a:rPr lang="en-US" sz="2400" dirty="0" smtClean="0"/>
              <a:t>Micro</a:t>
            </a:r>
          </a:p>
          <a:p>
            <a:pPr lvl="1"/>
            <a:r>
              <a:rPr lang="en-US" sz="2400" dirty="0" err="1" smtClean="0"/>
              <a:t>Meso</a:t>
            </a:r>
            <a:endParaRPr lang="en-US" sz="2400" dirty="0" smtClean="0"/>
          </a:p>
          <a:p>
            <a:pPr lvl="1"/>
            <a:r>
              <a:rPr lang="en-US" sz="2400" dirty="0" smtClean="0"/>
              <a:t>Macro </a:t>
            </a:r>
          </a:p>
          <a:p>
            <a:pPr lvl="1">
              <a:buNone/>
            </a:pPr>
            <a:endParaRPr lang="en-US" sz="2400" dirty="0" smtClean="0"/>
          </a:p>
          <a:p>
            <a:pPr lvl="1">
              <a:buNone/>
            </a:pPr>
            <a:r>
              <a:rPr lang="en-US" sz="2400" dirty="0" smtClean="0"/>
              <a:t>(a). Examine the challenges faced by small scale urban entrepreneurs? </a:t>
            </a:r>
          </a:p>
          <a:p>
            <a:pPr lvl="1">
              <a:buNone/>
            </a:pPr>
            <a:r>
              <a:rPr lang="en-US" sz="2400" dirty="0" smtClean="0"/>
              <a:t>(b). What attempts (policies) have the urban authorities adopted to boost small scale entrepreneurs?  </a:t>
            </a:r>
          </a:p>
          <a:p>
            <a:endParaRPr lang="en-US" sz="2400" dirty="0" smtClean="0"/>
          </a:p>
          <a:p>
            <a:endParaRPr lang="en-US" sz="2400" dirty="0" smtClean="0"/>
          </a:p>
        </p:txBody>
      </p:sp>
      <p:sp>
        <p:nvSpPr>
          <p:cNvPr id="4" name="Date Placeholder 3"/>
          <p:cNvSpPr>
            <a:spLocks noGrp="1"/>
          </p:cNvSpPr>
          <p:nvPr>
            <p:ph type="dt" sz="half" idx="10"/>
          </p:nvPr>
        </p:nvSpPr>
        <p:spPr/>
        <p:txBody>
          <a:bodyPr/>
          <a:lstStyle/>
          <a:p>
            <a:fld id="{3C9F2AE2-4FB6-4D84-8739-F94AC15EA572}" type="datetime1">
              <a:rPr lang="en-US" smtClean="0"/>
              <a:pPr/>
              <a:t>28-Apr-25</a:t>
            </a:fld>
            <a:endParaRPr lang="en-US"/>
          </a:p>
        </p:txBody>
      </p:sp>
      <p:sp>
        <p:nvSpPr>
          <p:cNvPr id="5" name="Slide Number Placeholder 4"/>
          <p:cNvSpPr>
            <a:spLocks noGrp="1"/>
          </p:cNvSpPr>
          <p:nvPr>
            <p:ph type="sldNum" sz="quarter" idx="12"/>
          </p:nvPr>
        </p:nvSpPr>
        <p:spPr/>
        <p:txBody>
          <a:bodyPr/>
          <a:lstStyle/>
          <a:p>
            <a:fld id="{6D25B63B-51D8-42F3-BE7E-E9E7684D616D}" type="slidenum">
              <a:rPr lang="en-US" smtClean="0"/>
              <a:pPr/>
              <a:t>99</a:t>
            </a:fld>
            <a:endParaRPr lang="en-US"/>
          </a:p>
        </p:txBody>
      </p:sp>
      <p:sp>
        <p:nvSpPr>
          <p:cNvPr id="6" name="Footer Placeholder 5"/>
          <p:cNvSpPr>
            <a:spLocks noGrp="1"/>
          </p:cNvSpPr>
          <p:nvPr>
            <p:ph type="ftr" sz="quarter" idx="11"/>
          </p:nvPr>
        </p:nvSpPr>
        <p:spPr/>
        <p:txBody>
          <a:bodyPr/>
          <a:lstStyle/>
          <a:p>
            <a:r>
              <a:rPr lang="en-US" dirty="0" smtClean="0"/>
              <a:t>UEE_2016</a:t>
            </a:r>
            <a:endParaRPr lang="en-US" dirty="0"/>
          </a:p>
        </p:txBody>
      </p:sp>
    </p:spTree>
    <p:extLst>
      <p:ext uri="{BB962C8B-B14F-4D97-AF65-F5344CB8AC3E}">
        <p14:creationId xmlns:p14="http://schemas.microsoft.com/office/powerpoint/2010/main" val="235061092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4545</Words>
  <Application>Microsoft Office PowerPoint</Application>
  <PresentationFormat>Widescreen</PresentationFormat>
  <Paragraphs>578</Paragraphs>
  <Slides>101</Slides>
  <Notes>19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101</vt:i4>
      </vt:variant>
    </vt:vector>
  </HeadingPairs>
  <TitlesOfParts>
    <vt:vector size="106" baseType="lpstr">
      <vt:lpstr>Arial</vt:lpstr>
      <vt:lpstr>Calibri</vt:lpstr>
      <vt:lpstr>Calibri Light</vt:lpstr>
      <vt:lpstr>Times New Roman</vt:lpstr>
      <vt:lpstr>Office Theme</vt:lpstr>
      <vt:lpstr>PowerPoint Presentation</vt:lpstr>
      <vt:lpstr>FOREIGN AID AND EXTERNAL RESOURCE FLOWS </vt:lpstr>
      <vt:lpstr>Definition</vt:lpstr>
      <vt:lpstr>Definition cntd</vt:lpstr>
      <vt:lpstr>Types of Aid</vt:lpstr>
      <vt:lpstr>Types of Aid cntd</vt:lpstr>
      <vt:lpstr>Types of Aid cntd</vt:lpstr>
      <vt:lpstr>Types of Aid cntd</vt:lpstr>
      <vt:lpstr>Types of Aid cntd</vt:lpstr>
      <vt:lpstr>Types of Aid cntd</vt:lpstr>
      <vt:lpstr>Aid by Source</vt:lpstr>
      <vt:lpstr>Aid by Source cntd</vt:lpstr>
      <vt:lpstr>Aid by Source cntd</vt:lpstr>
      <vt:lpstr>Aid by Source cntd</vt:lpstr>
      <vt:lpstr>Aid by Source cntd</vt:lpstr>
      <vt:lpstr>Aid by Source cntd</vt:lpstr>
      <vt:lpstr>Aid by Source cntd</vt:lpstr>
      <vt:lpstr>Aid by Source cntd</vt:lpstr>
      <vt:lpstr>Aid by Source cntd</vt:lpstr>
      <vt:lpstr>Aid by Source cntd</vt:lpstr>
      <vt:lpstr>Historical Role of Foreign Aid </vt:lpstr>
      <vt:lpstr>Historical Role ctd</vt:lpstr>
      <vt:lpstr>Historical Role ctd</vt:lpstr>
      <vt:lpstr>Historical Role ctd</vt:lpstr>
      <vt:lpstr>Historical Role ctd</vt:lpstr>
      <vt:lpstr>Historical Role ctd</vt:lpstr>
      <vt:lpstr>Historical Role ctd</vt:lpstr>
      <vt:lpstr>Historical Role ctd</vt:lpstr>
      <vt:lpstr>Historical Role ctd</vt:lpstr>
      <vt:lpstr>Historical Role ctd</vt:lpstr>
      <vt:lpstr>Historical Role ctd</vt:lpstr>
      <vt:lpstr>Historical Role ctd</vt:lpstr>
      <vt:lpstr> The Role of Foreign Aid in Economic Development </vt:lpstr>
      <vt:lpstr>The Role of Foreign Aid ctd</vt:lpstr>
      <vt:lpstr>The Role of Foreign Aid ctd</vt:lpstr>
      <vt:lpstr>The Role of Foreign Aid ctd</vt:lpstr>
      <vt:lpstr>The Role of Foreign Aid ctd</vt:lpstr>
      <vt:lpstr>The Role of Foreign Aid ctd</vt:lpstr>
      <vt:lpstr>The Role of Foreign Aid ctd</vt:lpstr>
      <vt:lpstr>The Role of Foreign Aid ctd</vt:lpstr>
      <vt:lpstr>The Role of Foreign Aid ctd</vt:lpstr>
      <vt:lpstr>The Role of Foreign Aid ctd</vt:lpstr>
      <vt:lpstr>The Role of Foreign Aid ctd</vt:lpstr>
      <vt:lpstr>The Role of Foreign Aid ctd</vt:lpstr>
      <vt:lpstr>Arguments against Foreign Aid </vt:lpstr>
      <vt:lpstr>Arguments against ctd</vt:lpstr>
      <vt:lpstr>Arguments against ctd</vt:lpstr>
      <vt:lpstr>Arguments against ctd</vt:lpstr>
      <vt:lpstr>Arguments against ctd</vt:lpstr>
      <vt:lpstr>Arguments against ctd</vt:lpstr>
      <vt:lpstr>Arguments against ctd</vt:lpstr>
      <vt:lpstr>Arguments against ctd</vt:lpstr>
      <vt:lpstr>Arguments against ctd</vt:lpstr>
      <vt:lpstr>Arguments against ctd</vt:lpstr>
      <vt:lpstr>Conclusion </vt:lpstr>
      <vt:lpstr>Conclusion cntd</vt:lpstr>
      <vt:lpstr>Conclusion cntd </vt:lpstr>
      <vt:lpstr>Conclusion cntd</vt:lpstr>
      <vt:lpstr>Review Questions </vt:lpstr>
      <vt:lpstr>PowerPoint Presentation</vt:lpstr>
      <vt:lpstr>Introduction</vt:lpstr>
      <vt:lpstr>Types  of foreign capital</vt:lpstr>
      <vt:lpstr>Contn….</vt:lpstr>
      <vt:lpstr>Public foreign capital may consist of :</vt:lpstr>
      <vt:lpstr>Arguments for foreign capital investment</vt:lpstr>
      <vt:lpstr>Arguments against foreign capital investment</vt:lpstr>
      <vt:lpstr>PowerPoint Presentation</vt:lpstr>
      <vt:lpstr>Foreign Aid</vt:lpstr>
      <vt:lpstr>Role of Foreign aid/Case for</vt:lpstr>
      <vt:lpstr>Role of Foreign aid/Case for</vt:lpstr>
      <vt:lpstr>Role of Foreign aid/Case for</vt:lpstr>
      <vt:lpstr>Case Vs</vt:lpstr>
      <vt:lpstr>PowerPoint Presentation</vt:lpstr>
      <vt:lpstr>TIED VS UNTIED AID </vt:lpstr>
      <vt:lpstr>NB</vt:lpstr>
      <vt:lpstr>Factors determining the amount of Foreign aid for Economic Development</vt:lpstr>
      <vt:lpstr>FDI &amp; Foreign Aid in Uganda</vt:lpstr>
      <vt:lpstr>PowerPoint Presentation</vt:lpstr>
      <vt:lpstr>Definition of Entrepreneurship</vt:lpstr>
      <vt:lpstr>Entrepreneurship</vt:lpstr>
      <vt:lpstr>Some Modern Definitions</vt:lpstr>
      <vt:lpstr>What is Entrepreneurship?</vt:lpstr>
      <vt:lpstr>Richard Cantillon (1697-1734)</vt:lpstr>
      <vt:lpstr>Frank Knight (1885-1972)</vt:lpstr>
      <vt:lpstr>Joseph Schumpeter (1883-1950)</vt:lpstr>
      <vt:lpstr>Israel Kirzner</vt:lpstr>
      <vt:lpstr>Synthesis of “Entrepreneurship”</vt:lpstr>
      <vt:lpstr>Synthesis of “Entrepreneurship”</vt:lpstr>
      <vt:lpstr>The Promise of Entrepreneurship</vt:lpstr>
      <vt:lpstr>PowerPoint Presentation</vt:lpstr>
      <vt:lpstr>Entrepreneurship and Technological Change</vt:lpstr>
      <vt:lpstr>Outcomes of Entrepreneurship</vt:lpstr>
      <vt:lpstr>The Nature of Entrepreneurial Start-ups </vt:lpstr>
      <vt:lpstr>New Business Formation</vt:lpstr>
      <vt:lpstr>New Business Failure</vt:lpstr>
      <vt:lpstr>The Entrepreneurial Evolution</vt:lpstr>
      <vt:lpstr>Entrepreneurial Trends </vt:lpstr>
      <vt:lpstr>Private endeavors</vt:lpstr>
      <vt:lpstr>Categories of small enterprise interventions </vt:lpstr>
      <vt:lpstr>Questions?</vt:lpstr>
      <vt:lpstr>Public Entrepreneurs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Windows User</cp:lastModifiedBy>
  <cp:revision>1</cp:revision>
  <dcterms:created xsi:type="dcterms:W3CDTF">2025-04-28T11:12:12Z</dcterms:created>
  <dcterms:modified xsi:type="dcterms:W3CDTF">2025-04-28T11:12:39Z</dcterms:modified>
</cp:coreProperties>
</file>